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18"/>
  </p:notesMasterIdLst>
  <p:sldIdLst>
    <p:sldId id="302" r:id="rId3"/>
    <p:sldId id="373" r:id="rId4"/>
    <p:sldId id="380" r:id="rId5"/>
    <p:sldId id="386" r:id="rId6"/>
    <p:sldId id="387" r:id="rId7"/>
    <p:sldId id="358" r:id="rId8"/>
    <p:sldId id="388" r:id="rId9"/>
    <p:sldId id="381" r:id="rId10"/>
    <p:sldId id="322" r:id="rId11"/>
    <p:sldId id="369" r:id="rId12"/>
    <p:sldId id="382" r:id="rId13"/>
    <p:sldId id="383" r:id="rId14"/>
    <p:sldId id="384" r:id="rId15"/>
    <p:sldId id="385" r:id="rId16"/>
    <p:sldId id="293" r:id="rId17"/>
  </p:sldIdLst>
  <p:sldSz cx="12185650" cy="7019925"/>
  <p:notesSz cx="5765800" cy="3244850"/>
  <p:custDataLst>
    <p:tags r:id="rId19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DBCFF1"/>
    <a:srgbClr val="005696"/>
    <a:srgbClr val="FFFFCC"/>
    <a:srgbClr val="5399B9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896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8827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086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7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1" y="1720857"/>
            <a:ext cx="5155101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1" y="2564223"/>
            <a:ext cx="5155101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6971" indent="0">
              <a:buNone/>
              <a:defRPr sz="1999" b="1"/>
            </a:lvl2pPr>
            <a:lvl3pPr marL="913943" indent="0">
              <a:buNone/>
              <a:defRPr sz="1799" b="1"/>
            </a:lvl3pPr>
            <a:lvl4pPr marL="1370914" indent="0">
              <a:buNone/>
              <a:defRPr sz="1599" b="1"/>
            </a:lvl4pPr>
            <a:lvl5pPr marL="1827886" indent="0">
              <a:buNone/>
              <a:defRPr sz="1599" b="1"/>
            </a:lvl5pPr>
            <a:lvl6pPr marL="2284857" indent="0">
              <a:buNone/>
              <a:defRPr sz="1599" b="1"/>
            </a:lvl6pPr>
            <a:lvl7pPr marL="2741828" indent="0">
              <a:buNone/>
              <a:defRPr sz="1599" b="1"/>
            </a:lvl7pPr>
            <a:lvl8pPr marL="3198800" indent="0">
              <a:buNone/>
              <a:defRPr sz="1599" b="1"/>
            </a:lvl8pPr>
            <a:lvl9pPr marL="3655771" indent="0">
              <a:buNone/>
              <a:defRPr sz="1599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73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990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966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>
              <a:defRPr sz="3198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21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3198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0"/>
            <a:ext cx="6168985" cy="4988697"/>
          </a:xfrm>
        </p:spPr>
        <p:txBody>
          <a:bodyPr/>
          <a:lstStyle>
            <a:lvl1pPr marL="0" indent="0">
              <a:buNone/>
              <a:defRPr sz="3198"/>
            </a:lvl1pPr>
            <a:lvl2pPr marL="456971" indent="0">
              <a:buNone/>
              <a:defRPr sz="2799"/>
            </a:lvl2pPr>
            <a:lvl3pPr marL="913943" indent="0">
              <a:buNone/>
              <a:defRPr sz="2399"/>
            </a:lvl3pPr>
            <a:lvl4pPr marL="1370914" indent="0">
              <a:buNone/>
              <a:defRPr sz="1999"/>
            </a:lvl4pPr>
            <a:lvl5pPr marL="1827886" indent="0">
              <a:buNone/>
              <a:defRPr sz="1999"/>
            </a:lvl5pPr>
            <a:lvl6pPr marL="2284857" indent="0">
              <a:buNone/>
              <a:defRPr sz="1999"/>
            </a:lvl6pPr>
            <a:lvl7pPr marL="2741828" indent="0">
              <a:buNone/>
              <a:defRPr sz="1999"/>
            </a:lvl7pPr>
            <a:lvl8pPr marL="3198800" indent="0">
              <a:buNone/>
              <a:defRPr sz="1999"/>
            </a:lvl8pPr>
            <a:lvl9pPr marL="3655771" indent="0">
              <a:buNone/>
              <a:defRPr sz="199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599"/>
            </a:lvl1pPr>
            <a:lvl2pPr marL="456971" indent="0">
              <a:buNone/>
              <a:defRPr sz="1399"/>
            </a:lvl2pPr>
            <a:lvl3pPr marL="913943" indent="0">
              <a:buNone/>
              <a:defRPr sz="1199"/>
            </a:lvl3pPr>
            <a:lvl4pPr marL="1370914" indent="0">
              <a:buNone/>
              <a:defRPr sz="999"/>
            </a:lvl4pPr>
            <a:lvl5pPr marL="1827886" indent="0">
              <a:buNone/>
              <a:defRPr sz="999"/>
            </a:lvl5pPr>
            <a:lvl6pPr marL="2284857" indent="0">
              <a:buNone/>
              <a:defRPr sz="999"/>
            </a:lvl6pPr>
            <a:lvl7pPr marL="2741828" indent="0">
              <a:buNone/>
              <a:defRPr sz="999"/>
            </a:lvl7pPr>
            <a:lvl8pPr marL="3198800" indent="0">
              <a:buNone/>
              <a:defRPr sz="999"/>
            </a:lvl8pPr>
            <a:lvl9pPr marL="3655771" indent="0">
              <a:buNone/>
              <a:defRPr sz="99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39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73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3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92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2399"/>
            </a:lvl1pPr>
            <a:lvl2pPr marL="456971" indent="0" algn="ctr">
              <a:buNone/>
              <a:defRPr sz="1999"/>
            </a:lvl2pPr>
            <a:lvl3pPr marL="913943" indent="0" algn="ctr">
              <a:buNone/>
              <a:defRPr sz="1799"/>
            </a:lvl3pPr>
            <a:lvl4pPr marL="1370914" indent="0" algn="ctr">
              <a:buNone/>
              <a:defRPr sz="1599"/>
            </a:lvl4pPr>
            <a:lvl5pPr marL="1827886" indent="0" algn="ctr">
              <a:buNone/>
              <a:defRPr sz="1599"/>
            </a:lvl5pPr>
            <a:lvl6pPr marL="2284857" indent="0" algn="ctr">
              <a:buNone/>
              <a:defRPr sz="1599"/>
            </a:lvl6pPr>
            <a:lvl7pPr marL="2741828" indent="0" algn="ctr">
              <a:buNone/>
              <a:defRPr sz="1599"/>
            </a:lvl7pPr>
            <a:lvl8pPr marL="3198800" indent="0" algn="ctr">
              <a:buNone/>
              <a:defRPr sz="1599"/>
            </a:lvl8pPr>
            <a:lvl9pPr marL="3655771" indent="0" algn="ctr">
              <a:buNone/>
              <a:defRPr sz="1599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40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319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7"/>
            <a:ext cx="10510123" cy="2920093"/>
          </a:xfrm>
        </p:spPr>
        <p:txBody>
          <a:bodyPr anchor="b"/>
          <a:lstStyle>
            <a:lvl1pPr>
              <a:defRPr sz="599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6"/>
            <a:ext cx="10510123" cy="153560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697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94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91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88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48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182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880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577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398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45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08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3943" rtl="0" eaLnBrk="1" latinLnBrk="0" hangingPunct="1">
        <a:lnSpc>
          <a:spcPct val="90000"/>
        </a:lnSpc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86" indent="-228486" algn="l" defTabSz="913943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4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429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400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371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343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314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286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257" indent="-228486" algn="l" defTabSz="91394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943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4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886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4857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1828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8800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5771" algn="l" defTabSz="91394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210127" y="2010581"/>
            <a:ext cx="109467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MAVZU: GAPNING IKKINCHI DARAJALI BO‘LAKLARI YUZASIDAN TAHLIL</a:t>
            </a:r>
            <a:endParaRPr lang="ru-RU" sz="40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4000" b="1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(76-</a:t>
            </a:r>
            <a:r>
              <a:rPr lang="en-US" sz="40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39616" y="2062955"/>
            <a:ext cx="838200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8328" y="4435256"/>
            <a:ext cx="838200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9977" y="3665349"/>
            <a:ext cx="3045393" cy="28236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9538" y="3690373"/>
            <a:ext cx="3099818" cy="559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20" y="1012817"/>
            <a:ext cx="1203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Ulug‘bekning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Ali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Qushchi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shogirdi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271434"/>
              </p:ext>
            </p:extLst>
          </p:nvPr>
        </p:nvGraphicFramePr>
        <p:xfrm>
          <a:off x="301625" y="3136475"/>
          <a:ext cx="11201399" cy="366131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962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728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48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‘ldiruvchi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</a:t>
                      </a:r>
                      <a:r>
                        <a:rPr lang="en-US" sz="48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Sulton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Ulug‘bekning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_______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pPr algn="ctr"/>
                      <a:r>
                        <a:rPr lang="en-US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 </a:t>
                      </a:r>
                      <a:r>
                        <a:rPr lang="en-US" sz="4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Qushchi</a:t>
                      </a:r>
                      <a:r>
                        <a:rPr lang="en-US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degan</a:t>
                      </a:r>
                      <a:r>
                        <a:rPr lang="en-US" sz="4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endParaRPr lang="ru-RU" sz="4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60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20" y="1012817"/>
            <a:ext cx="12039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shunchalik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qilganki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hasad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qilisharkan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681585"/>
              </p:ext>
            </p:extLst>
          </p:nvPr>
        </p:nvGraphicFramePr>
        <p:xfrm>
          <a:off x="301625" y="3358613"/>
          <a:ext cx="11201399" cy="25718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962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728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48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‘ldiruvchi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</a:t>
                      </a:r>
                      <a:r>
                        <a:rPr lang="en-US" sz="48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shunchalik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bunga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416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20" y="1012817"/>
            <a:ext cx="1203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bilar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bilmaganlikka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yurar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499333"/>
              </p:ext>
            </p:extLst>
          </p:nvPr>
        </p:nvGraphicFramePr>
        <p:xfrm>
          <a:off x="377825" y="2824162"/>
          <a:ext cx="11201399" cy="305171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962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3375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48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‘ldiruvchi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</a:t>
                      </a:r>
                      <a:r>
                        <a:rPr lang="en-US" sz="48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bilmagan-likka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solib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72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20" y="1012817"/>
            <a:ext cx="12039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Ali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Qushchi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shahardan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onasinikiga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kasalga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chalinib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qolibdi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19526"/>
              </p:ext>
            </p:extLst>
          </p:nvPr>
        </p:nvGraphicFramePr>
        <p:xfrm>
          <a:off x="301625" y="3358613"/>
          <a:ext cx="11201399" cy="314705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962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7280"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48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‘ldiruvchi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</a:t>
                      </a:r>
                      <a:r>
                        <a:rPr lang="en-US" sz="48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__________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o‘zini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shahardan</a:t>
                      </a:r>
                      <a:r>
                        <a:rPr lang="en-US" sz="43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3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tashqarida</a:t>
                      </a:r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76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020" y="1012817"/>
            <a:ext cx="12039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Kimsan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dong‘i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shogirdini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ko‘rarmikan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tuzalib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kelishini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kutarmikan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yubortirib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oldirib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kelarmikan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?”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– deb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quloqlarini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ding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turishibdi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718979"/>
              </p:ext>
            </p:extLst>
          </p:nvPr>
        </p:nvGraphicFramePr>
        <p:xfrm>
          <a:off x="301625" y="3358613"/>
          <a:ext cx="11201399" cy="323459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962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728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3200" baseline="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‘ldiruvchi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</a:t>
                      </a:r>
                      <a:r>
                        <a:rPr lang="en-US" sz="320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kimsan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dunyoga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dong‘i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shogirdini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yerga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80">
                <a:tc>
                  <a:txBody>
                    <a:bodyPr/>
                    <a:lstStyle/>
                    <a:p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tuzalib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ketishini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yubortirib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quloqlarini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ding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qilib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81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768"/>
            <a:ext cx="12185650" cy="140985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en-US" sz="4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0149" y="1574065"/>
            <a:ext cx="98232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154-topshiriq.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Ulug‘bekning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shogirdi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matnidagi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ajratilgan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yodlang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v"/>
            </a:pP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maqomdagi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talaba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egallayotgan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hopping list - Free education ic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77" y="447282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tory - Free education ic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30" y="1799823"/>
            <a:ext cx="2072422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9009"/>
            <a:ext cx="12185650" cy="107085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397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BO‘LAKLARI</a:t>
            </a:r>
            <a:endParaRPr lang="ru-RU" sz="53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682625" y="1757362"/>
            <a:ext cx="10972800" cy="4419600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73175" y="2566778"/>
            <a:ext cx="97917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          </a:t>
            </a:r>
            <a:r>
              <a:rPr lang="en-US" sz="44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Gap </a:t>
            </a:r>
            <a:r>
              <a:rPr lang="en-US" sz="4400" b="1" dirty="0" err="1">
                <a:solidFill>
                  <a:srgbClr val="202122"/>
                </a:solidFill>
                <a:latin typeface="Arial" panose="020B0604020202020204" pitchFamily="34" charset="0"/>
              </a:rPr>
              <a:t>tuzilmasida</a:t>
            </a:r>
            <a:r>
              <a:rPr lang="en-US" sz="44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02122"/>
                </a:solidFill>
                <a:latin typeface="Arial" panose="020B0604020202020204" pitchFamily="34" charset="0"/>
              </a:rPr>
              <a:t>muayyan</a:t>
            </a:r>
            <a:r>
              <a:rPr lang="en-US" sz="44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02122"/>
                </a:solidFill>
                <a:latin typeface="Arial" panose="020B0604020202020204" pitchFamily="34" charset="0"/>
              </a:rPr>
              <a:t>soʻroqqa</a:t>
            </a:r>
            <a:r>
              <a:rPr lang="en-US" sz="44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02122"/>
                </a:solidFill>
                <a:latin typeface="Arial" panose="020B0604020202020204" pitchFamily="34" charset="0"/>
              </a:rPr>
              <a:t>javob</a:t>
            </a:r>
            <a:r>
              <a:rPr lang="en-US" sz="44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02122"/>
                </a:solidFill>
                <a:latin typeface="Arial" panose="020B0604020202020204" pitchFamily="34" charset="0"/>
              </a:rPr>
              <a:t>boʻlib</a:t>
            </a:r>
            <a:r>
              <a:rPr lang="en-US" sz="4400" b="1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202122"/>
                </a:solidFill>
                <a:latin typeface="Arial" panose="020B0604020202020204" pitchFamily="34" charset="0"/>
              </a:rPr>
              <a:t>maʼlum</a:t>
            </a:r>
            <a:r>
              <a:rPr lang="en-US" sz="44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02122"/>
                </a:solidFill>
                <a:latin typeface="Arial" panose="020B0604020202020204" pitchFamily="34" charset="0"/>
              </a:rPr>
              <a:t>bir</a:t>
            </a:r>
            <a:r>
              <a:rPr lang="en-US" sz="44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02122"/>
                </a:solidFill>
                <a:latin typeface="Arial" panose="020B0604020202020204" pitchFamily="34" charset="0"/>
              </a:rPr>
              <a:t>sintaktik</a:t>
            </a:r>
            <a:r>
              <a:rPr lang="en-US" sz="44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202122"/>
                </a:solidFill>
                <a:latin typeface="Arial" panose="020B0604020202020204" pitchFamily="34" charset="0"/>
              </a:rPr>
              <a:t>vazifani</a:t>
            </a:r>
            <a:r>
              <a:rPr lang="en-US" sz="4400" b="1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bajaruvchi</a:t>
            </a:r>
            <a:r>
              <a:rPr lang="en-US" sz="44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so‘z</a:t>
            </a:r>
            <a:r>
              <a:rPr lang="en-US" sz="44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so‘z</a:t>
            </a:r>
            <a:r>
              <a:rPr lang="en-US" sz="44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birikmalari</a:t>
            </a:r>
            <a:r>
              <a:rPr lang="en-US" sz="44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14996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24831" y="1162925"/>
            <a:ext cx="13828262" cy="5685669"/>
            <a:chOff x="1595951" y="726528"/>
            <a:chExt cx="12534927" cy="5641738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1708124" y="5045098"/>
              <a:ext cx="8580191" cy="39989"/>
            </a:xfrm>
            <a:prstGeom prst="line">
              <a:avLst/>
            </a:prstGeom>
            <a:noFill/>
            <a:ln w="22225" cap="flat" cmpd="sng" algn="ctr">
              <a:solidFill>
                <a:srgbClr val="00ACE5"/>
              </a:solidFill>
              <a:prstDash val="solid"/>
            </a:ln>
            <a:effectLst/>
          </p:spPr>
        </p:cxn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285" y="726528"/>
              <a:ext cx="5749593" cy="5641738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670983" y="1019072"/>
              <a:ext cx="7400933" cy="6352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6971">
                <a:defRPr/>
              </a:pPr>
              <a:r>
                <a:rPr lang="en-US" sz="3600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en-US" sz="3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1708124" y="3296145"/>
              <a:ext cx="2" cy="1788942"/>
            </a:xfrm>
            <a:prstGeom prst="line">
              <a:avLst/>
            </a:prstGeom>
            <a:noFill/>
            <a:ln w="22225" cap="flat" cmpd="sng" algn="ctr">
              <a:solidFill>
                <a:srgbClr val="00ACE5"/>
              </a:solidFill>
              <a:prstDash val="solid"/>
            </a:ln>
            <a:effectLst/>
          </p:spPr>
        </p:cxnSp>
        <p:sp>
          <p:nvSpPr>
            <p:cNvPr id="15" name="Овал 14"/>
            <p:cNvSpPr/>
            <p:nvPr/>
          </p:nvSpPr>
          <p:spPr>
            <a:xfrm>
              <a:off x="1595951" y="3071798"/>
              <a:ext cx="224347" cy="224347"/>
            </a:xfrm>
            <a:prstGeom prst="ellipse">
              <a:avLst/>
            </a:prstGeom>
            <a:gradFill rotWithShape="1">
              <a:gsLst>
                <a:gs pos="0">
                  <a:srgbClr val="00ACE5"/>
                </a:gs>
                <a:gs pos="50000">
                  <a:srgbClr val="629DD1">
                    <a:satMod val="110000"/>
                    <a:lumMod val="100000"/>
                    <a:shade val="100000"/>
                  </a:srgbClr>
                </a:gs>
                <a:gs pos="100000">
                  <a:srgbClr val="00ACE5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algn="ctr" defTabSz="456971">
                <a:defRPr/>
              </a:pPr>
              <a:endParaRPr lang="ru-RU" sz="1799" kern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  <p:sp>
          <p:nvSpPr>
            <p:cNvPr id="18" name="Dikdörtgen 15"/>
            <p:cNvSpPr/>
            <p:nvPr/>
          </p:nvSpPr>
          <p:spPr>
            <a:xfrm>
              <a:off x="5564093" y="2360912"/>
              <a:ext cx="184827" cy="5233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6971">
                <a:defRPr/>
              </a:pPr>
              <a:endParaRPr lang="en-US" sz="2799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 rot="16200000">
            <a:off x="8115041" y="2097631"/>
            <a:ext cx="2074487" cy="547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>
              <a:defRPr/>
            </a:pPr>
            <a:endParaRPr lang="ru-RU" sz="2799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6200000">
            <a:off x="8171098" y="4370422"/>
            <a:ext cx="2074487" cy="547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>
              <a:defRPr/>
            </a:pPr>
            <a:r>
              <a:rPr lang="uz-Cyrl-UZ" sz="3598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2799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175269" y="109639"/>
            <a:ext cx="12451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3271" y="1700528"/>
            <a:ext cx="2667000" cy="682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31405" y="1466159"/>
            <a:ext cx="90573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Gap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tuzilmasidagi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ahamiyatiga</a:t>
            </a:r>
            <a:r>
              <a:rPr lang="ru-RU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1225" y="3345867"/>
            <a:ext cx="9865861" cy="1998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Bosh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0" y="-79009"/>
            <a:ext cx="12185650" cy="1070854"/>
          </a:xfrm>
          <a:prstGeom prst="rect">
            <a:avLst/>
          </a:prstGeom>
          <a:solidFill>
            <a:srgbClr val="0070C0"/>
          </a:solidFill>
        </p:spPr>
        <p:txBody>
          <a:bodyPr>
            <a:noAutofit/>
          </a:bodyPr>
          <a:lstStyle>
            <a:lvl1pPr algn="l" defTabSz="913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397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BO‘LAKLARI</a:t>
            </a:r>
            <a:endParaRPr lang="ru-RU" sz="539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10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696760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400" dirty="0" smtClean="0"/>
              <a:t>BOSH BO‘LAKLAR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49333" y="2636247"/>
            <a:ext cx="7827166" cy="76944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Ikkinchi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darajali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bo‘laklar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2168866">
            <a:off x="4306069" y="678718"/>
            <a:ext cx="484632" cy="1074234"/>
          </a:xfrm>
          <a:prstGeom prst="downArrow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8945853">
            <a:off x="6288112" y="633107"/>
            <a:ext cx="484632" cy="1061279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2600" y="4578825"/>
            <a:ext cx="3576641" cy="132488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Aniqlovchi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9038" y="1226678"/>
            <a:ext cx="2616848" cy="103762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57765" y="1226678"/>
            <a:ext cx="2789244" cy="1037629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7054218">
            <a:off x="2285092" y="3759153"/>
            <a:ext cx="978408" cy="484632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720600" y="3579942"/>
            <a:ext cx="484632" cy="86220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9392599">
            <a:off x="8696760" y="3461518"/>
            <a:ext cx="484632" cy="978408"/>
          </a:xfrm>
          <a:prstGeom prst="down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512401" y="4616396"/>
            <a:ext cx="3486482" cy="1255766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To‘ldiruvchi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452043" y="4616396"/>
            <a:ext cx="2441381" cy="125576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67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204065" cy="8829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415" y="-79385"/>
            <a:ext cx="12154958" cy="850649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5400" dirty="0" smtClean="0"/>
              <a:t>EGA</a:t>
            </a:r>
            <a:endParaRPr sz="54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83074" y="1090926"/>
            <a:ext cx="6641749" cy="830997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Kim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qayer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7425" y="3839234"/>
            <a:ext cx="10591800" cy="25742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kesimidan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anglashilib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harakatning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bajaruvchisini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belgining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sohibini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bildirgan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bo‘lak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egadir</a:t>
            </a: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60549" y="2330716"/>
            <a:ext cx="8686800" cy="1236179"/>
          </a:xfrm>
          <a:prstGeom prst="rect">
            <a:avLst/>
          </a:prstGeom>
          <a:solidFill>
            <a:srgbClr val="4A163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O‘qituvchi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daftar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gulzor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75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92333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 DARAJALI BO‘LAKLAR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82625" y="1528762"/>
            <a:ext cx="9906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978025" y="1071562"/>
            <a:ext cx="9601200" cy="16383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rang-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mazasi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qarashliligini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2625" y="3281362"/>
            <a:ext cx="9906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696768" y="5033962"/>
            <a:ext cx="990600" cy="914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78025" y="2871192"/>
            <a:ext cx="9601200" cy="14478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bo‘lagiga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63725" y="4480322"/>
            <a:ext cx="9829800" cy="218479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kesimga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bog‘lanib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anglashilgan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daraja-miqdorini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bildiradigan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0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625" y="1147762"/>
            <a:ext cx="116498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316" y="753430"/>
            <a:ext cx="123019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sv-SE" sz="3600" b="1" dirty="0">
                <a:latin typeface="Arial" panose="020B0604020202020204" pitchFamily="34" charset="0"/>
                <a:cs typeface="Arial" panose="020B0604020202020204" pitchFamily="34" charset="0"/>
              </a:rPr>
              <a:t>bir kishi kasb-korni mukammal </a:t>
            </a:r>
            <a:r>
              <a:rPr lang="sv-SE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bilmog‘i kerak.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811804"/>
              </p:ext>
            </p:extLst>
          </p:nvPr>
        </p:nvGraphicFramePr>
        <p:xfrm>
          <a:off x="758825" y="1985963"/>
          <a:ext cx="10896600" cy="312982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478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8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9130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</a:t>
                      </a:r>
                      <a:endParaRPr lang="ru-RU" sz="4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1084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qilmog‘i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kerak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bilmog‘i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kerak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084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6702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qanday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4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mukammal</a:t>
                      </a:r>
                      <a:endParaRPr lang="en-US" sz="40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569614"/>
              </p:ext>
            </p:extLst>
          </p:nvPr>
        </p:nvGraphicFramePr>
        <p:xfrm>
          <a:off x="758825" y="5115785"/>
          <a:ext cx="10896600" cy="7010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478454">
                  <a:extLst>
                    <a:ext uri="{9D8B030D-6E8A-4147-A177-3AD203B41FA5}">
                      <a16:colId xmlns:a16="http://schemas.microsoft.com/office/drawing/2014/main" val="2086738457"/>
                    </a:ext>
                  </a:extLst>
                </a:gridCol>
                <a:gridCol w="5418146">
                  <a:extLst>
                    <a:ext uri="{9D8B030D-6E8A-4147-A177-3AD203B41FA5}">
                      <a16:colId xmlns:a16="http://schemas.microsoft.com/office/drawing/2014/main" val="3929992960"/>
                    </a:ext>
                  </a:extLst>
                </a:gridCol>
              </a:tblGrid>
              <a:tr h="655320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nimani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kasb-korni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013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3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517"/>
            <a:ext cx="12185650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625" y="1147762"/>
            <a:ext cx="116498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7889" y="1004741"/>
            <a:ext cx="116498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Farzand mehri 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ngildan 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zahmatni aritadi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705900"/>
              </p:ext>
            </p:extLst>
          </p:nvPr>
        </p:nvGraphicFramePr>
        <p:xfrm>
          <a:off x="127992" y="2824162"/>
          <a:ext cx="11997135" cy="34747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6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891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6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mehri</a:t>
                      </a:r>
                      <a:r>
                        <a:rPr lang="en-US" sz="3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</a:t>
                      </a:r>
                      <a:r>
                        <a:rPr lang="en-US" sz="36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</a:t>
                      </a:r>
                      <a:r>
                        <a:rPr lang="en-US" sz="36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aritadi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kimning</a:t>
                      </a:r>
                      <a:r>
                        <a:rPr lang="en-US" sz="36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farzandning</a:t>
                      </a:r>
                      <a:r>
                        <a:rPr lang="en-US" sz="36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36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nimadan</a:t>
                      </a:r>
                      <a:r>
                        <a:rPr lang="en-US" sz="36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ko‘ngildan</a:t>
                      </a:r>
                      <a:endParaRPr lang="en-US" sz="3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nimani</a:t>
                      </a:r>
                      <a:r>
                        <a:rPr lang="en-US" sz="36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/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g‘am</a:t>
                      </a:r>
                      <a:r>
                        <a:rPr lang="en-US" sz="3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6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zahmatni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42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81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Mirzo Ulugbek ⋆ WWW.SAVOL-JAVOB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04962"/>
            <a:ext cx="325755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Ilmiy faoliyat ko'rsatgan matematik va astranom Ali Qushchi tavallud topgan  kun — Respublika bolalar kutubxonasi"/>
          <p:cNvSpPr>
            <a:spLocks noChangeAspect="1" noChangeArrowheads="1"/>
          </p:cNvSpPr>
          <p:nvPr/>
        </p:nvSpPr>
        <p:spPr bwMode="auto">
          <a:xfrm>
            <a:off x="155574" y="-144463"/>
            <a:ext cx="1159441" cy="115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Meros — Tugan Falconry Clu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25" y="1681162"/>
            <a:ext cx="32004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432734" y="5567362"/>
            <a:ext cx="5586131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 ULUG‘BEK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97625" y="5567362"/>
            <a:ext cx="5586131" cy="914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 QUSHCHI 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0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3266</TotalTime>
  <Words>439</Words>
  <Application>Microsoft Office PowerPoint</Application>
  <PresentationFormat>Произвольный</PresentationFormat>
  <Paragraphs>125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Office Theme</vt:lpstr>
      <vt:lpstr>Тема Office</vt:lpstr>
      <vt:lpstr>ONA TILI</vt:lpstr>
      <vt:lpstr>GAP BO‘LAKLARI</vt:lpstr>
      <vt:lpstr>Презентация PowerPoint</vt:lpstr>
      <vt:lpstr>BOSH BO‘LAKLAR</vt:lpstr>
      <vt:lpstr>EGA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323</cp:revision>
  <dcterms:created xsi:type="dcterms:W3CDTF">2020-04-13T08:06:06Z</dcterms:created>
  <dcterms:modified xsi:type="dcterms:W3CDTF">2021-02-01T09:54:14Z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