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8"/>
  </p:notesMasterIdLst>
  <p:sldIdLst>
    <p:sldId id="302" r:id="rId3"/>
    <p:sldId id="373" r:id="rId4"/>
    <p:sldId id="380" r:id="rId5"/>
    <p:sldId id="386" r:id="rId6"/>
    <p:sldId id="387" r:id="rId7"/>
    <p:sldId id="358" r:id="rId8"/>
    <p:sldId id="388" r:id="rId9"/>
    <p:sldId id="381" r:id="rId10"/>
    <p:sldId id="322" r:id="rId11"/>
    <p:sldId id="369" r:id="rId12"/>
    <p:sldId id="382" r:id="rId13"/>
    <p:sldId id="383" r:id="rId14"/>
    <p:sldId id="384" r:id="rId15"/>
    <p:sldId id="385" r:id="rId16"/>
    <p:sldId id="293" r:id="rId17"/>
  </p:sldIdLst>
  <p:sldSz cx="12185650" cy="7019925"/>
  <p:notesSz cx="5765800" cy="3244850"/>
  <p:custDataLst>
    <p:tags r:id="rId19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DBCFF1"/>
    <a:srgbClr val="005696"/>
    <a:srgbClr val="FFFFCC"/>
    <a:srgbClr val="5399B9"/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74" y="78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89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82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8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7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1" y="1720857"/>
            <a:ext cx="5155101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1" y="2564223"/>
            <a:ext cx="5155101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9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6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0"/>
            <a:ext cx="6168985" cy="4988697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0"/>
            <a:ext cx="6168985" cy="4988697"/>
          </a:xfrm>
        </p:spPr>
        <p:txBody>
          <a:bodyPr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3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3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0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1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7"/>
            <a:ext cx="10510123" cy="2920093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6"/>
            <a:ext cx="10510123" cy="153560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2D63-D49A-483D-A344-763B56415AF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8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904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9402" y="496334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89754" y="311807"/>
            <a:ext cx="1792457" cy="121856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02506" y="592951"/>
            <a:ext cx="1879705" cy="928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r>
              <a:rPr lang="en-US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3731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210127" y="2010581"/>
            <a:ext cx="10946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GAPNING IKKINCHI DARAJALI BO‘LAKLARI YUZASIDAN TAHLIL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(76-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609283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539616" y="2062955"/>
            <a:ext cx="838200" cy="211514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8328" y="4435256"/>
            <a:ext cx="838200" cy="2115146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6" y="67291"/>
            <a:ext cx="1464712" cy="1571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977" y="3665349"/>
            <a:ext cx="3045393" cy="2823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538" y="3690373"/>
            <a:ext cx="3099818" cy="55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1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20" y="1012817"/>
            <a:ext cx="1203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Ulug‘bekning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Ali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Qushchi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shogirdi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71434"/>
              </p:ext>
            </p:extLst>
          </p:nvPr>
        </p:nvGraphicFramePr>
        <p:xfrm>
          <a:off x="301625" y="3136475"/>
          <a:ext cx="11201399" cy="36613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8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48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‘ldiruvchi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</a:t>
                      </a:r>
                      <a:r>
                        <a:rPr lang="en-US" sz="4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Sulton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Ulug‘bekning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 </a:t>
                      </a:r>
                      <a:r>
                        <a:rPr lang="en-US" sz="4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Qushchi</a:t>
                      </a:r>
                      <a:r>
                        <a:rPr lang="en-US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degan</a:t>
                      </a:r>
                      <a:r>
                        <a:rPr lang="en-US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endParaRPr lang="ru-RU" sz="4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1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20" y="1012817"/>
            <a:ext cx="1203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Ulug‘bek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shunchalik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qilganki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hasad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qilisharkan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81585"/>
              </p:ext>
            </p:extLst>
          </p:nvPr>
        </p:nvGraphicFramePr>
        <p:xfrm>
          <a:off x="301625" y="3358613"/>
          <a:ext cx="11201399" cy="2571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8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48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‘ldiruvchi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</a:t>
                      </a:r>
                      <a:r>
                        <a:rPr lang="en-US" sz="4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shunchalik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bunga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1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1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20" y="1012817"/>
            <a:ext cx="1203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Ulug‘bek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bilmaganlikka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yurar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99333"/>
              </p:ext>
            </p:extLst>
          </p:nvPr>
        </p:nvGraphicFramePr>
        <p:xfrm>
          <a:off x="377825" y="2824162"/>
          <a:ext cx="11201399" cy="30517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3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48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‘ldiruvchi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</a:t>
                      </a:r>
                      <a:r>
                        <a:rPr lang="en-US" sz="4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bilmagan-likka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solib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o‘zini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1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20" y="1012817"/>
            <a:ext cx="1203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Ali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Qushchi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shahardan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yashovchi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onasinikiga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kasalga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chalinib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qolibdi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9526"/>
              </p:ext>
            </p:extLst>
          </p:nvPr>
        </p:nvGraphicFramePr>
        <p:xfrm>
          <a:off x="301625" y="3358613"/>
          <a:ext cx="11201399" cy="31470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8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48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‘ldiruvchi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</a:t>
                      </a:r>
                      <a:r>
                        <a:rPr lang="en-US" sz="4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o‘zini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shahardan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tashqarida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7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1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150-topshiriq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20" y="1012817"/>
            <a:ext cx="1203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Kimsan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dong‘i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shogirdini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ko‘rarmikan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tuzalib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kelishini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kutarmikan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yubortirib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oldirib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kelarmikan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– deb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quloqlarini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ding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turishibdi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18979"/>
              </p:ext>
            </p:extLst>
          </p:nvPr>
        </p:nvGraphicFramePr>
        <p:xfrm>
          <a:off x="301625" y="3358613"/>
          <a:ext cx="11201399" cy="32345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‘ldiruvchi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kimsan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dunyoga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dong‘i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ketgan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shogirdini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yerga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tuzalib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ketishini</a:t>
                      </a:r>
                      <a:endParaRPr lang="en-US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odam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yubortirib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quloqlarini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ding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qilib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8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68"/>
            <a:ext cx="12185650" cy="140985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0149" y="1574065"/>
            <a:ext cx="98232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154-topshiriq.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Ulug‘bekning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shogirdi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matnidagi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yodlang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maqomdagi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egallayotgan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hopping list - Free education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7" y="44728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ory - Free education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0" y="1799823"/>
            <a:ext cx="207242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9009"/>
            <a:ext cx="12185650" cy="107085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9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BO‘LAKLARI</a:t>
            </a:r>
            <a:endParaRPr lang="ru-RU" sz="539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682625" y="1757362"/>
            <a:ext cx="10972800" cy="44196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3175" y="2566778"/>
            <a:ext cx="97917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          </a:t>
            </a:r>
            <a:r>
              <a:rPr lang="en-US" sz="44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Gap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tuzilmasida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muayyan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soʻroqqa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javob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boʻlib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maʼlum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bir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sintaktik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vazifani</a:t>
            </a:r>
            <a:r>
              <a:rPr lang="en-US" sz="4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bajaruvchi</a:t>
            </a:r>
            <a:r>
              <a:rPr lang="en-US" sz="44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so‘z</a:t>
            </a:r>
            <a:r>
              <a:rPr lang="en-US" sz="44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so‘z</a:t>
            </a:r>
            <a:r>
              <a:rPr lang="en-US" sz="44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birikmalari</a:t>
            </a:r>
            <a:r>
              <a:rPr lang="en-US" sz="44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499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24831" y="1162925"/>
            <a:ext cx="13828262" cy="5685669"/>
            <a:chOff x="1595951" y="726528"/>
            <a:chExt cx="12534927" cy="564173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708124" y="5045098"/>
              <a:ext cx="8580191" cy="39989"/>
            </a:xfrm>
            <a:prstGeom prst="line">
              <a:avLst/>
            </a:prstGeom>
            <a:noFill/>
            <a:ln w="22225" cap="flat" cmpd="sng" algn="ctr">
              <a:solidFill>
                <a:srgbClr val="00ACE5"/>
              </a:solidFill>
              <a:prstDash val="solid"/>
            </a:ln>
            <a:effectLst/>
          </p:spPr>
        </p:cxn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285" y="726528"/>
              <a:ext cx="5749593" cy="564173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70983" y="1019072"/>
              <a:ext cx="7400933" cy="635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6971">
                <a:defRPr/>
              </a:pPr>
              <a:r>
                <a:rPr lang="en-US" sz="36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3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708124" y="3296145"/>
              <a:ext cx="2" cy="1788942"/>
            </a:xfrm>
            <a:prstGeom prst="line">
              <a:avLst/>
            </a:prstGeom>
            <a:noFill/>
            <a:ln w="22225" cap="flat" cmpd="sng" algn="ctr">
              <a:solidFill>
                <a:srgbClr val="00ACE5"/>
              </a:solidFill>
              <a:prstDash val="solid"/>
            </a:ln>
            <a:effectLst/>
          </p:spPr>
        </p:cxnSp>
        <p:sp>
          <p:nvSpPr>
            <p:cNvPr id="15" name="Овал 14"/>
            <p:cNvSpPr/>
            <p:nvPr/>
          </p:nvSpPr>
          <p:spPr>
            <a:xfrm>
              <a:off x="1595951" y="3071798"/>
              <a:ext cx="224347" cy="224347"/>
            </a:xfrm>
            <a:prstGeom prst="ellipse">
              <a:avLst/>
            </a:prstGeom>
            <a:gradFill rotWithShape="1">
              <a:gsLst>
                <a:gs pos="0">
                  <a:srgbClr val="00ACE5"/>
                </a:gs>
                <a:gs pos="50000">
                  <a:srgbClr val="629DD1">
                    <a:satMod val="110000"/>
                    <a:lumMod val="100000"/>
                    <a:shade val="100000"/>
                  </a:srgbClr>
                </a:gs>
                <a:gs pos="100000">
                  <a:srgbClr val="00ACE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6971">
                <a:defRPr/>
              </a:pPr>
              <a:endParaRPr lang="ru-RU" sz="1799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" name="Dikdörtgen 15"/>
            <p:cNvSpPr/>
            <p:nvPr/>
          </p:nvSpPr>
          <p:spPr>
            <a:xfrm>
              <a:off x="5564093" y="2360912"/>
              <a:ext cx="184827" cy="523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6971">
                <a:defRPr/>
              </a:pPr>
              <a:endParaRPr lang="en-US" sz="2799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115041" y="2097631"/>
            <a:ext cx="2074487" cy="547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>
              <a:defRPr/>
            </a:pPr>
            <a:endParaRPr lang="ru-RU" sz="27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8171098" y="4370422"/>
            <a:ext cx="2074487" cy="547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>
              <a:defRPr/>
            </a:pPr>
            <a:r>
              <a:rPr lang="uz-Cyrl-UZ" sz="3598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7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75269" y="109639"/>
            <a:ext cx="1245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271" y="1700528"/>
            <a:ext cx="2667000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1405" y="1466159"/>
            <a:ext cx="9057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Gap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tuzilmasidagi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ahamiyatiga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225" y="3345867"/>
            <a:ext cx="986586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Bosh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-79009"/>
            <a:ext cx="12185650" cy="107085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defTabSz="913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97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BO‘LAKLARI</a:t>
            </a:r>
            <a:endParaRPr lang="ru-RU" sz="539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400" dirty="0" smtClean="0"/>
              <a:t>BOSH BO‘LAKLAR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9333" y="2636247"/>
            <a:ext cx="7827166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Ikkinchi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darajali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bo‘laklar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168866">
            <a:off x="4306069" y="678718"/>
            <a:ext cx="484632" cy="107423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8945853">
            <a:off x="6288112" y="633107"/>
            <a:ext cx="484632" cy="1061279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600" y="4578825"/>
            <a:ext cx="3576641" cy="1324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Aniqlovchi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9038" y="1226678"/>
            <a:ext cx="2616848" cy="10376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57765" y="1226678"/>
            <a:ext cx="2789244" cy="10376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054218">
            <a:off x="2285092" y="3759153"/>
            <a:ext cx="978408" cy="48463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720600" y="3579942"/>
            <a:ext cx="484632" cy="8622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392599">
            <a:off x="8696760" y="3461518"/>
            <a:ext cx="484632" cy="978408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12401" y="4616396"/>
            <a:ext cx="3486482" cy="125576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To‘ldiruvchi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2043" y="4616396"/>
            <a:ext cx="2441381" cy="125576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850649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5400" dirty="0" smtClean="0"/>
              <a:t>EGA</a:t>
            </a:r>
            <a:endParaRPr sz="5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3074" y="1090926"/>
            <a:ext cx="6641749" cy="83099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7425" y="3839234"/>
            <a:ext cx="10591800" cy="2574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kesimidan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anglashilib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harakatning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bajaruvchisini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belgining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sohibini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bildirgan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egadir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60549" y="2330716"/>
            <a:ext cx="8686800" cy="1236179"/>
          </a:xfrm>
          <a:prstGeom prst="rect">
            <a:avLst/>
          </a:prstGeom>
          <a:solidFill>
            <a:srgbClr val="4A16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O‘qituvchi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daftar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gulzor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 DARAJALI BO‘LAKLAR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2625" y="1528762"/>
            <a:ext cx="9906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8025" y="1071562"/>
            <a:ext cx="9601200" cy="1638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Narsa-buyumning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rang-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qarashliligini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bildirib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2625" y="3281362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96768" y="5033962"/>
            <a:ext cx="9906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8025" y="2871192"/>
            <a:ext cx="96012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bo‘lagiga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bo‘lakka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63725" y="4480322"/>
            <a:ext cx="9829800" cy="21847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kesimga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anglashilgan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ish-harakatning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daraja-miqdorini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625" y="1147762"/>
            <a:ext cx="11649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16" y="753430"/>
            <a:ext cx="12301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bir kishi kasb-korni mukammal </a:t>
            </a:r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bilmog‘i kerak.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11804"/>
              </p:ext>
            </p:extLst>
          </p:nvPr>
        </p:nvGraphicFramePr>
        <p:xfrm>
          <a:off x="758825" y="1985963"/>
          <a:ext cx="10896600" cy="312982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78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084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qilmog‘i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kerak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bilmog‘i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kerak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084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702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mukammal</a:t>
                      </a:r>
                      <a:endParaRPr lang="en-US" sz="4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69614"/>
              </p:ext>
            </p:extLst>
          </p:nvPr>
        </p:nvGraphicFramePr>
        <p:xfrm>
          <a:off x="758825" y="5115785"/>
          <a:ext cx="10896600" cy="701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78454">
                  <a:extLst>
                    <a:ext uri="{9D8B030D-6E8A-4147-A177-3AD203B41FA5}">
                      <a16:colId xmlns:a16="http://schemas.microsoft.com/office/drawing/2014/main" val="2086738457"/>
                    </a:ext>
                  </a:extLst>
                </a:gridCol>
                <a:gridCol w="5418146">
                  <a:extLst>
                    <a:ext uri="{9D8B030D-6E8A-4147-A177-3AD203B41FA5}">
                      <a16:colId xmlns:a16="http://schemas.microsoft.com/office/drawing/2014/main" val="3929992960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nimani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kasb-korni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1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625" y="1147762"/>
            <a:ext cx="11649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889" y="1004741"/>
            <a:ext cx="11649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Farzand mehri 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ngildan 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zahmatni aritadi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05900"/>
              </p:ext>
            </p:extLst>
          </p:nvPr>
        </p:nvGraphicFramePr>
        <p:xfrm>
          <a:off x="127992" y="2824162"/>
          <a:ext cx="11997135" cy="3474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9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Kesim</a:t>
                      </a: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</a:t>
                      </a: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</a:t>
                      </a: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To‘ldiruvchi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mehri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aritadi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kimning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farzandning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nimadan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ko‘ngildan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nimani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g‘am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zahmatni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1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149-mashq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irzo Ulugbek ⋆ WWW.SAVOL-JAVOB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604962"/>
            <a:ext cx="32575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lmiy faoliyat ko'rsatgan matematik va astranom Ali Qushchi tavallud topgan  kun — Respublika bolalar kutubxonasi"/>
          <p:cNvSpPr>
            <a:spLocks noChangeAspect="1" noChangeArrowheads="1"/>
          </p:cNvSpPr>
          <p:nvPr/>
        </p:nvSpPr>
        <p:spPr bwMode="auto">
          <a:xfrm>
            <a:off x="155574" y="-144463"/>
            <a:ext cx="1159441" cy="11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Meros — Tugan Falconry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1681162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32734" y="5567362"/>
            <a:ext cx="5586131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MIRZO ULUG‘BEK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97625" y="5567362"/>
            <a:ext cx="5586131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QUSHCHI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Words>439</Words>
  <Application>Microsoft Office PowerPoint</Application>
  <PresentationFormat>Произвольный</PresentationFormat>
  <Paragraphs>125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Тема Office</vt:lpstr>
      <vt:lpstr>ONA TILI</vt:lpstr>
      <vt:lpstr>GAP BO‘LAKLARI</vt:lpstr>
      <vt:lpstr>Презентация PowerPoint</vt:lpstr>
      <vt:lpstr>BOSH BO‘LAKLAR</vt:lpstr>
      <vt:lpstr>EGA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Sher</cp:lastModifiedBy>
  <cp:revision>323</cp:revision>
  <dcterms:created xsi:type="dcterms:W3CDTF">2020-04-13T08:06:06Z</dcterms:created>
  <dcterms:modified xsi:type="dcterms:W3CDTF">2021-02-01T09:54:14Z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