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90" r:id="rId2"/>
  </p:sldMasterIdLst>
  <p:notesMasterIdLst>
    <p:notesMasterId r:id="rId17"/>
  </p:notesMasterIdLst>
  <p:sldIdLst>
    <p:sldId id="302" r:id="rId3"/>
    <p:sldId id="355" r:id="rId4"/>
    <p:sldId id="372" r:id="rId5"/>
    <p:sldId id="382" r:id="rId6"/>
    <p:sldId id="373" r:id="rId7"/>
    <p:sldId id="383" r:id="rId8"/>
    <p:sldId id="368" r:id="rId9"/>
    <p:sldId id="385" r:id="rId10"/>
    <p:sldId id="363" r:id="rId11"/>
    <p:sldId id="374" r:id="rId12"/>
    <p:sldId id="375" r:id="rId13"/>
    <p:sldId id="376" r:id="rId14"/>
    <p:sldId id="365" r:id="rId15"/>
    <p:sldId id="293" r:id="rId16"/>
  </p:sldIdLst>
  <p:sldSz cx="12185650" cy="7019925"/>
  <p:notesSz cx="5765800" cy="3244850"/>
  <p:custDataLst>
    <p:tags r:id="rId18"/>
  </p:custDataLst>
  <p:defaultTextStyle>
    <a:defPPr>
      <a:defRPr lang="ru-RU"/>
    </a:defPPr>
    <a:lvl1pPr marL="0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1pPr>
    <a:lvl2pPr marL="97445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2pPr>
    <a:lvl3pPr marL="194891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3pPr>
    <a:lvl4pPr marL="292337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4pPr>
    <a:lvl5pPr marL="389783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5pPr>
    <a:lvl6pPr marL="487229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6pPr>
    <a:lvl7pPr marL="584675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7pPr>
    <a:lvl8pPr marL="6821215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8pPr>
    <a:lvl9pPr marL="7795676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230" userDrawn="1">
          <p15:clr>
            <a:srgbClr val="A4A3A4"/>
          </p15:clr>
        </p15:guide>
        <p15:guide id="2" pos="45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9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382" autoAdjust="0"/>
  </p:normalViewPr>
  <p:slideViewPr>
    <p:cSldViewPr>
      <p:cViewPr varScale="1">
        <p:scale>
          <a:sx n="57" d="100"/>
          <a:sy n="57" d="100"/>
        </p:scale>
        <p:origin x="1152" y="72"/>
      </p:cViewPr>
      <p:guideLst>
        <p:guide orient="horz" pos="6230"/>
        <p:guide pos="456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gs" Target="tags/tag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265488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685FB-C4B2-476B-A28C-F96B0E5E4E14}" type="datetimeFigureOut">
              <a:rPr lang="ru-RU" smtClean="0"/>
              <a:t>17.11.2020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933575" y="406400"/>
            <a:ext cx="1898650" cy="10937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76263" y="1562100"/>
            <a:ext cx="4613275" cy="1277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265488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AD757-11CA-46C7-9E87-431DC55176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513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15858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31653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78950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87948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28518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29804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32964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81992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3924" y="2176176"/>
            <a:ext cx="10357803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7848" y="3931158"/>
            <a:ext cx="852995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11/17/2020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246093"/>
          </a:xfrm>
        </p:spPr>
        <p:txBody>
          <a:bodyPr lIns="0" tIns="0" rIns="0" bIns="0"/>
          <a:lstStyle>
            <a:lvl1pPr>
              <a:defRPr sz="1599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11/17/2020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284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5611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11/17/2020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11/17/2020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11/17/2020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206" y="1148864"/>
            <a:ext cx="9139238" cy="2443974"/>
          </a:xfrm>
        </p:spPr>
        <p:txBody>
          <a:bodyPr anchor="b"/>
          <a:lstStyle>
            <a:lvl1pPr algn="ctr"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206" y="3687085"/>
            <a:ext cx="9139238" cy="1694857"/>
          </a:xfrm>
        </p:spPr>
        <p:txBody>
          <a:bodyPr/>
          <a:lstStyle>
            <a:lvl1pPr marL="0" indent="0" algn="ctr">
              <a:buNone/>
              <a:defRPr sz="2225"/>
            </a:lvl1pPr>
            <a:lvl2pPr marL="424072" indent="0" algn="ctr">
              <a:buNone/>
              <a:defRPr sz="1855"/>
            </a:lvl2pPr>
            <a:lvl3pPr marL="848145" indent="0" algn="ctr">
              <a:buNone/>
              <a:defRPr sz="1670"/>
            </a:lvl3pPr>
            <a:lvl4pPr marL="1272217" indent="0" algn="ctr">
              <a:buNone/>
              <a:defRPr sz="1485"/>
            </a:lvl4pPr>
            <a:lvl5pPr marL="1696291" indent="0" algn="ctr">
              <a:buNone/>
              <a:defRPr sz="1485"/>
            </a:lvl5pPr>
            <a:lvl6pPr marL="2120362" indent="0" algn="ctr">
              <a:buNone/>
              <a:defRPr sz="1485"/>
            </a:lvl6pPr>
            <a:lvl7pPr marL="2544436" indent="0" algn="ctr">
              <a:buNone/>
              <a:defRPr sz="1485"/>
            </a:lvl7pPr>
            <a:lvl8pPr marL="2968508" indent="0" algn="ctr">
              <a:buNone/>
              <a:defRPr sz="1485"/>
            </a:lvl8pPr>
            <a:lvl9pPr marL="3392581" indent="0" algn="ctr">
              <a:buNone/>
              <a:defRPr sz="1485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62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683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416" y="1750108"/>
            <a:ext cx="10510123" cy="2920094"/>
          </a:xfrm>
        </p:spPr>
        <p:txBody>
          <a:bodyPr anchor="b"/>
          <a:lstStyle>
            <a:lvl1pPr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416" y="4697826"/>
            <a:ext cx="10510123" cy="1535608"/>
          </a:xfrm>
        </p:spPr>
        <p:txBody>
          <a:bodyPr/>
          <a:lstStyle>
            <a:lvl1pPr marL="0" indent="0">
              <a:buNone/>
              <a:defRPr sz="2225">
                <a:solidFill>
                  <a:schemeClr val="tx1">
                    <a:tint val="75000"/>
                  </a:schemeClr>
                </a:solidFill>
              </a:defRPr>
            </a:lvl1pPr>
            <a:lvl2pPr marL="424072" indent="0">
              <a:buNone/>
              <a:defRPr sz="1855">
                <a:solidFill>
                  <a:schemeClr val="tx1">
                    <a:tint val="75000"/>
                  </a:schemeClr>
                </a:solidFill>
              </a:defRPr>
            </a:lvl2pPr>
            <a:lvl3pPr marL="848145" indent="0">
              <a:buNone/>
              <a:defRPr sz="1670">
                <a:solidFill>
                  <a:schemeClr val="tx1">
                    <a:tint val="75000"/>
                  </a:schemeClr>
                </a:solidFill>
              </a:defRPr>
            </a:lvl3pPr>
            <a:lvl4pPr marL="1272217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4pPr>
            <a:lvl5pPr marL="169629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5pPr>
            <a:lvl6pPr marL="2120362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6pPr>
            <a:lvl7pPr marL="2544436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7pPr>
            <a:lvl8pPr marL="2968508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8pPr>
            <a:lvl9pPr marL="339258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896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7764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8987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892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373746"/>
            <a:ext cx="10510123" cy="13568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351" y="1720858"/>
            <a:ext cx="5155102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351" y="2564224"/>
            <a:ext cx="5155102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8986" y="1720858"/>
            <a:ext cx="5180488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8986" y="2564224"/>
            <a:ext cx="5180488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005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4250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1098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0489" y="1010741"/>
            <a:ext cx="6168985" cy="4988696"/>
          </a:xfrm>
        </p:spPr>
        <p:txBody>
          <a:bodyPr/>
          <a:lstStyle>
            <a:lvl1pPr>
              <a:defRPr sz="2968"/>
            </a:lvl1pPr>
            <a:lvl2pPr>
              <a:defRPr sz="2597"/>
            </a:lvl2pPr>
            <a:lvl3pPr>
              <a:defRPr sz="2225"/>
            </a:lvl3pPr>
            <a:lvl4pPr>
              <a:defRPr sz="1855"/>
            </a:lvl4pPr>
            <a:lvl5pPr>
              <a:defRPr sz="1855"/>
            </a:lvl5pPr>
            <a:lvl6pPr>
              <a:defRPr sz="1855"/>
            </a:lvl6pPr>
            <a:lvl7pPr>
              <a:defRPr sz="1855"/>
            </a:lvl7pPr>
            <a:lvl8pPr>
              <a:defRPr sz="1855"/>
            </a:lvl8pPr>
            <a:lvl9pPr>
              <a:defRPr sz="185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540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0489" y="1010741"/>
            <a:ext cx="6168985" cy="4988696"/>
          </a:xfrm>
        </p:spPr>
        <p:txBody>
          <a:bodyPr anchor="t"/>
          <a:lstStyle>
            <a:lvl1pPr marL="0" indent="0">
              <a:buNone/>
              <a:defRPr sz="2968"/>
            </a:lvl1pPr>
            <a:lvl2pPr marL="424072" indent="0">
              <a:buNone/>
              <a:defRPr sz="2597"/>
            </a:lvl2pPr>
            <a:lvl3pPr marL="848145" indent="0">
              <a:buNone/>
              <a:defRPr sz="2225"/>
            </a:lvl3pPr>
            <a:lvl4pPr marL="1272217" indent="0">
              <a:buNone/>
              <a:defRPr sz="1855"/>
            </a:lvl4pPr>
            <a:lvl5pPr marL="1696291" indent="0">
              <a:buNone/>
              <a:defRPr sz="1855"/>
            </a:lvl5pPr>
            <a:lvl6pPr marL="2120362" indent="0">
              <a:buNone/>
              <a:defRPr sz="1855"/>
            </a:lvl6pPr>
            <a:lvl7pPr marL="2544436" indent="0">
              <a:buNone/>
              <a:defRPr sz="1855"/>
            </a:lvl7pPr>
            <a:lvl8pPr marL="2968508" indent="0">
              <a:buNone/>
              <a:defRPr sz="1855"/>
            </a:lvl8pPr>
            <a:lvl9pPr marL="3392581" indent="0">
              <a:buNone/>
              <a:defRPr sz="1855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3970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6110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0356" y="373747"/>
            <a:ext cx="2627531" cy="59490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7765" y="373747"/>
            <a:ext cx="7730272" cy="59490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2844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4">
            <a:extLst>
              <a:ext uri="{FF2B5EF4-FFF2-40B4-BE49-F238E27FC236}">
                <a16:creationId xmlns:a16="http://schemas.microsoft.com/office/drawing/2014/main" id="{9B5AFF89-3325-4992-B560-90C1644A74C9}"/>
              </a:ext>
            </a:extLst>
          </p:cNvPr>
          <p:cNvSpPr/>
          <p:nvPr userDrawn="1"/>
        </p:nvSpPr>
        <p:spPr>
          <a:xfrm>
            <a:off x="0" y="0"/>
            <a:ext cx="12185650" cy="647093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1" rIns="68543" bIns="34271" rtlCol="0" anchor="ctr">
            <a:normAutofit/>
          </a:bodyPr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4106074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264" y="1159949"/>
            <a:ext cx="11942742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17" name="bg object 17"/>
          <p:cNvSpPr/>
          <p:nvPr/>
        </p:nvSpPr>
        <p:spPr>
          <a:xfrm>
            <a:off x="141280" y="153955"/>
            <a:ext cx="11942742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3121" y="6528530"/>
            <a:ext cx="3899408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282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11/17/2020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3668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7764" y="373746"/>
            <a:ext cx="10510123" cy="1356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7764" y="1868730"/>
            <a:ext cx="10510123" cy="4454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7764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C764DE79-268F-4C1A-8933-263129D2AF9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11/17/2020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6497" y="6506431"/>
            <a:ext cx="4112657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6115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931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txStyles>
    <p:titleStyle>
      <a:lvl1pPr algn="l" defTabSz="848145" rtl="0" eaLnBrk="1" latinLnBrk="0" hangingPunct="1">
        <a:lnSpc>
          <a:spcPct val="90000"/>
        </a:lnSpc>
        <a:spcBef>
          <a:spcPct val="0"/>
        </a:spcBef>
        <a:buNone/>
        <a:defRPr sz="408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2037" indent="-212037" algn="l" defTabSz="848145" rtl="0" eaLnBrk="1" latinLnBrk="0" hangingPunct="1">
        <a:lnSpc>
          <a:spcPct val="90000"/>
        </a:lnSpc>
        <a:spcBef>
          <a:spcPts val="927"/>
        </a:spcBef>
        <a:buFont typeface="Arial" panose="020B0604020202020204" pitchFamily="34" charset="0"/>
        <a:buChar char="•"/>
        <a:defRPr sz="2597" kern="1200">
          <a:solidFill>
            <a:schemeClr val="tx1"/>
          </a:solidFill>
          <a:latin typeface="+mn-lt"/>
          <a:ea typeface="+mn-ea"/>
          <a:cs typeface="+mn-cs"/>
        </a:defRPr>
      </a:lvl1pPr>
      <a:lvl2pPr marL="63610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2225" kern="1200">
          <a:solidFill>
            <a:schemeClr val="tx1"/>
          </a:solidFill>
          <a:latin typeface="+mn-lt"/>
          <a:ea typeface="+mn-ea"/>
          <a:cs typeface="+mn-cs"/>
        </a:defRPr>
      </a:lvl2pPr>
      <a:lvl3pPr marL="106018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855" kern="1200">
          <a:solidFill>
            <a:schemeClr val="tx1"/>
          </a:solidFill>
          <a:latin typeface="+mn-lt"/>
          <a:ea typeface="+mn-ea"/>
          <a:cs typeface="+mn-cs"/>
        </a:defRPr>
      </a:lvl3pPr>
      <a:lvl4pPr marL="148425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908327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33239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75647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318054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604618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1pPr>
      <a:lvl2pPr marL="42407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2pPr>
      <a:lvl3pPr marL="848145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3pPr>
      <a:lvl4pPr marL="1272217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69629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12036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544436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2968508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39258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-2722"/>
            <a:ext cx="12185649" cy="153339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 sz="2399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21025" y="326638"/>
            <a:ext cx="5126847" cy="942982"/>
          </a:xfrm>
          <a:prstGeom prst="rect">
            <a:avLst/>
          </a:prstGeom>
        </p:spPr>
        <p:txBody>
          <a:bodyPr vert="horz" wrap="square" lIns="0" tIns="19462" rIns="0" bIns="0" rtlCol="0" anchor="ctr">
            <a:spAutoFit/>
          </a:bodyPr>
          <a:lstStyle/>
          <a:p>
            <a:pPr marL="16925" algn="ctr">
              <a:spcBef>
                <a:spcPts val="152"/>
              </a:spcBef>
            </a:pPr>
            <a:r>
              <a:rPr lang="en-US" sz="6000" dirty="0" smtClean="0">
                <a:effectLst>
                  <a:outerShdw blurRad="25400" dist="12700" dir="2700000" sx="101000" sy="101000" algn="tl" rotWithShape="0">
                    <a:schemeClr val="bg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ONA TILI</a:t>
            </a:r>
            <a:endParaRPr lang="en-US" sz="6000" dirty="0">
              <a:effectLst>
                <a:outerShdw blurRad="25400" dist="12700" dir="2700000" sx="101000" sy="101000" algn="tl" rotWithShape="0">
                  <a:schemeClr val="bg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819971" y="179407"/>
            <a:ext cx="1792457" cy="1218565"/>
            <a:chOff x="4698979" y="198156"/>
            <a:chExt cx="622592" cy="613387"/>
          </a:xfrm>
        </p:grpSpPr>
        <p:sp>
          <p:nvSpPr>
            <p:cNvPr id="9" name="object 9"/>
            <p:cNvSpPr/>
            <p:nvPr/>
          </p:nvSpPr>
          <p:spPr>
            <a:xfrm>
              <a:off x="4698979" y="207658"/>
              <a:ext cx="622592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603605" y="0"/>
                  </a:moveTo>
                  <a:lnTo>
                    <a:pt x="0" y="0"/>
                  </a:lnTo>
                  <a:lnTo>
                    <a:pt x="0" y="603618"/>
                  </a:lnTo>
                  <a:lnTo>
                    <a:pt x="603605" y="603618"/>
                  </a:lnTo>
                  <a:lnTo>
                    <a:pt x="603605" y="0"/>
                  </a:lnTo>
                  <a:close/>
                </a:path>
              </a:pathLst>
            </a:custGeom>
            <a:solidFill>
              <a:srgbClr val="00A859"/>
            </a:solidFill>
          </p:spPr>
          <p:txBody>
            <a:bodyPr wrap="square" lIns="0" tIns="0" rIns="0" bIns="0" rtlCol="0"/>
            <a:lstStyle/>
            <a:p>
              <a:endParaRPr sz="2399"/>
            </a:p>
          </p:txBody>
        </p:sp>
        <p:sp>
          <p:nvSpPr>
            <p:cNvPr id="10" name="object 10"/>
            <p:cNvSpPr/>
            <p:nvPr/>
          </p:nvSpPr>
          <p:spPr>
            <a:xfrm>
              <a:off x="4698979" y="198156"/>
              <a:ext cx="603885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0" y="0"/>
                  </a:moveTo>
                  <a:lnTo>
                    <a:pt x="603605" y="0"/>
                  </a:lnTo>
                  <a:lnTo>
                    <a:pt x="603605" y="603618"/>
                  </a:lnTo>
                  <a:lnTo>
                    <a:pt x="0" y="603618"/>
                  </a:lnTo>
                  <a:lnTo>
                    <a:pt x="0" y="0"/>
                  </a:lnTo>
                  <a:close/>
                </a:path>
              </a:pathLst>
            </a:custGeom>
            <a:ln w="30481">
              <a:solidFill>
                <a:srgbClr val="FEFEFE"/>
              </a:solidFill>
            </a:ln>
          </p:spPr>
          <p:txBody>
            <a:bodyPr wrap="square" lIns="0" tIns="0" rIns="0" bIns="0" rtlCol="0"/>
            <a:lstStyle/>
            <a:p>
              <a:endParaRPr sz="2399"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819971" y="450304"/>
            <a:ext cx="1703955" cy="928791"/>
          </a:xfrm>
          <a:prstGeom prst="rect">
            <a:avLst/>
          </a:prstGeom>
        </p:spPr>
        <p:txBody>
          <a:bodyPr vert="horz" wrap="square" lIns="0" tIns="21156" rIns="0" bIns="0" rtlCol="0">
            <a:spAutoFit/>
          </a:bodyPr>
          <a:lstStyle/>
          <a:p>
            <a:pPr>
              <a:spcBef>
                <a:spcPts val="167"/>
              </a:spcBef>
            </a:pPr>
            <a:r>
              <a:rPr lang="en-US" sz="3731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en-US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1" b="1" spc="13" dirty="0" err="1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</a:t>
            </a:r>
            <a:endParaRPr lang="ru-RU" sz="3731" b="1" spc="13" dirty="0">
              <a:solidFill>
                <a:srgbClr val="FEFEF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67"/>
              </a:spcBef>
            </a:pPr>
            <a:r>
              <a:rPr lang="en-US" sz="1999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373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637257" y="1130156"/>
            <a:ext cx="1107890" cy="508422"/>
          </a:xfrm>
          <a:prstGeom prst="rect">
            <a:avLst/>
          </a:prstGeom>
        </p:spPr>
        <p:txBody>
          <a:bodyPr vert="horz" wrap="square" lIns="0" tIns="16079" rIns="0" bIns="0" rtlCol="0">
            <a:spAutoFit/>
          </a:bodyPr>
          <a:lstStyle/>
          <a:p>
            <a:pPr algn="ctr">
              <a:spcBef>
                <a:spcPts val="127"/>
              </a:spcBef>
            </a:pPr>
            <a:endParaRPr sz="3198" dirty="0">
              <a:latin typeface="Arial"/>
              <a:cs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61699" y="2397039"/>
            <a:ext cx="184635" cy="6820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834"/>
          </a:p>
        </p:txBody>
      </p:sp>
      <p:sp>
        <p:nvSpPr>
          <p:cNvPr id="14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279511" y="1941803"/>
            <a:ext cx="627354" cy="1849988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90637" y="1945767"/>
            <a:ext cx="9601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MAVZU: SODDA VA MURAKKAB KESIM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279511" y="4263748"/>
            <a:ext cx="627354" cy="2065613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pic>
        <p:nvPicPr>
          <p:cNvPr id="1026" name="Picture 2" descr="cropped-textbook-clipart-colourful-book-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625" y="3290266"/>
            <a:ext cx="2747963" cy="274796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книги, 8 бесплатно значок из 36 Books &amp; Reading Ico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967" y="3058412"/>
            <a:ext cx="3325232" cy="322177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735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278256" cy="1071562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612775" y="110456"/>
            <a:ext cx="14093825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KESIM</a:t>
            </a:r>
            <a:endParaRPr lang="en-US" sz="5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5424" y="1182018"/>
            <a:ext cx="5299069" cy="129446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Ifodalanishiga</a:t>
            </a:r>
            <a:r>
              <a:rPr lang="en-US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ko‘ra</a:t>
            </a:r>
            <a:r>
              <a:rPr lang="en-US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5740003" y="1492214"/>
            <a:ext cx="1388268" cy="674074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7343780" y="1295851"/>
            <a:ext cx="3429000" cy="106680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Fe’l</a:t>
            </a:r>
            <a:r>
              <a:rPr lang="en-US" sz="5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kesim</a:t>
            </a:r>
            <a:endParaRPr lang="ru-RU" sz="5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Стрелка вправо 6"/>
          <p:cNvSpPr/>
          <p:nvPr/>
        </p:nvSpPr>
        <p:spPr>
          <a:xfrm rot="5400000">
            <a:off x="1584720" y="2777976"/>
            <a:ext cx="1076330" cy="63605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25425" y="3737213"/>
            <a:ext cx="3429000" cy="101591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kesim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68825" y="2783303"/>
            <a:ext cx="6629400" cy="2817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Kitobni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o‘qib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chiqdim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Onam –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shifokor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Минус 9"/>
          <p:cNvSpPr/>
          <p:nvPr/>
        </p:nvSpPr>
        <p:spPr>
          <a:xfrm>
            <a:off x="6321425" y="3737213"/>
            <a:ext cx="5334000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Минус 10"/>
          <p:cNvSpPr/>
          <p:nvPr/>
        </p:nvSpPr>
        <p:spPr>
          <a:xfrm>
            <a:off x="6626225" y="5266106"/>
            <a:ext cx="3352800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1329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696760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400" dirty="0" smtClean="0"/>
              <a:t>OT KESIM</a:t>
            </a:r>
            <a:endParaRPr sz="4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12138" y="1123260"/>
            <a:ext cx="2867441" cy="9233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ot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son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0375" y="4684203"/>
            <a:ext cx="4975225" cy="1078951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taqlid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so‘z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055428" y="2654157"/>
            <a:ext cx="3785668" cy="103762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olmosh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395163" y="1177465"/>
            <a:ext cx="3733800" cy="980969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ravish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282616" y="1360142"/>
            <a:ext cx="3883025" cy="2583139"/>
          </a:xfrm>
          <a:prstGeom prst="triangle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sifat</a:t>
            </a:r>
            <a:endParaRPr lang="ru-RU" sz="6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6825265" y="3948043"/>
            <a:ext cx="4031662" cy="1903078"/>
          </a:xfrm>
          <a:prstGeom prst="ellipse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harakat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nomi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0169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278256" cy="1071562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612775" y="110456"/>
            <a:ext cx="14093825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KESIM</a:t>
            </a:r>
            <a:endParaRPr lang="en-US" sz="5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5424" y="1182018"/>
            <a:ext cx="5299069" cy="129446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Tuzilishiga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ko‘ra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5740003" y="1492214"/>
            <a:ext cx="1388268" cy="674074"/>
          </a:xfrm>
          <a:prstGeom prst="rightArrow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7343779" y="1295851"/>
            <a:ext cx="4464045" cy="106680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sodda</a:t>
            </a:r>
            <a:r>
              <a:rPr lang="en-US" sz="5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kesim</a:t>
            </a:r>
            <a:endParaRPr lang="ru-RU" sz="5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Стрелка вправо 6"/>
          <p:cNvSpPr/>
          <p:nvPr/>
        </p:nvSpPr>
        <p:spPr>
          <a:xfrm rot="5400000">
            <a:off x="1584720" y="2777976"/>
            <a:ext cx="1076330" cy="636051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25425" y="3737212"/>
            <a:ext cx="3733800" cy="186384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murakkab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kesim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84890" y="2029064"/>
            <a:ext cx="93933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Paxta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tilladan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yurt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bezanadi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Минус 9"/>
          <p:cNvSpPr/>
          <p:nvPr/>
        </p:nvSpPr>
        <p:spPr>
          <a:xfrm>
            <a:off x="8836025" y="3060815"/>
            <a:ext cx="3585306" cy="914400"/>
          </a:xfrm>
          <a:prstGeom prst="mathMin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Минус 10"/>
          <p:cNvSpPr/>
          <p:nvPr/>
        </p:nvSpPr>
        <p:spPr>
          <a:xfrm>
            <a:off x="8535131" y="4467855"/>
            <a:ext cx="3352800" cy="914400"/>
          </a:xfrm>
          <a:prstGeom prst="mathMinus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4648931" y="4002296"/>
            <a:ext cx="7772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O‘zbekiston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kelajagi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buyuk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Минус 12"/>
          <p:cNvSpPr/>
          <p:nvPr/>
        </p:nvSpPr>
        <p:spPr>
          <a:xfrm>
            <a:off x="4169508" y="5209607"/>
            <a:ext cx="4845046" cy="914400"/>
          </a:xfrm>
          <a:prstGeom prst="mathMinus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3555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47154"/>
            <a:ext cx="12212955" cy="1015663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66-</a:t>
            </a:r>
            <a:r>
              <a:rPr kumimoji="0" lang="en-US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topshiriq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49225" y="1113467"/>
            <a:ext cx="11811000" cy="93065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1.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so‘z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ifodalangan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kesimlar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Трапеция 8"/>
          <p:cNvSpPr/>
          <p:nvPr/>
        </p:nvSpPr>
        <p:spPr>
          <a:xfrm>
            <a:off x="962977" y="2261079"/>
            <a:ext cx="10287000" cy="781930"/>
          </a:xfrm>
          <a:prstGeom prst="trapezoid">
            <a:avLst>
              <a:gd name="adj" fmla="val 78409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Yolg‘on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yondirar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haqiqat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qondirar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с двумя усеченными противолежащими углами 9"/>
          <p:cNvSpPr/>
          <p:nvPr/>
        </p:nvSpPr>
        <p:spPr>
          <a:xfrm>
            <a:off x="498487" y="3350123"/>
            <a:ext cx="11309337" cy="1585608"/>
          </a:xfrm>
          <a:prstGeom prst="snip2Diag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Haqiqatdan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qo‘rqqan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odam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yolg‘onning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panasiga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berkinadi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Блок-схема: знак завершения 11"/>
          <p:cNvSpPr/>
          <p:nvPr/>
        </p:nvSpPr>
        <p:spPr>
          <a:xfrm>
            <a:off x="498487" y="5110162"/>
            <a:ext cx="11461738" cy="1433661"/>
          </a:xfrm>
          <a:prstGeom prst="flowChartTerminato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Rostlik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–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do‘stlik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yolg‘onchilik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ko‘rgulik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455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47154"/>
            <a:ext cx="12212955" cy="1015663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66-</a:t>
            </a:r>
            <a:r>
              <a:rPr kumimoji="0" lang="en-US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topshiriq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49225" y="1113467"/>
            <a:ext cx="11811000" cy="93065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1.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Birdan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ortiq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so‘zdan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iborat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kesimlar</a:t>
            </a:r>
            <a:r>
              <a:rPr lang="en-US" sz="4400" b="1" noProof="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с двумя усеченными противолежащими углами 9"/>
          <p:cNvSpPr/>
          <p:nvPr/>
        </p:nvSpPr>
        <p:spPr>
          <a:xfrm>
            <a:off x="493182" y="2341252"/>
            <a:ext cx="10965379" cy="2014583"/>
          </a:xfrm>
          <a:prstGeom prst="snip2Diag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Haqiqat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shunchalar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achchiqki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odatda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ziravor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sifatida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xizmat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qiladi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Блок-схема: знак завершения 11"/>
          <p:cNvSpPr/>
          <p:nvPr/>
        </p:nvSpPr>
        <p:spPr>
          <a:xfrm>
            <a:off x="530224" y="4652962"/>
            <a:ext cx="11049001" cy="1967061"/>
          </a:xfrm>
          <a:prstGeom prst="flowChartTermina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Yolg‘on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ko‘pincha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ikkiyuzlamachilikdan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emas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befarqlikdan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kelib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chiqadi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268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ESLATMA!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9825" y="960398"/>
            <a:ext cx="10244551" cy="212365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Yordamchi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so‘zlar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(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ko‘makchi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fe’l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bog‘lama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nisbiy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so‘z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) ham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murakkab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kesimni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shakllantiradi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07975" y="2882201"/>
            <a:ext cx="10972799" cy="17588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12175" y="3486859"/>
            <a:ext cx="11423650" cy="2308324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O‘sha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kuni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sovuq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8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qattiq</a:t>
            </a:r>
            <a:r>
              <a:rPr kumimoji="0" lang="en-US" sz="4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8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edi</a:t>
            </a:r>
            <a:r>
              <a:rPr kumimoji="0" lang="en-US" sz="4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Hasadchi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yaramas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fe’li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tufayli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tinch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i="1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yashay</a:t>
            </a:r>
            <a:r>
              <a:rPr lang="en-US" sz="4800" b="1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i="1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olmaydi</a:t>
            </a:r>
            <a:r>
              <a:rPr lang="en-US" sz="4800" b="1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0" lang="ru-RU" sz="4800" b="1" i="1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2175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ESLATMA!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7975" y="960398"/>
            <a:ext cx="11627850" cy="1938992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Bo‘l</a:t>
            </a: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-, </a:t>
            </a:r>
            <a:r>
              <a:rPr kumimoji="0" lang="en-US" sz="4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qil</a:t>
            </a: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-, </a:t>
            </a:r>
            <a:r>
              <a:rPr kumimoji="0" lang="en-US" sz="4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edi</a:t>
            </a: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ekan</a:t>
            </a: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emish</a:t>
            </a: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hisoblan</a:t>
            </a: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-, </a:t>
            </a:r>
            <a:r>
              <a:rPr kumimoji="0" lang="en-US" sz="4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sana</a:t>
            </a: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 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kabi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bog‘lamalar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ham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murakkab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kesimni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shakllantiradi</a:t>
            </a:r>
            <a:r>
              <a:rPr kumimoji="0" 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000" b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07975" y="2882201"/>
            <a:ext cx="10972799" cy="17588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3333" y="3220006"/>
            <a:ext cx="11423650" cy="144655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  Bu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voqea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katta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ahamiyatga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hodisa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hisoblanadi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0" lang="ru-RU" sz="4400" b="1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625" y="5044448"/>
            <a:ext cx="11423650" cy="144655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Barcha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4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voqealarni</a:t>
            </a:r>
            <a:r>
              <a:rPr kumimoji="0" lang="en-US" sz="4400" b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aytib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berishing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darkor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0" lang="ru-RU" sz="44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195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819871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200" dirty="0" err="1" smtClean="0"/>
              <a:t>Murakkab</a:t>
            </a:r>
            <a:r>
              <a:rPr lang="en-US" sz="5200" dirty="0" smtClean="0"/>
              <a:t> </a:t>
            </a:r>
            <a:r>
              <a:rPr lang="en-US" sz="5200" dirty="0" err="1" smtClean="0"/>
              <a:t>fe’l</a:t>
            </a:r>
            <a:r>
              <a:rPr lang="en-US" sz="5200" dirty="0" smtClean="0"/>
              <a:t> </a:t>
            </a:r>
            <a:r>
              <a:rPr lang="en-US" sz="5200" dirty="0" err="1" smtClean="0"/>
              <a:t>kesimning</a:t>
            </a:r>
            <a:r>
              <a:rPr lang="en-US" sz="5200" dirty="0" smtClean="0"/>
              <a:t> </a:t>
            </a:r>
            <a:r>
              <a:rPr lang="en-US" sz="5200" dirty="0" err="1" smtClean="0"/>
              <a:t>ifodalanishi</a:t>
            </a:r>
            <a:endParaRPr sz="52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369161" y="1071562"/>
            <a:ext cx="7428912" cy="179154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Ko‘makchi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fe’lli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so‘z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qo‘shilmasi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17510" y="3579942"/>
            <a:ext cx="11416741" cy="1765040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Ustoz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butun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sinfni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aylanib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vazifalarni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tekshira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boshladi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0872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err="1" smtClean="0"/>
              <a:t>Murakkab</a:t>
            </a:r>
            <a:r>
              <a:rPr lang="en-US" sz="5400" dirty="0" smtClean="0"/>
              <a:t> </a:t>
            </a:r>
            <a:r>
              <a:rPr lang="en-US" sz="5400" dirty="0" err="1" smtClean="0"/>
              <a:t>fe’l</a:t>
            </a:r>
            <a:r>
              <a:rPr lang="en-US" sz="5400" dirty="0" smtClean="0"/>
              <a:t> </a:t>
            </a:r>
            <a:r>
              <a:rPr lang="en-US" sz="5400" dirty="0" err="1" smtClean="0"/>
              <a:t>kesimning</a:t>
            </a:r>
            <a:r>
              <a:rPr lang="en-US" sz="5400" dirty="0" smtClean="0"/>
              <a:t> </a:t>
            </a:r>
            <a:r>
              <a:rPr lang="en-US" sz="5400" dirty="0" err="1" smtClean="0"/>
              <a:t>ifodalanishi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130425" y="1008183"/>
            <a:ext cx="7239000" cy="1643554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Qo‘shma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fe’l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19392" y="3052762"/>
            <a:ext cx="11728450" cy="289560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Sadafdan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inju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ilondan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zahar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hosil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bo‘ldug‘i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kabi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rostlikdan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foyda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xiyonatdan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zarar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hosil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bo‘lur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1317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err="1" smtClean="0"/>
              <a:t>Murakkab</a:t>
            </a:r>
            <a:r>
              <a:rPr lang="en-US" sz="5400" dirty="0" smtClean="0"/>
              <a:t> </a:t>
            </a:r>
            <a:r>
              <a:rPr lang="en-US" sz="5400" dirty="0" err="1" smtClean="0"/>
              <a:t>fe’l</a:t>
            </a:r>
            <a:r>
              <a:rPr lang="en-US" sz="5400" dirty="0" smtClean="0"/>
              <a:t> </a:t>
            </a:r>
            <a:r>
              <a:rPr lang="en-US" sz="5400" dirty="0" err="1" smtClean="0"/>
              <a:t>kesimning</a:t>
            </a:r>
            <a:r>
              <a:rPr lang="en-US" sz="5400" dirty="0" smtClean="0"/>
              <a:t> </a:t>
            </a:r>
            <a:r>
              <a:rPr lang="en-US" sz="5400" dirty="0" err="1" smtClean="0"/>
              <a:t>ifodalanishi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1792" y="3162161"/>
            <a:ext cx="11423650" cy="156966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Bugun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uyga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borishim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bilan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referatni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yozaman-qo‘yaman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892425" y="1285471"/>
            <a:ext cx="5658919" cy="1358772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Juft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fe’l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9383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692" y="-6508"/>
            <a:ext cx="12154958" cy="996247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0" y="10469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err="1" smtClean="0"/>
              <a:t>Murakkab</a:t>
            </a:r>
            <a:r>
              <a:rPr lang="en-US" sz="5400" dirty="0" smtClean="0"/>
              <a:t> </a:t>
            </a:r>
            <a:r>
              <a:rPr lang="en-US" sz="5400" dirty="0" err="1" smtClean="0"/>
              <a:t>fe’l</a:t>
            </a:r>
            <a:r>
              <a:rPr lang="en-US" sz="5400" dirty="0" smtClean="0"/>
              <a:t> </a:t>
            </a:r>
            <a:r>
              <a:rPr lang="en-US" sz="5400" dirty="0" err="1" smtClean="0"/>
              <a:t>kesimning</a:t>
            </a:r>
            <a:r>
              <a:rPr lang="en-US" sz="5400" dirty="0" smtClean="0"/>
              <a:t> </a:t>
            </a:r>
            <a:r>
              <a:rPr lang="en-US" sz="5400" dirty="0" err="1" smtClean="0"/>
              <a:t>ifodalanishi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130425" y="1233814"/>
            <a:ext cx="7467600" cy="1615948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Takroriy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fe’l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60375" y="3205162"/>
            <a:ext cx="10759546" cy="2063620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Qo‘shnim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Qumrixon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shunaqa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kuldirgani-kuldirgan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624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67-topshiriq</a:t>
            </a:r>
            <a:endParaRPr lang="ru-RU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4145" y="1036839"/>
            <a:ext cx="12573000" cy="9825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0371" y="1620112"/>
            <a:ext cx="6512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8622" y="1974054"/>
            <a:ext cx="2860146" cy="1752600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Kesimlar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tuzilishiga</a:t>
            </a:r>
            <a:endParaRPr lang="en-US" sz="4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ko‘ra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25451" y="3268852"/>
            <a:ext cx="2362200" cy="1181409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sodda</a:t>
            </a:r>
            <a:endParaRPr lang="en-US" sz="3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kesim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120159" y="1388266"/>
            <a:ext cx="2289253" cy="1367732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murakkab</a:t>
            </a:r>
            <a:endParaRPr lang="en-US" sz="3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kesim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254859" y="1358689"/>
            <a:ext cx="5606839" cy="1230731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birdan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ortiq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so‘zdan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iborat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kesimlar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10858" y="2979329"/>
            <a:ext cx="5559020" cy="1781544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ko‘makchi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fe’l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bog‘lama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nisbiy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so‘zlar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hosil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bo‘lgan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kesimlar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35474" y="5381204"/>
            <a:ext cx="5791200" cy="1221957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so‘z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ifodalangan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kesimlar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Стрелка вправо 22"/>
          <p:cNvSpPr/>
          <p:nvPr/>
        </p:nvSpPr>
        <p:spPr>
          <a:xfrm>
            <a:off x="5443217" y="1853609"/>
            <a:ext cx="798320" cy="484632"/>
          </a:xfrm>
          <a:prstGeom prst="rightArrow">
            <a:avLst/>
          </a:prstGeom>
          <a:solidFill>
            <a:srgbClr val="C0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право 23"/>
          <p:cNvSpPr/>
          <p:nvPr/>
        </p:nvSpPr>
        <p:spPr>
          <a:xfrm rot="2591258">
            <a:off x="5376947" y="2754174"/>
            <a:ext cx="978408" cy="484632"/>
          </a:xfrm>
          <a:prstGeom prst="rightArrow">
            <a:avLst/>
          </a:prstGeom>
          <a:solidFill>
            <a:srgbClr val="7030A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право 24"/>
          <p:cNvSpPr/>
          <p:nvPr/>
        </p:nvSpPr>
        <p:spPr>
          <a:xfrm rot="5400000">
            <a:off x="4022308" y="4742276"/>
            <a:ext cx="774280" cy="443251"/>
          </a:xfrm>
          <a:prstGeom prst="rightArrow">
            <a:avLst/>
          </a:prstGeom>
          <a:solidFill>
            <a:srgbClr val="00206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510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1253014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/>
            <a:endParaRPr lang="en-US" sz="3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 BAJARISH UCHUN TOPSHIRIQ:</a:t>
            </a:r>
            <a:endParaRPr lang="en-US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5246" y="2366962"/>
            <a:ext cx="114341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8107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30286" y="1664757"/>
            <a:ext cx="1067405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94-mashq. “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Haqiqatning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chirog‘i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sarlavhasiga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maqol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matallardan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topib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ularning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qo‘llanish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o‘rinlari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haqida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yarating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7" name="7-конечная звезда 6"/>
          <p:cNvSpPr/>
          <p:nvPr/>
        </p:nvSpPr>
        <p:spPr>
          <a:xfrm>
            <a:off x="360341" y="1757361"/>
            <a:ext cx="704850" cy="609601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06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1ed6d233add7425c236211876cf3028fe29567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5917</TotalTime>
  <Words>337</Words>
  <Application>Microsoft Office PowerPoint</Application>
  <PresentationFormat>Произвольный</PresentationFormat>
  <Paragraphs>76</Paragraphs>
  <Slides>14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Open Sans Light</vt:lpstr>
      <vt:lpstr>Office Theme</vt:lpstr>
      <vt:lpstr>1_Тема Office</vt:lpstr>
      <vt:lpstr>ONA TILI</vt:lpstr>
      <vt:lpstr>KESIM</vt:lpstr>
      <vt:lpstr>OT KESIM</vt:lpstr>
      <vt:lpstr>KESIM</vt:lpstr>
      <vt:lpstr>Презентация PowerPoint</vt:lpstr>
      <vt:lpstr>Презентация PowerPoint</vt:lpstr>
      <vt:lpstr>ESLATMA!</vt:lpstr>
      <vt:lpstr>ESLATMA!</vt:lpstr>
      <vt:lpstr>Murakkab fe’l kesimning ifodalanishi</vt:lpstr>
      <vt:lpstr>Murakkab fe’l kesimning ifodalanishi</vt:lpstr>
      <vt:lpstr>Murakkab fe’l kesimning ifodalanishi</vt:lpstr>
      <vt:lpstr>Murakkab fe’l kesimning ifodalanishi</vt:lpstr>
      <vt:lpstr>    67-topshiriq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Ona tili</dc:title>
  <dc:creator>MAKTAB</dc:creator>
  <cp:lastModifiedBy>Sher</cp:lastModifiedBy>
  <cp:revision>536</cp:revision>
  <dcterms:created xsi:type="dcterms:W3CDTF">2020-04-13T08:06:06Z</dcterms:created>
  <dcterms:modified xsi:type="dcterms:W3CDTF">2020-11-17T04:21:59Z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2020-04-13T00:00:00Z</vt:filetime>
  </property>
</Properties>
</file>