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2" r:id="rId5"/>
    <p:sldId id="263" r:id="rId6"/>
    <p:sldId id="264" r:id="rId7"/>
    <p:sldId id="265" r:id="rId8"/>
    <p:sldId id="266" r:id="rId9"/>
    <p:sldId id="273" r:id="rId10"/>
    <p:sldId id="274" r:id="rId11"/>
    <p:sldId id="275" r:id="rId12"/>
    <p:sldId id="267" r:id="rId13"/>
    <p:sldId id="268" r:id="rId14"/>
    <p:sldId id="269" r:id="rId15"/>
    <p:sldId id="270" r:id="rId16"/>
    <p:sldId id="271" r:id="rId17"/>
    <p:sldId id="272" r:id="rId18"/>
    <p:sldId id="260" r:id="rId19"/>
    <p:sldId id="261" r:id="rId2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1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0" autoAdjust="0"/>
    <p:restoredTop sz="94660"/>
  </p:normalViewPr>
  <p:slideViewPr>
    <p:cSldViewPr snapToGrid="0" showGuides="1">
      <p:cViewPr varScale="1">
        <p:scale>
          <a:sx n="66" d="100"/>
          <a:sy n="66" d="100"/>
        </p:scale>
        <p:origin x="484" y="32"/>
      </p:cViewPr>
      <p:guideLst>
        <p:guide orient="horz" pos="2160"/>
        <p:guide pos="381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D92DF-8752-4F8D-B270-00A241643279}" type="datetimeFigureOut">
              <a:rPr lang="ru-RU" smtClean="0"/>
              <a:t>24.10.2020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C08C5-C211-4252-8BCF-8C54B19100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7279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D92DF-8752-4F8D-B270-00A241643279}" type="datetimeFigureOut">
              <a:rPr lang="ru-RU" smtClean="0"/>
              <a:t>24.10.2020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C08C5-C211-4252-8BCF-8C54B19100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0766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D92DF-8752-4F8D-B270-00A241643279}" type="datetimeFigureOut">
              <a:rPr lang="ru-RU" smtClean="0"/>
              <a:t>24.10.2020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C08C5-C211-4252-8BCF-8C54B19100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8371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D92DF-8752-4F8D-B270-00A241643279}" type="datetimeFigureOut">
              <a:rPr lang="ru-RU" smtClean="0"/>
              <a:t>24.10.2020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C08C5-C211-4252-8BCF-8C54B19100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6078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D92DF-8752-4F8D-B270-00A241643279}" type="datetimeFigureOut">
              <a:rPr lang="ru-RU" smtClean="0"/>
              <a:t>24.10.2020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C08C5-C211-4252-8BCF-8C54B19100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1544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D92DF-8752-4F8D-B270-00A241643279}" type="datetimeFigureOut">
              <a:rPr lang="ru-RU" smtClean="0"/>
              <a:t>24.10.2020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C08C5-C211-4252-8BCF-8C54B19100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5956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D92DF-8752-4F8D-B270-00A241643279}" type="datetimeFigureOut">
              <a:rPr lang="ru-RU" smtClean="0"/>
              <a:t>24.10.2020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C08C5-C211-4252-8BCF-8C54B19100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0797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D92DF-8752-4F8D-B270-00A241643279}" type="datetimeFigureOut">
              <a:rPr lang="ru-RU" smtClean="0"/>
              <a:t>24.10.2020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C08C5-C211-4252-8BCF-8C54B19100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9050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D92DF-8752-4F8D-B270-00A241643279}" type="datetimeFigureOut">
              <a:rPr lang="ru-RU" smtClean="0"/>
              <a:t>24.10.2020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C08C5-C211-4252-8BCF-8C54B19100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4828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D92DF-8752-4F8D-B270-00A241643279}" type="datetimeFigureOut">
              <a:rPr lang="ru-RU" smtClean="0"/>
              <a:t>24.10.2020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C08C5-C211-4252-8BCF-8C54B19100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1653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D92DF-8752-4F8D-B270-00A241643279}" type="datetimeFigureOut">
              <a:rPr lang="ru-RU" smtClean="0"/>
              <a:t>24.10.2020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C08C5-C211-4252-8BCF-8C54B19100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43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1D92DF-8752-4F8D-B270-00A241643279}" type="datetimeFigureOut">
              <a:rPr lang="ru-RU" smtClean="0"/>
              <a:t>24.10.2020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8C08C5-C211-4252-8BCF-8C54B19100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255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4545" y="1854558"/>
            <a:ext cx="11629624" cy="4726546"/>
          </a:xfrm>
        </p:spPr>
        <p:txBody>
          <a:bodyPr>
            <a:normAutofit/>
          </a:bodyPr>
          <a:lstStyle/>
          <a:p>
            <a:r>
              <a:rPr lang="de-DE" sz="50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THEMA DER STUNDE:</a:t>
            </a:r>
          </a:p>
          <a:p>
            <a:endParaRPr lang="de-DE" sz="5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z-Cyrl-UZ" sz="5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de-DE" sz="5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Roman Crazy</a:t>
            </a:r>
            <a:r>
              <a:rPr lang="uz-Cyrl-UZ" sz="5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endParaRPr lang="de-DE" sz="5000" b="1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5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54545" y="115910"/>
            <a:ext cx="11848565" cy="1487980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de-DE" sz="80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DEUTSCH</a:t>
            </a:r>
            <a:endParaRPr lang="ru-RU" sz="8000" b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872151" y="131676"/>
            <a:ext cx="2681417" cy="1343025"/>
          </a:xfrm>
          <a:prstGeom prst="rect">
            <a:avLst/>
          </a:prstGeom>
          <a:solidFill>
            <a:srgbClr val="00B05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de-DE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KLASSE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5712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0" algn="ctr"/>
            <a:endParaRPr lang="de-DE" sz="3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de-DE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Sie </a:t>
            </a:r>
            <a:r>
              <a:rPr lang="de-DE" sz="3500" dirty="0">
                <a:latin typeface="Arial" panose="020B0604020202020204" pitchFamily="34" charset="0"/>
                <a:cs typeface="Arial" panose="020B0604020202020204" pitchFamily="34" charset="0"/>
              </a:rPr>
              <a:t>wagt es, mir widersprechen.</a:t>
            </a:r>
            <a:br>
              <a:rPr lang="de-DE" sz="35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3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ctr"/>
            <a:r>
              <a:rPr lang="de-DE" sz="35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sz="3500" dirty="0" err="1">
                <a:latin typeface="Arial" panose="020B0604020202020204" pitchFamily="34" charset="0"/>
                <a:cs typeface="Arial" panose="020B0604020202020204" pitchFamily="34" charset="0"/>
              </a:rPr>
              <a:t>richtig</a:t>
            </a:r>
            <a:endParaRPr lang="ru-RU" sz="3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ctr"/>
            <a:r>
              <a:rPr lang="ru-RU" sz="35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sz="3500" dirty="0" err="1">
                <a:latin typeface="Arial" panose="020B0604020202020204" pitchFamily="34" charset="0"/>
                <a:cs typeface="Arial" panose="020B0604020202020204" pitchFamily="34" charset="0"/>
              </a:rPr>
              <a:t>falsch</a:t>
            </a:r>
            <a:endParaRPr lang="ru-RU" sz="3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lvl="0" algn="ctr"/>
            <a:endParaRPr lang="de-DE" sz="3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de-DE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Den </a:t>
            </a:r>
            <a:r>
              <a:rPr lang="de-DE" sz="3500" dirty="0">
                <a:latin typeface="Arial" panose="020B0604020202020204" pitchFamily="34" charset="0"/>
                <a:cs typeface="Arial" panose="020B0604020202020204" pitchFamily="34" charset="0"/>
              </a:rPr>
              <a:t>ganzen Tag </a:t>
            </a:r>
            <a:r>
              <a:rPr lang="de-DE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wandern </a:t>
            </a:r>
            <a:r>
              <a:rPr lang="de-DE" sz="3500" dirty="0">
                <a:latin typeface="Arial" panose="020B0604020202020204" pitchFamily="34" charset="0"/>
                <a:cs typeface="Arial" panose="020B0604020202020204" pitchFamily="34" charset="0"/>
              </a:rPr>
              <a:t>macht hungrig.</a:t>
            </a:r>
            <a:br>
              <a:rPr lang="de-DE" sz="35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3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ctr"/>
            <a:r>
              <a:rPr lang="de-DE" sz="35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sz="3500" dirty="0" err="1">
                <a:latin typeface="Arial" panose="020B0604020202020204" pitchFamily="34" charset="0"/>
                <a:cs typeface="Arial" panose="020B0604020202020204" pitchFamily="34" charset="0"/>
              </a:rPr>
              <a:t>richtig</a:t>
            </a:r>
            <a:endParaRPr lang="ru-RU" sz="3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sz="3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falsch</a:t>
            </a:r>
            <a:endParaRPr lang="ru-RU" sz="3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Заголовок 3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de-DE" sz="8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Übungen</a:t>
            </a:r>
            <a:r>
              <a:rPr lang="de-DE" sz="80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8000" b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0949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0" algn="ctr"/>
            <a:endParaRPr lang="de-DE" sz="3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de-DE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Er </a:t>
            </a:r>
            <a:r>
              <a:rPr lang="de-DE" sz="3500" dirty="0">
                <a:latin typeface="Arial" panose="020B0604020202020204" pitchFamily="34" charset="0"/>
                <a:cs typeface="Arial" panose="020B0604020202020204" pitchFamily="34" charset="0"/>
              </a:rPr>
              <a:t>verspricht, im Unterricht </a:t>
            </a:r>
            <a:r>
              <a:rPr lang="de-DE" sz="3500" u="sng" dirty="0">
                <a:latin typeface="Arial" panose="020B0604020202020204" pitchFamily="34" charset="0"/>
                <a:cs typeface="Arial" panose="020B0604020202020204" pitchFamily="34" charset="0"/>
              </a:rPr>
              <a:t>zu</a:t>
            </a:r>
            <a:r>
              <a:rPr lang="de-DE" sz="3500" dirty="0">
                <a:latin typeface="Arial" panose="020B0604020202020204" pitchFamily="34" charset="0"/>
                <a:cs typeface="Arial" panose="020B0604020202020204" pitchFamily="34" charset="0"/>
              </a:rPr>
              <a:t> aufpassen.</a:t>
            </a:r>
            <a:br>
              <a:rPr lang="de-DE" sz="35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3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ctr"/>
            <a:r>
              <a:rPr lang="de-DE" sz="35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sz="3500" dirty="0" err="1">
                <a:latin typeface="Arial" panose="020B0604020202020204" pitchFamily="34" charset="0"/>
                <a:cs typeface="Arial" panose="020B0604020202020204" pitchFamily="34" charset="0"/>
              </a:rPr>
              <a:t>richtig</a:t>
            </a:r>
            <a:endParaRPr lang="ru-RU" sz="3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ctr"/>
            <a:r>
              <a:rPr lang="ru-RU" sz="35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sz="3500" dirty="0" err="1">
                <a:latin typeface="Arial" panose="020B0604020202020204" pitchFamily="34" charset="0"/>
                <a:cs typeface="Arial" panose="020B0604020202020204" pitchFamily="34" charset="0"/>
              </a:rPr>
              <a:t>falsch</a:t>
            </a:r>
            <a:endParaRPr lang="ru-RU" sz="3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lvl="0" algn="ctr"/>
            <a:endParaRPr lang="de-DE" sz="3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de-DE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Die </a:t>
            </a:r>
            <a:r>
              <a:rPr lang="de-DE" sz="3500" dirty="0">
                <a:latin typeface="Arial" panose="020B0604020202020204" pitchFamily="34" charset="0"/>
                <a:cs typeface="Arial" panose="020B0604020202020204" pitchFamily="34" charset="0"/>
              </a:rPr>
              <a:t>Lösung </a:t>
            </a:r>
            <a:r>
              <a:rPr lang="de-DE" sz="3500" u="sng" dirty="0">
                <a:latin typeface="Arial" panose="020B0604020202020204" pitchFamily="34" charset="0"/>
                <a:cs typeface="Arial" panose="020B0604020202020204" pitchFamily="34" charset="0"/>
              </a:rPr>
              <a:t>zu</a:t>
            </a:r>
            <a:r>
              <a:rPr lang="de-DE" sz="3500" dirty="0">
                <a:latin typeface="Arial" panose="020B0604020202020204" pitchFamily="34" charset="0"/>
                <a:cs typeface="Arial" panose="020B0604020202020204" pitchFamily="34" charset="0"/>
              </a:rPr>
              <a:t> finden ist kompliziert.</a:t>
            </a:r>
            <a:br>
              <a:rPr lang="de-DE" sz="35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3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ctr"/>
            <a:r>
              <a:rPr lang="de-DE" sz="35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sz="3500" dirty="0" err="1">
                <a:latin typeface="Arial" panose="020B0604020202020204" pitchFamily="34" charset="0"/>
                <a:cs typeface="Arial" panose="020B0604020202020204" pitchFamily="34" charset="0"/>
              </a:rPr>
              <a:t>richtig</a:t>
            </a:r>
            <a:endParaRPr lang="ru-RU" sz="3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ctr"/>
            <a:r>
              <a:rPr lang="ru-RU" sz="35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sz="3500" dirty="0" err="1">
                <a:latin typeface="Arial" panose="020B0604020202020204" pitchFamily="34" charset="0"/>
                <a:cs typeface="Arial" panose="020B0604020202020204" pitchFamily="34" charset="0"/>
              </a:rPr>
              <a:t>falsch</a:t>
            </a:r>
            <a:endParaRPr lang="ru-RU" sz="3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5" name="Заголовок 3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de-DE" sz="8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Übungen</a:t>
            </a:r>
            <a:r>
              <a:rPr lang="de-DE" sz="80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8000" b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4349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Объект 1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1169893" y="2106877"/>
            <a:ext cx="3221941" cy="4099361"/>
          </a:xfrm>
          <a:prstGeom prst="rect">
            <a:avLst/>
          </a:prstGeom>
        </p:spPr>
      </p:pic>
      <p:sp>
        <p:nvSpPr>
          <p:cNvPr id="5" name="Заголовок 3"/>
          <p:cNvSpPr>
            <a:spLocks noGrp="1"/>
          </p:cNvSpPr>
          <p:nvPr>
            <p:ph type="title"/>
          </p:nvPr>
        </p:nvSpPr>
        <p:spPr>
          <a:xfrm>
            <a:off x="268941" y="365125"/>
            <a:ext cx="11739283" cy="1325563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de-DE" sz="8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Roman „Crazy“</a:t>
            </a:r>
            <a:r>
              <a:rPr lang="de-DE" sz="80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8000" b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Овальная выноска 7"/>
          <p:cNvSpPr/>
          <p:nvPr/>
        </p:nvSpPr>
        <p:spPr>
          <a:xfrm>
            <a:off x="5123329" y="1690688"/>
            <a:ext cx="6575612" cy="4410635"/>
          </a:xfrm>
          <a:prstGeom prst="wedgeEllipseCallou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Hallo Leute! Ich heiße Benjamin Lebert, bin sechzehn Jahre alt, und ich bin ein Krüppel. Nur damit ihr es wisst. Ich dachte, es wäre von beiderseitigem Interesse.</a:t>
            </a:r>
            <a:endParaRPr lang="ru-RU" sz="25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9654989" y="685006"/>
            <a:ext cx="2353235" cy="6858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S.18, Üb.10</a:t>
            </a:r>
            <a:endParaRPr lang="ru-RU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4784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de-DE" dirty="0" smtClean="0"/>
              <a:t> </a:t>
            </a:r>
            <a:r>
              <a:rPr lang="de-DE" sz="3200" dirty="0">
                <a:latin typeface="Arial" panose="020B0604020202020204" pitchFamily="34" charset="0"/>
                <a:cs typeface="Arial" panose="020B0604020202020204" pitchFamily="34" charset="0"/>
              </a:rPr>
              <a:t>„Literatur ist, wenn du ein Buch liest und unter jeden Satz ein Häkchen </a:t>
            </a:r>
            <a:r>
              <a:rPr lang="de-D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setzen könntest </a:t>
            </a:r>
            <a:r>
              <a:rPr lang="de-DE" sz="3200" dirty="0">
                <a:latin typeface="Arial" panose="020B0604020202020204" pitchFamily="34" charset="0"/>
                <a:cs typeface="Arial" panose="020B0604020202020204" pitchFamily="34" charset="0"/>
              </a:rPr>
              <a:t>- weil es eben stimmt“, erklärt Janosch. „Weil es eben stimmt?!“ </a:t>
            </a:r>
            <a:r>
              <a:rPr lang="de-D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wiederhole ich</a:t>
            </a:r>
            <a:r>
              <a:rPr lang="de-DE" sz="3200" dirty="0">
                <a:latin typeface="Arial" panose="020B0604020202020204" pitchFamily="34" charset="0"/>
                <a:cs typeface="Arial" panose="020B0604020202020204" pitchFamily="34" charset="0"/>
              </a:rPr>
              <a:t>. „Das versteh ich nicht“. „Wenn jeder Satz einfach richtig ist, glaube ich</a:t>
            </a:r>
            <a:r>
              <a:rPr lang="de-D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“, antwortet </a:t>
            </a:r>
            <a:r>
              <a:rPr lang="de-DE" sz="3200" dirty="0">
                <a:latin typeface="Arial" panose="020B0604020202020204" pitchFamily="34" charset="0"/>
                <a:cs typeface="Arial" panose="020B0604020202020204" pitchFamily="34" charset="0"/>
              </a:rPr>
              <a:t>Janosch. „Wenn er etwas von der Welt preisgibt. Vom Leben. Wenn du </a:t>
            </a:r>
            <a:r>
              <a:rPr lang="de-D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bei jedem </a:t>
            </a:r>
            <a:r>
              <a:rPr lang="de-DE" sz="3200" dirty="0">
                <a:latin typeface="Arial" panose="020B0604020202020204" pitchFamily="34" charset="0"/>
                <a:cs typeface="Arial" panose="020B0604020202020204" pitchFamily="34" charset="0"/>
              </a:rPr>
              <a:t>Absatz das Gefühl hast, dass du genauso gehandelt oder gedacht hättest wie </a:t>
            </a:r>
            <a:r>
              <a:rPr lang="de-D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die Romanfigur</a:t>
            </a:r>
            <a:r>
              <a:rPr lang="de-DE" sz="3200" dirty="0">
                <a:latin typeface="Arial" panose="020B0604020202020204" pitchFamily="34" charset="0"/>
                <a:cs typeface="Arial" panose="020B0604020202020204" pitchFamily="34" charset="0"/>
              </a:rPr>
              <a:t>. Dann ist es Literatur.“ „Woher weißt du das?“ frage ich. „Das denke </a:t>
            </a:r>
            <a:r>
              <a:rPr lang="de-D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ich mal </a:t>
            </a:r>
            <a:r>
              <a:rPr lang="de-DE" sz="3200" dirty="0">
                <a:latin typeface="Arial" panose="020B0604020202020204" pitchFamily="34" charset="0"/>
                <a:cs typeface="Arial" panose="020B0604020202020204" pitchFamily="34" charset="0"/>
              </a:rPr>
              <a:t>so“, antwortet Janosch.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„Na, du wolltest doch etwas hören“, entgegnet Janosch. „Und außerdem, </a:t>
            </a:r>
            <a:r>
              <a:rPr lang="de-DE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glaube ich</a:t>
            </a: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, ist das alles zu kompliziert. Davon verstehen nicht einmal Leute etwas, die </a:t>
            </a:r>
            <a:r>
              <a:rPr lang="de-DE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etwas davon </a:t>
            </a: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verstehen müssten. Warum machen wir uns also Gedanken darüber? Lass </a:t>
            </a:r>
            <a:r>
              <a:rPr lang="de-DE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uns einfach </a:t>
            </a: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lesen. Aus Freude am Lesen. Und aus Freude am Verstehen. Und lass </a:t>
            </a:r>
            <a:r>
              <a:rPr lang="de-DE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uns nicht </a:t>
            </a: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darüber nachdenken, ob es Literatur ist oder nicht. Das können andere tun. </a:t>
            </a:r>
            <a:r>
              <a:rPr lang="de-DE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Wenn es </a:t>
            </a: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tatsächlich Literatur ist, dann um so besser. Wenn nicht, dann ist es </a:t>
            </a:r>
            <a:r>
              <a:rPr lang="de-DE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auch scheißegal</a:t>
            </a: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.“ ...</a:t>
            </a:r>
            <a:endParaRPr lang="ru-RU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Заголовок 3"/>
          <p:cNvSpPr>
            <a:spLocks noGrp="1"/>
          </p:cNvSpPr>
          <p:nvPr>
            <p:ph type="title"/>
          </p:nvPr>
        </p:nvSpPr>
        <p:spPr>
          <a:xfrm>
            <a:off x="242047" y="365125"/>
            <a:ext cx="11949953" cy="1325563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de-DE" sz="8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Roman „Crazy“</a:t>
            </a:r>
            <a:r>
              <a:rPr lang="de-DE" sz="80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8000" b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9838765" y="685006"/>
            <a:ext cx="2353235" cy="6858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S.19, Üb.12</a:t>
            </a:r>
            <a:endParaRPr lang="ru-RU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62634" y="1825625"/>
            <a:ext cx="646331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5400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5400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772834" y="1821984"/>
            <a:ext cx="646332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de-DE" sz="540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5400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342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...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„Der alte Mann und das Meer, wie?“ fragt Janosch und faltet seine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Hände zusammen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. „Das soll ja ziemlich gut sein. Meinst du, du kannst mir etwas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daraus vorlesen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? Einfach so? Zum Spaß? Wir haben ja sowieso noch ein wenig zu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fahren. Außerdem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möchte ich mal Literatur gelesen haben.“ . „Ist das Literatur?“ frage ich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. „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Ich schätze schon“, antwortet Janosch. „Was ist denn Literatur?“ frage ich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3135932"/>
            <a:ext cx="5737411" cy="3050836"/>
          </a:xfrm>
        </p:spPr>
        <p:txBody>
          <a:bodyPr>
            <a:normAutofit fontScale="92500" lnSpcReduction="20000"/>
          </a:bodyPr>
          <a:lstStyle/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„Das denkst du mal so?“ wiederhole ich. „Dann ist es bestimmt ein Scheiß.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Ein Literaturprofessor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würde mir bestimmt etwas anderes erzählen. Wie viele Bücher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hast du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denn gelesen?! „Zwei vielleicht“, antwortet Janosch. „Zwei vielleicht? Und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du erzählst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mir etwas von Literatur?“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309281" y="365125"/>
            <a:ext cx="11712389" cy="1325563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de-DE" sz="8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Roman „Crazy“</a:t>
            </a:r>
            <a:r>
              <a:rPr lang="de-DE" sz="80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8000" b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9556376" y="685006"/>
            <a:ext cx="2353235" cy="6858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S.19, Üb.12</a:t>
            </a:r>
            <a:endParaRPr lang="ru-RU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53397" y="1690688"/>
            <a:ext cx="684803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5400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ru-RU" sz="5400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362201" y="1951645"/>
            <a:ext cx="684803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5400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ru-RU" sz="5400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8708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Объект 6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425191006"/>
              </p:ext>
            </p:extLst>
          </p:nvPr>
        </p:nvGraphicFramePr>
        <p:xfrm>
          <a:off x="3332630" y="4141694"/>
          <a:ext cx="5181600" cy="944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9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25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</a:t>
                      </a:r>
                      <a:endParaRPr lang="ru-RU" sz="2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5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 </a:t>
                      </a:r>
                      <a:endParaRPr lang="ru-RU" sz="2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5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 </a:t>
                      </a:r>
                      <a:endParaRPr lang="ru-RU" sz="2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5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 </a:t>
                      </a:r>
                      <a:endParaRPr lang="ru-RU" sz="2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25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  <a:endParaRPr lang="ru-RU" sz="2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5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endParaRPr lang="ru-RU" sz="2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5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endParaRPr lang="ru-RU" sz="2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5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</a:t>
                      </a:r>
                      <a:endParaRPr lang="ru-RU" sz="2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025589" y="2010569"/>
            <a:ext cx="8135470" cy="4351338"/>
          </a:xfrm>
        </p:spPr>
        <p:txBody>
          <a:bodyPr/>
          <a:lstStyle/>
          <a:p>
            <a:endParaRPr lang="de-DE" dirty="0" smtClean="0"/>
          </a:p>
          <a:p>
            <a:r>
              <a:rPr lang="de-DE" sz="4500" dirty="0" smtClean="0">
                <a:latin typeface="Arial" panose="020B0604020202020204" pitchFamily="34" charset="0"/>
                <a:cs typeface="Arial" panose="020B0604020202020204" pitchFamily="34" charset="0"/>
              </a:rPr>
              <a:t>Die richtige Antwort</a:t>
            </a:r>
            <a:endParaRPr lang="ru-RU" sz="4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Заголовок 3"/>
          <p:cNvSpPr>
            <a:spLocks noGrp="1"/>
          </p:cNvSpPr>
          <p:nvPr>
            <p:ph type="title"/>
          </p:nvPr>
        </p:nvSpPr>
        <p:spPr>
          <a:xfrm>
            <a:off x="430306" y="365125"/>
            <a:ext cx="11376212" cy="1325563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de-DE" sz="8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Roman „Crazy“</a:t>
            </a:r>
            <a:r>
              <a:rPr lang="de-DE" sz="80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8000" b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9556376" y="685006"/>
            <a:ext cx="2353235" cy="6858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S.19, Üb.12</a:t>
            </a:r>
            <a:endParaRPr lang="ru-RU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8001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Объект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363462067"/>
              </p:ext>
            </p:extLst>
          </p:nvPr>
        </p:nvGraphicFramePr>
        <p:xfrm>
          <a:off x="838200" y="1825625"/>
          <a:ext cx="10515600" cy="479244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160603"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 Der 16-jährige Benjamin, der eine</a:t>
                      </a:r>
                    </a:p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Halbseitenlähmung hat, fängt mitten im</a:t>
                      </a:r>
                    </a:p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Schuljahr auf einem Internat an,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a) und hat mit seinen Freunden vieles</a:t>
                      </a:r>
                    </a:p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angestellt, was die Schule nicht</a:t>
                      </a:r>
                    </a:p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billigt.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60603">
                <a:tc>
                  <a:txBody>
                    <a:bodyPr/>
                    <a:lstStyle/>
                    <a:p>
                      <a:r>
                        <a:rPr lang="de-DE" sz="2000" b="0" i="0" u="none" strike="noStrike" kern="12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2. Das gelingt aber nicht;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b="0" i="0" u="none" strike="noStrike" kern="12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b) als ihm die Schule hätte beibringen</a:t>
                      </a:r>
                    </a:p>
                    <a:p>
                      <a:r>
                        <a:rPr lang="de-DE" sz="2000" b="0" i="0" u="none" strike="noStrike" kern="12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können.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60603">
                <a:tc>
                  <a:txBody>
                    <a:bodyPr/>
                    <a:lstStyle/>
                    <a:p>
                      <a:r>
                        <a:rPr lang="de-DE" sz="2000" b="0" i="0" u="none" strike="noStrike" kern="12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3. Er hat sich mehr für Mädchen interessiert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b="0" i="0" u="none" strike="noStrike" kern="12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c) nach einem Jahr wird er aus der</a:t>
                      </a:r>
                    </a:p>
                    <a:p>
                      <a:r>
                        <a:rPr lang="de-DE" sz="2000" b="0" i="0" u="none" strike="noStrike" kern="12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Schule geworfen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60603">
                <a:tc>
                  <a:txBody>
                    <a:bodyPr/>
                    <a:lstStyle/>
                    <a:p>
                      <a:r>
                        <a:rPr lang="de-DE" sz="2000" b="0" i="0" u="none" strike="noStrike" kern="12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4. Mit den Freunden hat er viele Diskussionen</a:t>
                      </a:r>
                    </a:p>
                    <a:p>
                      <a:r>
                        <a:rPr lang="de-DE" sz="2000" b="0" i="0" u="none" strike="noStrike" kern="12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über Gott und die Welt geführt und dadurch</a:t>
                      </a:r>
                    </a:p>
                    <a:p>
                      <a:r>
                        <a:rPr lang="de-DE" sz="2000" b="0" i="0" u="none" strike="noStrike" kern="12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viel mehr gelernt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d) weil seine Eltern hoffen, dass er</a:t>
                      </a:r>
                    </a:p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dort endlich seine Leistungen in</a:t>
                      </a:r>
                    </a:p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Mathematik verbessern und das</a:t>
                      </a:r>
                    </a:p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Abitur machen kann.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Заголовок 3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de-DE" sz="8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Roman „Crazy“</a:t>
            </a:r>
            <a:r>
              <a:rPr lang="de-DE" sz="80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8000" b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>
            <a:off x="5069541" y="2595282"/>
            <a:ext cx="1183341" cy="3012142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3913094" y="3227294"/>
            <a:ext cx="2339788" cy="1089212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flipV="1">
            <a:off x="5867400" y="2191872"/>
            <a:ext cx="376517" cy="2124634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flipV="1">
            <a:off x="5082988" y="3254190"/>
            <a:ext cx="1160929" cy="2353234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7321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Der Krüppel</a:t>
            </a:r>
          </a:p>
          <a:p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Literatur</a:t>
            </a:r>
          </a:p>
          <a:p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erklären</a:t>
            </a:r>
          </a:p>
          <a:p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Die Welt</a:t>
            </a:r>
          </a:p>
          <a:p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Das Gefühl</a:t>
            </a:r>
          </a:p>
          <a:p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gelingen</a:t>
            </a:r>
          </a:p>
          <a:p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Das Diskussion</a:t>
            </a:r>
          </a:p>
          <a:p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beibringen</a:t>
            </a:r>
          </a:p>
          <a:p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Die Leistungen</a:t>
            </a:r>
          </a:p>
          <a:p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verbessern</a:t>
            </a:r>
          </a:p>
          <a:p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hoffen</a:t>
            </a:r>
          </a:p>
          <a:p>
            <a:endParaRPr lang="de-DE" dirty="0" smtClean="0"/>
          </a:p>
          <a:p>
            <a:endParaRPr lang="de-DE" dirty="0" smtClean="0"/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Nogiron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Adabiyot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Tushuntirmoq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Jahon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dunyo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His-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tuyg‘u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O‘ngidan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kelmoq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Bahs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munozara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O‘rgatmoq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Erishilgan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natijalar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Yaxshilanmoq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Umid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t>qilmoq</a:t>
            </a:r>
            <a:endParaRPr 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Заголовок 3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de-DE" sz="8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Wortschatz</a:t>
            </a:r>
            <a:r>
              <a:rPr lang="de-DE" sz="80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8000" b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3204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Объект 1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675989" y="2985247"/>
            <a:ext cx="10766997" cy="3303597"/>
          </a:xfrm>
          <a:prstGeom prst="rect">
            <a:avLst/>
          </a:prstGeom>
        </p:spPr>
      </p:pic>
      <p:sp>
        <p:nvSpPr>
          <p:cNvPr id="5" name="Заголовок 3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de-DE" sz="8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Selbständige Arbeit</a:t>
            </a:r>
            <a:r>
              <a:rPr lang="de-DE" sz="80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8000" b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9089751" y="1895241"/>
            <a:ext cx="2353235" cy="6858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S.97, Üb.8</a:t>
            </a:r>
            <a:endParaRPr lang="ru-RU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1281492" y="1995067"/>
            <a:ext cx="698844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Schreiben sie über ihren ersten Tag in der 8.Klasse.</a:t>
            </a:r>
            <a:endParaRPr lang="ru-RU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9718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471487" y="157164"/>
            <a:ext cx="11215687" cy="844322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de-DE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Ende der Stunde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471487" y="1161143"/>
            <a:ext cx="11215687" cy="5125358"/>
          </a:xfrm>
          <a:ln w="57150">
            <a:solidFill>
              <a:srgbClr val="00B0F0"/>
            </a:solidFill>
          </a:ln>
        </p:spPr>
        <p:txBody>
          <a:bodyPr>
            <a:normAutofit/>
          </a:bodyPr>
          <a:lstStyle/>
          <a:p>
            <a:r>
              <a:rPr lang="de-DE" sz="5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Unsere Stunde ist zu Ende.</a:t>
            </a:r>
          </a:p>
          <a:p>
            <a:endParaRPr lang="de-DE" sz="54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5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Danke für Aufmerksamkeit!</a:t>
            </a:r>
          </a:p>
          <a:p>
            <a:endParaRPr lang="de-DE" sz="5400" b="1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5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Auf Wiedersehen!</a:t>
            </a:r>
          </a:p>
        </p:txBody>
      </p:sp>
    </p:spTree>
    <p:extLst>
      <p:ext uri="{BB962C8B-B14F-4D97-AF65-F5344CB8AC3E}">
        <p14:creationId xmlns:p14="http://schemas.microsoft.com/office/powerpoint/2010/main" val="3277855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Wiederholung </a:t>
            </a:r>
          </a:p>
          <a:p>
            <a:r>
              <a:rPr lang="de-DE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Infinitiv mit „zu“ und ohne „zu“</a:t>
            </a:r>
          </a:p>
          <a:p>
            <a:r>
              <a:rPr lang="de-DE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Roman „Crazy“</a:t>
            </a:r>
          </a:p>
          <a:p>
            <a:r>
              <a:rPr lang="de-DE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Übungen</a:t>
            </a:r>
          </a:p>
          <a:p>
            <a:r>
              <a:rPr lang="de-DE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Selbständige Arbeit</a:t>
            </a:r>
            <a:endParaRPr lang="ru-RU" sz="4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Заголовок 3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de-DE" sz="8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 der Stunde</a:t>
            </a:r>
            <a:r>
              <a:rPr lang="de-DE" sz="80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8000" b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7424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de-DE" sz="8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Wiederholung</a:t>
            </a:r>
            <a:r>
              <a:rPr lang="de-DE" sz="80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8000" b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64776" y="3792070"/>
            <a:ext cx="10533530" cy="2680727"/>
          </a:xfrm>
        </p:spPr>
        <p:txBody>
          <a:bodyPr/>
          <a:lstStyle/>
          <a:p>
            <a:pPr algn="ctr"/>
            <a:r>
              <a:rPr lang="de-DE" dirty="0" smtClean="0"/>
              <a:t>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Meine Lieblingsbücher sind:</a:t>
            </a:r>
          </a:p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1. „Ein ganzes halbes Jahr“</a:t>
            </a:r>
          </a:p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2. „Aschenputtel“</a:t>
            </a:r>
          </a:p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3. „Vergangene Tage“</a:t>
            </a:r>
          </a:p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4. „Krieg und Frieden“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671047" y="1825624"/>
            <a:ext cx="4988859" cy="149579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Hitliste </a:t>
            </a:r>
            <a:endParaRPr lang="ru-RU" sz="6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8258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de-DE" sz="8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Infinitiv</a:t>
            </a:r>
            <a:r>
              <a:rPr lang="de-DE" sz="80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8000" b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de-DE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Mit „zu“</a:t>
            </a:r>
          </a:p>
          <a:p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-haben +Nomen</a:t>
            </a:r>
          </a:p>
          <a:p>
            <a:r>
              <a:rPr lang="de-DE" u="sng" dirty="0" smtClean="0">
                <a:latin typeface="Arial" panose="020B0604020202020204" pitchFamily="34" charset="0"/>
                <a:cs typeface="Arial" panose="020B0604020202020204" pitchFamily="34" charset="0"/>
              </a:rPr>
              <a:t>Ich habe Zeit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, die Hausaufgaben </a:t>
            </a:r>
            <a:r>
              <a:rPr lang="de-DE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zu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 machen</a:t>
            </a:r>
          </a:p>
          <a:p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-sein+ Adjektive</a:t>
            </a:r>
          </a:p>
          <a:p>
            <a:r>
              <a:rPr lang="de-DE" u="sng" dirty="0" smtClean="0">
                <a:latin typeface="Arial" panose="020B0604020202020204" pitchFamily="34" charset="0"/>
                <a:cs typeface="Arial" panose="020B0604020202020204" pitchFamily="34" charset="0"/>
              </a:rPr>
              <a:t>Ich bin müde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, die Hausaufgaben </a:t>
            </a:r>
            <a:r>
              <a:rPr lang="de-DE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zu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 machen.</a:t>
            </a:r>
          </a:p>
          <a:p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Verben: beginnen, anfangen, fortfahren, fortsetzen, aufhören, pflegen</a:t>
            </a:r>
          </a:p>
          <a:p>
            <a:r>
              <a:rPr lang="de-DE" u="sng" dirty="0" smtClean="0">
                <a:latin typeface="Arial" panose="020B0604020202020204" pitchFamily="34" charset="0"/>
                <a:cs typeface="Arial" panose="020B0604020202020204" pitchFamily="34" charset="0"/>
              </a:rPr>
              <a:t>Ich fange an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, die Hausaufgaben zu machen.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pPr algn="ctr"/>
            <a:r>
              <a:rPr lang="de-DE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Ohne „zu“</a:t>
            </a:r>
          </a:p>
          <a:p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-Die Verben wie: </a:t>
            </a:r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sehen, hören, fühlen, machen, spüren.</a:t>
            </a:r>
          </a:p>
          <a:p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Wir </a:t>
            </a:r>
            <a:r>
              <a:rPr lang="de-DE" u="sng" dirty="0" smtClean="0">
                <a:latin typeface="Arial" panose="020B0604020202020204" pitchFamily="34" charset="0"/>
                <a:cs typeface="Arial" panose="020B0604020202020204" pitchFamily="34" charset="0"/>
              </a:rPr>
              <a:t>sehen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 die Vögel fliegen.</a:t>
            </a:r>
          </a:p>
          <a:p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Modalverben: können, müssen, sollen, dürfen, wollen, mögen.</a:t>
            </a:r>
          </a:p>
          <a:p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Ich </a:t>
            </a:r>
            <a:r>
              <a:rPr lang="de-DE" u="sng" dirty="0" smtClean="0">
                <a:latin typeface="Arial" panose="020B0604020202020204" pitchFamily="34" charset="0"/>
                <a:cs typeface="Arial" panose="020B0604020202020204" pitchFamily="34" charset="0"/>
              </a:rPr>
              <a:t>will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 nach Deutschland reisen.</a:t>
            </a:r>
          </a:p>
          <a:p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-Bewegungsverben: gehen, </a:t>
            </a:r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fahren, reiten, laufen, eilen</a:t>
            </a:r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 bleiben, schicken, </a:t>
            </a:r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kommen</a:t>
            </a:r>
          </a:p>
          <a:p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Sie </a:t>
            </a:r>
            <a:r>
              <a:rPr lang="de-DE" u="sng" dirty="0" smtClean="0">
                <a:latin typeface="Arial" panose="020B0604020202020204" pitchFamily="34" charset="0"/>
                <a:cs typeface="Arial" panose="020B0604020202020204" pitchFamily="34" charset="0"/>
              </a:rPr>
              <a:t>blieb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 im Lesesaal arbeiten.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2613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363200" cy="4351338"/>
          </a:xfrm>
        </p:spPr>
        <p:txBody>
          <a:bodyPr/>
          <a:lstStyle/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1. Ich will am Sonntag aufs Land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____________fahren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de-D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. Die Schwester will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diese Ausstellung ________ besuchen.</a:t>
            </a:r>
          </a:p>
          <a:p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3.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I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st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es schwer, Deutsch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______________ lernen?</a:t>
            </a:r>
          </a:p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. Ist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es notwendig, das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Kino jede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Woche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_______besuchen?</a:t>
            </a:r>
          </a:p>
          <a:p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5.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Ich sehe das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Mädchen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Brot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_____________kaufen.</a:t>
            </a:r>
          </a:p>
          <a:p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6.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Ich habe die Absicht, meinem Freund Karim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_______helfen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Заголовок 3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de-DE" sz="8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Übungen</a:t>
            </a:r>
            <a:r>
              <a:rPr lang="de-DE" sz="80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8000" b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096000" y="2590817"/>
            <a:ext cx="75373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4000" b="1" cap="none" spc="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zu</a:t>
            </a:r>
            <a:endParaRPr lang="ru-RU" sz="4000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894969" y="3173523"/>
            <a:ext cx="75373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4000" b="1" cap="none" spc="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zu</a:t>
            </a:r>
            <a:endParaRPr lang="ru-RU" sz="4000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924364" y="4141711"/>
            <a:ext cx="75373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4000" b="1" cap="none" spc="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zu</a:t>
            </a:r>
            <a:endParaRPr lang="ru-RU" sz="4000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52282" y="3298703"/>
            <a:ext cx="2286000" cy="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1564341" y="3720045"/>
            <a:ext cx="2563906" cy="479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1564341" y="4831359"/>
            <a:ext cx="3195918" cy="18238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1993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lnSpcReduction="10000"/>
          </a:bodyPr>
          <a:lstStyle/>
          <a:p>
            <a:pPr lvl="6"/>
            <a:r>
              <a:rPr lang="de-DE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wichtig,</a:t>
            </a:r>
          </a:p>
          <a:p>
            <a:pPr lvl="6"/>
            <a:r>
              <a:rPr lang="de-DE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interessant,	………</a:t>
            </a:r>
          </a:p>
          <a:p>
            <a:pPr lvl="6"/>
            <a:r>
              <a:rPr lang="de-DE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lustig,</a:t>
            </a:r>
          </a:p>
          <a:p>
            <a:pPr lvl="6"/>
            <a:r>
              <a:rPr lang="de-DE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langweilig,</a:t>
            </a:r>
          </a:p>
          <a:p>
            <a:endParaRPr lang="de-DE" sz="5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6"/>
            <a:r>
              <a:rPr lang="de-DE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Es ist wichtig, Zeitung zu lesen.</a:t>
            </a:r>
          </a:p>
          <a:p>
            <a:pPr lvl="6"/>
            <a:r>
              <a:rPr lang="de-DE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Es ist lustig, Comics zu lesen.</a:t>
            </a:r>
            <a:endParaRPr lang="de-DE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Заголовок 3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de-DE" sz="8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Sein + Adjektive</a:t>
            </a:r>
            <a:r>
              <a:rPr lang="de-DE" sz="80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8000" b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flipH="1">
            <a:off x="3442447" y="1825625"/>
            <a:ext cx="1" cy="258501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H="1">
            <a:off x="6728011" y="1825625"/>
            <a:ext cx="1" cy="258501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988693" y="2505670"/>
            <a:ext cx="187743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5400" dirty="0">
                <a:latin typeface="Arial" panose="020B0604020202020204" pitchFamily="34" charset="0"/>
                <a:cs typeface="Arial" panose="020B0604020202020204" pitchFamily="34" charset="0"/>
              </a:rPr>
              <a:t>Es ist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 flipH="1">
            <a:off x="9941856" y="1825625"/>
            <a:ext cx="1" cy="258501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H="1">
            <a:off x="8964705" y="1825625"/>
            <a:ext cx="1" cy="258501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9942848" y="2505670"/>
            <a:ext cx="184217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lesen.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8978822" y="2492689"/>
            <a:ext cx="91563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zu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03135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Ich habe wenig Zeit,</a:t>
            </a:r>
          </a:p>
          <a:p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Ich habe Lust,</a:t>
            </a:r>
          </a:p>
          <a:p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Ich habe Angst,		…………</a:t>
            </a:r>
          </a:p>
          <a:p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Ich habe Interesse,</a:t>
            </a:r>
          </a:p>
          <a:p>
            <a:endParaRPr lang="de-DE" sz="3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Ich habe wenig Zeit, ein Buch zu lesen.</a:t>
            </a:r>
          </a:p>
          <a:p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Ich habe Interesse, Sachbücher zu lesen.</a:t>
            </a:r>
            <a:endParaRPr lang="ru-RU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Заголовок 3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de-DE" sz="8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Haben + Nomen</a:t>
            </a:r>
            <a:r>
              <a:rPr lang="de-DE" sz="80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8000" b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flipH="1">
            <a:off x="4840941" y="1825625"/>
            <a:ext cx="1" cy="258501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 flipH="1">
            <a:off x="7207624" y="1825625"/>
            <a:ext cx="1" cy="258501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flipH="1">
            <a:off x="8834718" y="1825625"/>
            <a:ext cx="1" cy="258501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ик 7"/>
          <p:cNvSpPr/>
          <p:nvPr/>
        </p:nvSpPr>
        <p:spPr>
          <a:xfrm>
            <a:off x="7563354" y="2505670"/>
            <a:ext cx="91563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zu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9173174" y="2656465"/>
            <a:ext cx="184217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lesen.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48936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55495" y="1825624"/>
            <a:ext cx="5419164" cy="4628963"/>
          </a:xfrm>
        </p:spPr>
        <p:txBody>
          <a:bodyPr>
            <a:normAutofit/>
          </a:bodyPr>
          <a:lstStyle/>
          <a:p>
            <a:endParaRPr lang="de-DE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Es </a:t>
            </a:r>
            <a:r>
              <a:rPr lang="de-DE" sz="3500" dirty="0">
                <a:latin typeface="Arial" panose="020B0604020202020204" pitchFamily="34" charset="0"/>
                <a:cs typeface="Arial" panose="020B0604020202020204" pitchFamily="34" charset="0"/>
              </a:rPr>
              <a:t>ist schwer, ...</a:t>
            </a:r>
          </a:p>
          <a:p>
            <a:r>
              <a:rPr lang="de-DE" sz="3500" dirty="0">
                <a:latin typeface="Arial" panose="020B0604020202020204" pitchFamily="34" charset="0"/>
                <a:cs typeface="Arial" panose="020B0604020202020204" pitchFamily="34" charset="0"/>
              </a:rPr>
              <a:t>Es ist langweilig, ...</a:t>
            </a:r>
          </a:p>
          <a:p>
            <a:r>
              <a:rPr lang="de-DE" sz="3500" dirty="0">
                <a:latin typeface="Arial" panose="020B0604020202020204" pitchFamily="34" charset="0"/>
                <a:cs typeface="Arial" panose="020B0604020202020204" pitchFamily="34" charset="0"/>
              </a:rPr>
              <a:t>Ich habe die Erlaubnis, ...</a:t>
            </a:r>
          </a:p>
          <a:p>
            <a:r>
              <a:rPr lang="de-DE" sz="3500" dirty="0">
                <a:latin typeface="Arial" panose="020B0604020202020204" pitchFamily="34" charset="0"/>
                <a:cs typeface="Arial" panose="020B0604020202020204" pitchFamily="34" charset="0"/>
              </a:rPr>
              <a:t>Ich höre auf, ...</a:t>
            </a:r>
          </a:p>
          <a:p>
            <a:r>
              <a:rPr lang="de-DE" sz="3500" dirty="0">
                <a:latin typeface="Arial" panose="020B0604020202020204" pitchFamily="34" charset="0"/>
                <a:cs typeface="Arial" panose="020B0604020202020204" pitchFamily="34" charset="0"/>
              </a:rPr>
              <a:t>Es macht mir Spaß, ...</a:t>
            </a:r>
            <a:endParaRPr lang="ru-RU" sz="3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876365" y="1825625"/>
            <a:ext cx="6010835" cy="4440704"/>
          </a:xfrm>
        </p:spPr>
        <p:txBody>
          <a:bodyPr>
            <a:normAutofit/>
          </a:bodyPr>
          <a:lstStyle/>
          <a:p>
            <a:endParaRPr lang="de-DE" dirty="0" smtClean="0"/>
          </a:p>
          <a:p>
            <a:r>
              <a:rPr lang="de-DE" sz="350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de-DE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ehr früh aufzustehen.</a:t>
            </a:r>
            <a:endParaRPr lang="de-DE" sz="3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die Hausaufgaben zu 						machen.</a:t>
            </a:r>
          </a:p>
          <a:p>
            <a:r>
              <a:rPr lang="de-DE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ins Kino zu gehen.</a:t>
            </a:r>
          </a:p>
          <a:p>
            <a:r>
              <a:rPr lang="de-DE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Computer zu spielen.</a:t>
            </a:r>
          </a:p>
          <a:p>
            <a:r>
              <a:rPr lang="de-DE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mit Freunden zu sprechen.</a:t>
            </a:r>
            <a:endParaRPr lang="ru-RU" sz="3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Заголовок 3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de-DE" sz="8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Übungen</a:t>
            </a:r>
            <a:r>
              <a:rPr lang="de-DE" sz="80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8000" b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Овал 1"/>
          <p:cNvSpPr/>
          <p:nvPr/>
        </p:nvSpPr>
        <p:spPr>
          <a:xfrm>
            <a:off x="8861612" y="806824"/>
            <a:ext cx="2353235" cy="6858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S.97, Üb,6</a:t>
            </a:r>
            <a:endParaRPr lang="ru-RU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9217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algn="ctr"/>
            <a:r>
              <a:rPr lang="de-DE" sz="5000" b="1" dirty="0">
                <a:latin typeface="Arial" panose="020B0604020202020204" pitchFamily="34" charset="0"/>
                <a:cs typeface="Arial" panose="020B0604020202020204" pitchFamily="34" charset="0"/>
              </a:rPr>
              <a:t>Entscheide, ob die Infinitivsätze mit </a:t>
            </a:r>
            <a:r>
              <a:rPr lang="de-DE" sz="5000" b="1" i="1" dirty="0">
                <a:latin typeface="Arial" panose="020B0604020202020204" pitchFamily="34" charset="0"/>
                <a:cs typeface="Arial" panose="020B0604020202020204" pitchFamily="34" charset="0"/>
              </a:rPr>
              <a:t>zu</a:t>
            </a:r>
            <a:r>
              <a:rPr lang="de-DE" sz="5000" b="1" dirty="0">
                <a:latin typeface="Arial" panose="020B0604020202020204" pitchFamily="34" charset="0"/>
                <a:cs typeface="Arial" panose="020B0604020202020204" pitchFamily="34" charset="0"/>
              </a:rPr>
              <a:t> richtig oder falsch sind</a:t>
            </a:r>
            <a:r>
              <a:rPr lang="de-DE" b="1" dirty="0"/>
              <a:t>.</a:t>
            </a:r>
            <a:endParaRPr lang="ru-RU" dirty="0"/>
          </a:p>
          <a:p>
            <a:endParaRPr lang="de-DE" dirty="0" smtClean="0"/>
          </a:p>
          <a:p>
            <a:pPr lvl="0" algn="ctr"/>
            <a:r>
              <a:rPr lang="de-DE" sz="3500" dirty="0">
                <a:latin typeface="Arial" panose="020B0604020202020204" pitchFamily="34" charset="0"/>
                <a:cs typeface="Arial" panose="020B0604020202020204" pitchFamily="34" charset="0"/>
              </a:rPr>
              <a:t>Wir laden euch ein, mit uns </a:t>
            </a:r>
            <a:r>
              <a:rPr lang="de-DE" sz="3500" u="sng" dirty="0">
                <a:latin typeface="Arial" panose="020B0604020202020204" pitchFamily="34" charset="0"/>
                <a:cs typeface="Arial" panose="020B0604020202020204" pitchFamily="34" charset="0"/>
              </a:rPr>
              <a:t>zu</a:t>
            </a:r>
            <a:r>
              <a:rPr lang="de-DE" sz="3500" dirty="0">
                <a:latin typeface="Arial" panose="020B0604020202020204" pitchFamily="34" charset="0"/>
                <a:cs typeface="Arial" panose="020B0604020202020204" pitchFamily="34" charset="0"/>
              </a:rPr>
              <a:t> feiern.</a:t>
            </a:r>
            <a:br>
              <a:rPr lang="de-DE" sz="35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3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ctr"/>
            <a:r>
              <a:rPr lang="de-DE" sz="35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sz="3500" dirty="0" err="1">
                <a:latin typeface="Arial" panose="020B0604020202020204" pitchFamily="34" charset="0"/>
                <a:cs typeface="Arial" panose="020B0604020202020204" pitchFamily="34" charset="0"/>
              </a:rPr>
              <a:t>richtig</a:t>
            </a:r>
            <a:endParaRPr lang="ru-RU" sz="3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ctr"/>
            <a:r>
              <a:rPr lang="ru-RU" sz="35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sz="3500" dirty="0" err="1">
                <a:latin typeface="Arial" panose="020B0604020202020204" pitchFamily="34" charset="0"/>
                <a:cs typeface="Arial" panose="020B0604020202020204" pitchFamily="34" charset="0"/>
              </a:rPr>
              <a:t>falsch</a:t>
            </a:r>
            <a:endParaRPr lang="ru-RU" sz="3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5" name="Заголовок 3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de-DE" sz="8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Übungen</a:t>
            </a:r>
            <a:r>
              <a:rPr lang="de-DE" sz="80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8000" b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600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559</TotalTime>
  <Words>1020</Words>
  <Application>Microsoft Office PowerPoint</Application>
  <PresentationFormat>Широкоэкранный</PresentationFormat>
  <Paragraphs>183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3" baseType="lpstr">
      <vt:lpstr>Arial</vt:lpstr>
      <vt:lpstr>Calibri</vt:lpstr>
      <vt:lpstr>Calibri Light</vt:lpstr>
      <vt:lpstr>Тема Office</vt:lpstr>
      <vt:lpstr>DEUTSCH</vt:lpstr>
      <vt:lpstr>Plan der Stunde:</vt:lpstr>
      <vt:lpstr>Wiederholung:</vt:lpstr>
      <vt:lpstr>Infinitiv:</vt:lpstr>
      <vt:lpstr>Übungen:</vt:lpstr>
      <vt:lpstr>Sein + Adjektive:</vt:lpstr>
      <vt:lpstr>Haben + Nomen:</vt:lpstr>
      <vt:lpstr>Übungen:</vt:lpstr>
      <vt:lpstr>Übungen:</vt:lpstr>
      <vt:lpstr>Übungen:</vt:lpstr>
      <vt:lpstr>Übungen:</vt:lpstr>
      <vt:lpstr>   Roman „Crazy“:</vt:lpstr>
      <vt:lpstr>   Roman „Crazy“:</vt:lpstr>
      <vt:lpstr>   Roman „Crazy“:</vt:lpstr>
      <vt:lpstr>   Roman „Crazy“:</vt:lpstr>
      <vt:lpstr>   Roman „Crazy“:</vt:lpstr>
      <vt:lpstr> Wortschatz:</vt:lpstr>
      <vt:lpstr>Selbständige Arbeit:</vt:lpstr>
      <vt:lpstr>Ende der Stunde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</dc:title>
  <dc:creator>Asus</dc:creator>
  <cp:lastModifiedBy>Пользователь</cp:lastModifiedBy>
  <cp:revision>34</cp:revision>
  <dcterms:created xsi:type="dcterms:W3CDTF">2020-10-20T05:00:55Z</dcterms:created>
  <dcterms:modified xsi:type="dcterms:W3CDTF">2020-10-24T05:25:29Z</dcterms:modified>
</cp:coreProperties>
</file>