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6" r:id="rId4"/>
    <p:sldId id="268" r:id="rId5"/>
    <p:sldId id="270" r:id="rId6"/>
    <p:sldId id="271" r:id="rId7"/>
    <p:sldId id="281" r:id="rId8"/>
    <p:sldId id="275" r:id="rId9"/>
    <p:sldId id="280" r:id="rId10"/>
    <p:sldId id="278" r:id="rId11"/>
    <p:sldId id="279" r:id="rId12"/>
    <p:sldId id="272" r:id="rId13"/>
    <p:sldId id="273" r:id="rId14"/>
    <p:sldId id="276" r:id="rId15"/>
    <p:sldId id="277" r:id="rId16"/>
    <p:sldId id="265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19" autoAdjust="0"/>
    <p:restoredTop sz="94660"/>
  </p:normalViewPr>
  <p:slideViewPr>
    <p:cSldViewPr snapToGrid="0" showGuides="1">
      <p:cViewPr varScale="1">
        <p:scale>
          <a:sx n="86" d="100"/>
          <a:sy n="86" d="100"/>
        </p:scale>
        <p:origin x="102" y="73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20865-7D9C-4B62-9C3E-A654F734F31C}" type="datetimeFigureOut">
              <a:rPr lang="ru-RU" smtClean="0"/>
              <a:pPr/>
              <a:t>09.08.2022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035CD-6AC5-4691-81CD-C999F3F273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66712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20865-7D9C-4B62-9C3E-A654F734F31C}" type="datetimeFigureOut">
              <a:rPr lang="ru-RU" smtClean="0"/>
              <a:pPr/>
              <a:t>09.08.2022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035CD-6AC5-4691-81CD-C999F3F273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10279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20865-7D9C-4B62-9C3E-A654F734F31C}" type="datetimeFigureOut">
              <a:rPr lang="ru-RU" smtClean="0"/>
              <a:pPr/>
              <a:t>09.08.2022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035CD-6AC5-4691-81CD-C999F3F273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60005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20865-7D9C-4B62-9C3E-A654F734F31C}" type="datetimeFigureOut">
              <a:rPr lang="ru-RU" smtClean="0"/>
              <a:pPr/>
              <a:t>09.08.2022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035CD-6AC5-4691-81CD-C999F3F273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93651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20865-7D9C-4B62-9C3E-A654F734F31C}" type="datetimeFigureOut">
              <a:rPr lang="ru-RU" smtClean="0"/>
              <a:pPr/>
              <a:t>09.08.2022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035CD-6AC5-4691-81CD-C999F3F273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04331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20865-7D9C-4B62-9C3E-A654F734F31C}" type="datetimeFigureOut">
              <a:rPr lang="ru-RU" smtClean="0"/>
              <a:pPr/>
              <a:t>09.08.2022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035CD-6AC5-4691-81CD-C999F3F273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48624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20865-7D9C-4B62-9C3E-A654F734F31C}" type="datetimeFigureOut">
              <a:rPr lang="ru-RU" smtClean="0"/>
              <a:pPr/>
              <a:t>09.08.2022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035CD-6AC5-4691-81CD-C999F3F273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90129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20865-7D9C-4B62-9C3E-A654F734F31C}" type="datetimeFigureOut">
              <a:rPr lang="ru-RU" smtClean="0"/>
              <a:pPr/>
              <a:t>09.08.2022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035CD-6AC5-4691-81CD-C999F3F273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09857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20865-7D9C-4B62-9C3E-A654F734F31C}" type="datetimeFigureOut">
              <a:rPr lang="ru-RU" smtClean="0"/>
              <a:pPr/>
              <a:t>09.08.2022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035CD-6AC5-4691-81CD-C999F3F273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03905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20865-7D9C-4B62-9C3E-A654F734F31C}" type="datetimeFigureOut">
              <a:rPr lang="ru-RU" smtClean="0"/>
              <a:pPr/>
              <a:t>09.08.2022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035CD-6AC5-4691-81CD-C999F3F273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75655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20865-7D9C-4B62-9C3E-A654F734F31C}" type="datetimeFigureOut">
              <a:rPr lang="ru-RU" smtClean="0"/>
              <a:pPr/>
              <a:t>09.08.2022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035CD-6AC5-4691-81CD-C999F3F273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2599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920865-7D9C-4B62-9C3E-A654F734F31C}" type="datetimeFigureOut">
              <a:rPr lang="ru-RU" smtClean="0"/>
              <a:pPr/>
              <a:t>09.08.2022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2035CD-6AC5-4691-81CD-C999F3F273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92034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56823" y="103031"/>
            <a:ext cx="10779616" cy="1481070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80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DEUTSCH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775870" y="172053"/>
            <a:ext cx="1559379" cy="13430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5400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de-DE" sz="5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Klasse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одзаголовок 4"/>
          <p:cNvSpPr>
            <a:spLocks noGrp="1"/>
          </p:cNvSpPr>
          <p:nvPr>
            <p:ph type="subTitle" idx="1"/>
          </p:nvPr>
        </p:nvSpPr>
        <p:spPr>
          <a:xfrm>
            <a:off x="566669" y="1867437"/>
            <a:ext cx="11191741" cy="4713667"/>
          </a:xfrm>
          <a:ln w="381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de-DE" sz="40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40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THEMA DER STUNDE:</a:t>
            </a:r>
          </a:p>
          <a:p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6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</a:t>
            </a:r>
            <a:r>
              <a:rPr lang="ru-RU" sz="6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6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Passiv – </a:t>
            </a:r>
            <a:r>
              <a:rPr lang="de-DE" sz="60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Majhul</a:t>
            </a:r>
            <a:r>
              <a:rPr lang="de-DE" sz="6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60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nisbat</a:t>
            </a:r>
            <a:r>
              <a:rPr lang="de-DE" sz="6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ru-RU" sz="6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de-DE" sz="6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2288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6000" b="1" dirty="0">
                <a:latin typeface="Arial" pitchFamily="34" charset="0"/>
                <a:cs typeface="Arial" pitchFamily="34" charset="0"/>
              </a:rPr>
              <a:t>Bildung </a:t>
            </a:r>
            <a:endParaRPr lang="ru-RU" sz="6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Passiv процесса| Употребление &amp; Образование &amp; Все формы времени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316" y="2393576"/>
            <a:ext cx="12004684" cy="3455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00807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7906" y="1946647"/>
            <a:ext cx="11730318" cy="4723093"/>
          </a:xfrm>
        </p:spPr>
        <p:txBody>
          <a:bodyPr>
            <a:normAutofit lnSpcReduction="10000"/>
          </a:bodyPr>
          <a:lstStyle/>
          <a:p>
            <a:endParaRPr lang="de-DE" dirty="0"/>
          </a:p>
          <a:p>
            <a:pPr algn="ctr"/>
            <a:r>
              <a:rPr lang="de-DE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 lese ein Buch.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de-DE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(Aktiv)</a:t>
            </a:r>
          </a:p>
          <a:p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Präsens Passiv				Das Buch wird von mir gelesen.</a:t>
            </a:r>
          </a:p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Präteritum Passiv			Das Buch wurde von mir gelesen.</a:t>
            </a:r>
          </a:p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Perfekt Passiv				Das Buch ist von mir gelesen worden.</a:t>
            </a:r>
          </a:p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Plusquamperfekt Passiv		Das Buch war von mir gelesen 												worden.</a:t>
            </a:r>
          </a:p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Futur I Passiv				Das Buch wird von mir gelesen 												werden.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6000" b="1" dirty="0">
                <a:latin typeface="Arial" pitchFamily="34" charset="0"/>
                <a:cs typeface="Arial" pitchFamily="34" charset="0"/>
              </a:rPr>
              <a:t>Bildung </a:t>
            </a:r>
            <a:endParaRPr lang="ru-RU" sz="60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42696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de-DE" sz="3200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Zustandspassiv – </a:t>
            </a:r>
            <a:r>
              <a:rPr lang="de-DE" sz="3200" b="1" dirty="0" err="1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Holat</a:t>
            </a:r>
            <a:r>
              <a:rPr lang="de-DE" sz="3200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3200" b="1" dirty="0" err="1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majhul</a:t>
            </a:r>
            <a:r>
              <a:rPr lang="de-DE" sz="3200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3200" b="1" dirty="0" err="1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nisbati</a:t>
            </a: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ctr">
              <a:buNone/>
            </a:pPr>
            <a:endParaRPr lang="ru-RU" sz="3200" b="1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de-DE" b="1" dirty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de-DE" b="1" dirty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de-DE" b="1" dirty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ru-RU" b="1" dirty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de-DE" sz="3200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Er </a:t>
            </a:r>
            <a:r>
              <a:rPr lang="de-DE" sz="3200" b="1" u="sng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ist</a:t>
            </a:r>
            <a:r>
              <a:rPr lang="de-DE" sz="3200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3200" b="1" u="sng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verletzt</a:t>
            </a:r>
            <a:r>
              <a:rPr lang="de-DE" sz="3200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3200" b="1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56343" y="391886"/>
            <a:ext cx="10493828" cy="1277257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6000" b="1" dirty="0">
                <a:latin typeface="Arial" pitchFamily="34" charset="0"/>
                <a:cs typeface="Arial" pitchFamily="34" charset="0"/>
              </a:rPr>
              <a:t>Bildung </a:t>
            </a:r>
            <a:endParaRPr lang="ru-RU" sz="6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13094" y="2810435"/>
            <a:ext cx="4007224" cy="1559859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5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sein+Part.II</a:t>
            </a:r>
            <a:endParaRPr lang="ru-RU" sz="35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825625"/>
            <a:ext cx="10657114" cy="4351338"/>
          </a:xfrm>
        </p:spPr>
        <p:txBody>
          <a:bodyPr/>
          <a:lstStyle/>
          <a:p>
            <a:pPr>
              <a:buNone/>
            </a:pPr>
            <a:endParaRPr lang="de-DE" dirty="0"/>
          </a:p>
          <a:p>
            <a:pPr>
              <a:buNone/>
            </a:pPr>
            <a:endParaRPr lang="de-DE" dirty="0"/>
          </a:p>
          <a:p>
            <a:pPr>
              <a:buNone/>
            </a:pPr>
            <a:endParaRPr lang="de-DE" dirty="0"/>
          </a:p>
          <a:p>
            <a:pPr>
              <a:buNone/>
            </a:pPr>
            <a:r>
              <a:rPr lang="de-DE" dirty="0"/>
              <a:t>Muster: Ich esse den </a:t>
            </a:r>
            <a:r>
              <a:rPr lang="de-DE" u="sng" dirty="0"/>
              <a:t>Kuchen</a:t>
            </a:r>
            <a:r>
              <a:rPr lang="de-DE" dirty="0"/>
              <a:t>.              Der Kuchen wird von mir gegessen.</a:t>
            </a:r>
            <a:endParaRPr lang="ru-RU" dirty="0"/>
          </a:p>
          <a:p>
            <a:pPr algn="ctr">
              <a:buNone/>
            </a:pPr>
            <a:endParaRPr lang="de-DE" dirty="0"/>
          </a:p>
          <a:p>
            <a:pPr algn="ctr">
              <a:buNone/>
            </a:pPr>
            <a:r>
              <a:rPr lang="de-DE" dirty="0"/>
              <a:t>Die Mutter kauft ein </a:t>
            </a:r>
            <a:r>
              <a:rPr lang="de-DE" u="sng" dirty="0"/>
              <a:t>Brot</a:t>
            </a:r>
            <a:r>
              <a:rPr lang="de-DE" dirty="0"/>
              <a:t>.</a:t>
            </a:r>
          </a:p>
          <a:p>
            <a:pPr algn="ctr"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98285" y="391886"/>
            <a:ext cx="10638971" cy="121920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6000" b="1" dirty="0">
                <a:latin typeface="Arial" pitchFamily="34" charset="0"/>
                <a:cs typeface="Arial" pitchFamily="34" charset="0"/>
              </a:rPr>
              <a:t>Übungen</a:t>
            </a:r>
            <a:endParaRPr lang="ru-RU" sz="6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трелка вправо 4"/>
          <p:cNvSpPr/>
          <p:nvPr/>
        </p:nvSpPr>
        <p:spPr>
          <a:xfrm>
            <a:off x="5297714" y="3425372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783772" y="1785258"/>
            <a:ext cx="10842172" cy="1190172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Verändern Sie Aktivsatz ins Passiv. </a:t>
            </a:r>
            <a:endParaRPr lang="ru-RU" sz="2400" b="1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188869" y="4926764"/>
            <a:ext cx="6494085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Ein Brot wird von der Mutter gekauft.</a:t>
            </a:r>
            <a:endParaRPr lang="ru-RU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de-DE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Er putzt das </a:t>
            </a:r>
            <a:r>
              <a:rPr lang="de-DE" u="sng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Fenster.</a:t>
            </a:r>
          </a:p>
          <a:p>
            <a:pPr algn="ctr">
              <a:buNone/>
            </a:pPr>
            <a:endParaRPr lang="de-DE" u="sng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de-DE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Wir lernen </a:t>
            </a:r>
            <a:r>
              <a:rPr lang="de-DE" u="sng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Deutsch.</a:t>
            </a:r>
          </a:p>
          <a:p>
            <a:pPr algn="ctr">
              <a:buNone/>
            </a:pPr>
            <a:endParaRPr lang="de-DE" u="sng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de-DE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Die Frau kocht </a:t>
            </a:r>
            <a:r>
              <a:rPr lang="de-DE" u="sng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Reis</a:t>
            </a:r>
            <a:r>
              <a:rPr lang="de-DE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ctr">
              <a:buNone/>
            </a:pPr>
            <a:endParaRPr lang="de-DE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de-DE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Die Männer bauen das </a:t>
            </a:r>
            <a:r>
              <a:rPr lang="de-DE" u="sng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Haus. </a:t>
            </a:r>
            <a:endParaRPr lang="ru-RU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98286" y="507999"/>
            <a:ext cx="10522857" cy="1161143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6000" b="1" dirty="0">
                <a:latin typeface="Arial" pitchFamily="34" charset="0"/>
                <a:cs typeface="Arial" pitchFamily="34" charset="0"/>
              </a:rPr>
              <a:t>Übungen </a:t>
            </a:r>
            <a:endParaRPr lang="ru-RU" sz="6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75954" y="2256135"/>
            <a:ext cx="6035627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Das Fenster wird von ihm geputzt.</a:t>
            </a:r>
            <a:endParaRPr lang="ru-RU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421098" y="3257620"/>
            <a:ext cx="531748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8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Deutsch wird von uns gelernt.</a:t>
            </a:r>
            <a:endParaRPr lang="ru-RU" sz="2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087269" y="4346192"/>
            <a:ext cx="5636479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8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Reis wird von der Frau gekocht.</a:t>
            </a:r>
            <a:endParaRPr lang="ru-RU" sz="2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608297" y="5376707"/>
            <a:ext cx="711605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8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Das Haus wird von den Männern gebaut.</a:t>
            </a:r>
            <a:endParaRPr lang="ru-RU" sz="2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3323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de-DE" sz="3200" dirty="0">
                <a:latin typeface="Arial" pitchFamily="34" charset="0"/>
                <a:cs typeface="Arial" pitchFamily="34" charset="0"/>
              </a:rPr>
              <a:t>Du </a:t>
            </a:r>
            <a:r>
              <a:rPr lang="de-DE" sz="3200" i="1" dirty="0">
                <a:latin typeface="Arial" pitchFamily="34" charset="0"/>
                <a:cs typeface="Arial" pitchFamily="34" charset="0"/>
              </a:rPr>
              <a:t>ziehst</a:t>
            </a:r>
            <a:r>
              <a:rPr lang="de-DE" sz="3200" dirty="0">
                <a:latin typeface="Arial" pitchFamily="34" charset="0"/>
                <a:cs typeface="Arial" pitchFamily="34" charset="0"/>
              </a:rPr>
              <a:t> den </a:t>
            </a:r>
            <a:r>
              <a:rPr lang="de-DE" sz="3200" u="sng" dirty="0">
                <a:latin typeface="Arial" pitchFamily="34" charset="0"/>
                <a:cs typeface="Arial" pitchFamily="34" charset="0"/>
              </a:rPr>
              <a:t>Mantel</a:t>
            </a:r>
            <a:r>
              <a:rPr lang="de-DE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de-DE" sz="3200" i="1" dirty="0">
                <a:latin typeface="Arial" pitchFamily="34" charset="0"/>
                <a:cs typeface="Arial" pitchFamily="34" charset="0"/>
              </a:rPr>
              <a:t>aus</a:t>
            </a:r>
            <a:r>
              <a:rPr lang="de-DE" sz="3200" dirty="0">
                <a:latin typeface="Arial" pitchFamily="34" charset="0"/>
                <a:cs typeface="Arial" pitchFamily="34" charset="0"/>
              </a:rPr>
              <a:t>.  </a:t>
            </a:r>
          </a:p>
          <a:p>
            <a:pPr algn="ctr">
              <a:buNone/>
            </a:pPr>
            <a:r>
              <a:rPr lang="de-DE" sz="3200" dirty="0">
                <a:latin typeface="Arial" pitchFamily="34" charset="0"/>
                <a:cs typeface="Arial" pitchFamily="34" charset="0"/>
              </a:rPr>
              <a:t>         </a:t>
            </a:r>
            <a:endParaRPr lang="ru-RU" sz="3200" dirty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de-DE" sz="3200" dirty="0">
                <a:latin typeface="Arial" pitchFamily="34" charset="0"/>
                <a:cs typeface="Arial" pitchFamily="34" charset="0"/>
              </a:rPr>
              <a:t>Er </a:t>
            </a:r>
            <a:r>
              <a:rPr lang="de-DE" sz="3200" i="1" dirty="0">
                <a:latin typeface="Arial" pitchFamily="34" charset="0"/>
                <a:cs typeface="Arial" pitchFamily="34" charset="0"/>
              </a:rPr>
              <a:t>schaltet</a:t>
            </a:r>
            <a:r>
              <a:rPr lang="de-DE" sz="3200" dirty="0">
                <a:latin typeface="Arial" pitchFamily="34" charset="0"/>
                <a:cs typeface="Arial" pitchFamily="34" charset="0"/>
              </a:rPr>
              <a:t> den</a:t>
            </a:r>
            <a:r>
              <a:rPr lang="de-DE" sz="3200" u="sng" dirty="0">
                <a:latin typeface="Arial" pitchFamily="34" charset="0"/>
                <a:cs typeface="Arial" pitchFamily="34" charset="0"/>
              </a:rPr>
              <a:t> Computer</a:t>
            </a:r>
            <a:r>
              <a:rPr lang="de-DE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de-DE" sz="3200" i="1" dirty="0">
                <a:latin typeface="Arial" pitchFamily="34" charset="0"/>
                <a:cs typeface="Arial" pitchFamily="34" charset="0"/>
              </a:rPr>
              <a:t>ein</a:t>
            </a:r>
            <a:r>
              <a:rPr lang="de-DE" sz="3200" dirty="0">
                <a:latin typeface="Arial" pitchFamily="34" charset="0"/>
                <a:cs typeface="Arial" pitchFamily="34" charset="0"/>
              </a:rPr>
              <a:t>.</a:t>
            </a:r>
          </a:p>
          <a:p>
            <a:pPr algn="ctr">
              <a:buNone/>
            </a:pPr>
            <a:r>
              <a:rPr lang="de-DE" sz="3200" dirty="0">
                <a:latin typeface="Arial" pitchFamily="34" charset="0"/>
                <a:cs typeface="Arial" pitchFamily="34" charset="0"/>
              </a:rPr>
              <a:t>      </a:t>
            </a:r>
            <a:endParaRPr lang="ru-RU" sz="3200" dirty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de-DE" sz="3200" dirty="0">
                <a:latin typeface="Arial" pitchFamily="34" charset="0"/>
                <a:cs typeface="Arial" pitchFamily="34" charset="0"/>
              </a:rPr>
              <a:t>Ich gieße die </a:t>
            </a:r>
            <a:r>
              <a:rPr lang="de-DE" sz="3200" u="sng" dirty="0">
                <a:latin typeface="Arial" pitchFamily="34" charset="0"/>
                <a:cs typeface="Arial" pitchFamily="34" charset="0"/>
              </a:rPr>
              <a:t>Blumen</a:t>
            </a:r>
            <a:r>
              <a:rPr lang="de-DE" sz="3200" dirty="0">
                <a:latin typeface="Arial" pitchFamily="34" charset="0"/>
                <a:cs typeface="Arial" pitchFamily="34" charset="0"/>
              </a:rPr>
              <a:t>.    </a:t>
            </a:r>
          </a:p>
          <a:p>
            <a:pPr algn="ctr">
              <a:buNone/>
            </a:pPr>
            <a:r>
              <a:rPr lang="de-DE" sz="3200" dirty="0">
                <a:latin typeface="Arial" pitchFamily="34" charset="0"/>
                <a:cs typeface="Arial" pitchFamily="34" charset="0"/>
              </a:rPr>
              <a:t>               </a:t>
            </a:r>
            <a:endParaRPr lang="ru-RU" sz="3200" dirty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de-DE" sz="3200" dirty="0">
                <a:latin typeface="Arial" pitchFamily="34" charset="0"/>
                <a:cs typeface="Arial" pitchFamily="34" charset="0"/>
              </a:rPr>
              <a:t>Ich schneide das </a:t>
            </a:r>
            <a:r>
              <a:rPr lang="de-DE" sz="3200" u="sng" dirty="0">
                <a:latin typeface="Arial" pitchFamily="34" charset="0"/>
                <a:cs typeface="Arial" pitchFamily="34" charset="0"/>
              </a:rPr>
              <a:t>Papier.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56343" y="420915"/>
            <a:ext cx="10522857" cy="1277257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6000" b="1" dirty="0">
                <a:latin typeface="Arial" pitchFamily="34" charset="0"/>
                <a:cs typeface="Arial" pitchFamily="34" charset="0"/>
              </a:rPr>
              <a:t>Übungen </a:t>
            </a:r>
            <a:endParaRPr lang="ru-RU" sz="6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913097" y="2357735"/>
            <a:ext cx="655500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8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Der Mantel wird von dir ausgezogen.</a:t>
            </a:r>
            <a:endParaRPr lang="ru-RU" sz="2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50240" y="3489849"/>
            <a:ext cx="739337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8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Der Computer wird von ihm eingeschaltet.</a:t>
            </a:r>
            <a:endParaRPr lang="ru-RU" sz="2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436643" y="4621964"/>
            <a:ext cx="6992619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8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Die Blumen werden von mir gegossen.  </a:t>
            </a:r>
            <a:endParaRPr lang="ru-RU" sz="2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794431" y="5768592"/>
            <a:ext cx="6692858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8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Das Papier wird von mir geschnitten</a:t>
            </a:r>
            <a:r>
              <a:rPr lang="de-DE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.  </a:t>
            </a:r>
            <a:endParaRPr lang="ru-RU" sz="2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17177" y="1798731"/>
            <a:ext cx="10515600" cy="4351338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de-DE" sz="36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de-DE" sz="36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de-DE" sz="36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Schreiben Sie 10 Sätze im Passiv! </a:t>
            </a:r>
            <a:endParaRPr lang="ru-RU" sz="36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de-DE" sz="80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Selbständige Arbeit: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 descr="Website-content-Schriftsteller-Inhalte schriftlich Dienstleistungen,  Computer-Icons Clip art - png herunterladen - 1024*1024 - Kostenlos  transparent Linie png Herunterladen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3963" y="3815790"/>
            <a:ext cx="2867399" cy="2867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59268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sz="35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Grammatik.</a:t>
            </a:r>
          </a:p>
          <a:p>
            <a:r>
              <a:rPr lang="de-DE" sz="35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Vorgangspassiv.</a:t>
            </a:r>
          </a:p>
          <a:p>
            <a:r>
              <a:rPr lang="de-DE" sz="35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Zustandspassiv.</a:t>
            </a:r>
          </a:p>
          <a:p>
            <a:r>
              <a:rPr lang="de-DE" sz="35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Übungen zum Thema.</a:t>
            </a:r>
          </a:p>
          <a:p>
            <a:r>
              <a:rPr lang="de-DE" sz="35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Selbständige Arbeit.</a:t>
            </a:r>
            <a:endParaRPr lang="ru-RU" sz="35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de-DE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 der Stunde</a:t>
            </a:r>
            <a:r>
              <a:rPr lang="de-DE" sz="80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3739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56343" y="508000"/>
            <a:ext cx="10464800" cy="1190171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6000" b="1" dirty="0"/>
              <a:t>Grammatik </a:t>
            </a:r>
            <a:endParaRPr lang="ru-RU" sz="6000" b="1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17222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>
            <a:normAutofit fontScale="92500" lnSpcReduction="10000"/>
          </a:bodyPr>
          <a:lstStyle/>
          <a:p>
            <a:pPr algn="just"/>
            <a:endParaRPr lang="de-DE" sz="3600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de-DE" sz="36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Passiv- </a:t>
            </a:r>
            <a:r>
              <a:rPr lang="de-DE" sz="3600" dirty="0" err="1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majhul</a:t>
            </a:r>
            <a:r>
              <a:rPr lang="de-DE" sz="36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3600" dirty="0" err="1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nisbat</a:t>
            </a:r>
            <a:r>
              <a:rPr lang="de-DE" sz="36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3600" dirty="0" err="1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boʻlib</a:t>
            </a:r>
            <a:r>
              <a:rPr lang="de-DE" sz="36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de-DE" sz="3600" dirty="0" err="1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ish-harakat</a:t>
            </a:r>
            <a:r>
              <a:rPr lang="de-DE" sz="36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3600" dirty="0" err="1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kim</a:t>
            </a:r>
            <a:r>
              <a:rPr lang="de-DE" sz="36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3600" dirty="0" err="1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tomonidan</a:t>
            </a:r>
            <a:r>
              <a:rPr lang="de-DE" sz="36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3600" dirty="0" err="1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bajarilgani</a:t>
            </a:r>
            <a:r>
              <a:rPr lang="de-DE" sz="36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3600" dirty="0" err="1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aniq</a:t>
            </a:r>
            <a:r>
              <a:rPr lang="de-DE" sz="36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3600" dirty="0" err="1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boʻlmaydi</a:t>
            </a:r>
            <a:r>
              <a:rPr lang="ru-RU" sz="36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de-DE" sz="36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3600" dirty="0" err="1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Nemis</a:t>
            </a:r>
            <a:r>
              <a:rPr lang="de-DE" sz="36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3600" dirty="0" err="1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tilida</a:t>
            </a:r>
            <a:r>
              <a:rPr lang="de-DE" sz="36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3600" dirty="0" err="1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quyidagi</a:t>
            </a:r>
            <a:r>
              <a:rPr lang="de-DE" sz="36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3600" dirty="0" err="1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feʻllar</a:t>
            </a:r>
            <a:r>
              <a:rPr lang="de-DE" sz="36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3600" dirty="0" err="1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passivda</a:t>
            </a:r>
            <a:r>
              <a:rPr lang="de-DE" sz="36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3600" dirty="0" err="1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ishlatilmaydi</a:t>
            </a:r>
            <a:r>
              <a:rPr lang="de-DE" sz="36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:  </a:t>
            </a:r>
            <a:r>
              <a:rPr lang="de-DE" sz="3200" dirty="0">
                <a:latin typeface="Arial" panose="020B0604020202020204" pitchFamily="34" charset="0"/>
                <a:cs typeface="Arial" panose="020B0604020202020204" pitchFamily="34" charset="0"/>
              </a:rPr>
              <a:t>haben, besitzen, bekommen, erhalten, kriegen, erfahren, wissen, wünschen, kosten, interessieren, kennen.</a:t>
            </a:r>
            <a:r>
              <a:rPr lang="de-DE" sz="32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200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pPr algn="ctr">
              <a:buNone/>
            </a:pPr>
            <a:endParaRPr lang="de-DE" sz="3200" dirty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de-DE" sz="32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Ein Mann </a:t>
            </a:r>
            <a:r>
              <a:rPr lang="de-DE" sz="3200" i="1" u="sng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wurde angefahren</a:t>
            </a:r>
            <a:r>
              <a:rPr lang="ru-RU" sz="32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ctr">
              <a:buNone/>
            </a:pPr>
            <a:r>
              <a:rPr lang="de-DE" sz="32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Dem Verletzten </a:t>
            </a:r>
            <a:r>
              <a:rPr lang="de-DE" sz="3200" i="1" u="sng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wurde</a:t>
            </a:r>
            <a:r>
              <a:rPr lang="de-DE" sz="32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 ein Verband </a:t>
            </a:r>
            <a:r>
              <a:rPr lang="de-DE" sz="3200" i="1" u="sng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angelegt</a:t>
            </a:r>
            <a:r>
              <a:rPr lang="de-DE" sz="32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200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de-DE" sz="32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Jetzt </a:t>
            </a:r>
            <a:r>
              <a:rPr lang="de-DE" sz="3200" i="1" u="sng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wird</a:t>
            </a:r>
            <a:r>
              <a:rPr lang="de-DE" sz="32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 der Mann ins Krankenhaus </a:t>
            </a:r>
            <a:r>
              <a:rPr lang="de-DE" sz="3200" i="1" u="sng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gebracht</a:t>
            </a:r>
            <a:r>
              <a:rPr lang="de-DE" sz="32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200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de-DE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12800" y="435429"/>
            <a:ext cx="10508343" cy="1306286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6000" b="1" dirty="0">
                <a:latin typeface="Arial" pitchFamily="34" charset="0"/>
                <a:cs typeface="Arial" pitchFamily="34" charset="0"/>
              </a:rPr>
              <a:t>Verbrauch </a:t>
            </a:r>
            <a:endParaRPr lang="ru-RU" sz="6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550263" y="1904999"/>
            <a:ext cx="10392228" cy="1524001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2400" dirty="0" err="1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Passivda</a:t>
            </a:r>
            <a:r>
              <a:rPr lang="de-DE" sz="24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2400" dirty="0" err="1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ish</a:t>
            </a:r>
            <a:r>
              <a:rPr lang="de-DE" sz="24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2400" dirty="0" err="1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harakat</a:t>
            </a:r>
            <a:r>
              <a:rPr lang="de-DE" sz="24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2400" dirty="0" err="1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kim</a:t>
            </a:r>
            <a:r>
              <a:rPr lang="de-DE" sz="24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2400" dirty="0" err="1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tomonidan</a:t>
            </a:r>
            <a:r>
              <a:rPr lang="de-DE" sz="24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2400" dirty="0" err="1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bajarilgani</a:t>
            </a:r>
            <a:r>
              <a:rPr lang="de-DE" sz="24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2400" dirty="0" err="1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emas</a:t>
            </a:r>
            <a:r>
              <a:rPr lang="de-DE" sz="24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2400" dirty="0" err="1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qanday</a:t>
            </a:r>
            <a:r>
              <a:rPr lang="de-DE" sz="24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2400" dirty="0" err="1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holatda</a:t>
            </a:r>
            <a:r>
              <a:rPr lang="de-DE" sz="24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2400" dirty="0" err="1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bajarilgani</a:t>
            </a:r>
            <a:r>
              <a:rPr lang="de-DE" sz="24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2400" dirty="0" err="1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muhim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de-DE" dirty="0"/>
          </a:p>
          <a:p>
            <a:pPr>
              <a:buNone/>
            </a:pPr>
            <a:endParaRPr lang="de-DE" dirty="0"/>
          </a:p>
          <a:p>
            <a:pPr>
              <a:buNone/>
            </a:pPr>
            <a:endParaRPr lang="de-DE" dirty="0"/>
          </a:p>
          <a:p>
            <a:pPr>
              <a:buNone/>
            </a:pPr>
            <a:endParaRPr lang="de-DE" dirty="0"/>
          </a:p>
          <a:p>
            <a:pPr algn="ctr">
              <a:buNone/>
            </a:pPr>
            <a:r>
              <a:rPr lang="de-DE" sz="32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Er </a:t>
            </a:r>
            <a:r>
              <a:rPr lang="de-DE" sz="3200" i="1" u="sng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ist verletzt</a:t>
            </a:r>
            <a:r>
              <a:rPr lang="ru-RU" sz="32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de-DE" sz="3200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de-DE" sz="3200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ru-RU" sz="3200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27314" y="420913"/>
            <a:ext cx="10537371" cy="1190172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6000" b="1" dirty="0">
                <a:latin typeface="Arial" pitchFamily="34" charset="0"/>
                <a:cs typeface="Arial" pitchFamily="34" charset="0"/>
              </a:rPr>
              <a:t>Zustandspassiv </a:t>
            </a:r>
            <a:endParaRPr lang="ru-RU" sz="6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943429" y="1930400"/>
            <a:ext cx="10334171" cy="1553029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2800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Passiv </a:t>
            </a:r>
            <a:r>
              <a:rPr lang="de-DE" sz="2800" dirty="0" err="1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tugallangan</a:t>
            </a:r>
            <a:r>
              <a:rPr lang="de-DE" sz="28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2800" dirty="0" err="1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ish-harakatni</a:t>
            </a:r>
            <a:r>
              <a:rPr lang="de-DE" sz="28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2800" dirty="0" err="1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bildiradi</a:t>
            </a:r>
            <a:r>
              <a:rPr lang="de-DE" sz="28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b="1" dirty="0"/>
          </a:p>
        </p:txBody>
      </p:sp>
      <p:sp>
        <p:nvSpPr>
          <p:cNvPr id="8" name="Овал 7"/>
          <p:cNvSpPr/>
          <p:nvPr/>
        </p:nvSpPr>
        <p:spPr>
          <a:xfrm>
            <a:off x="1338731" y="4658445"/>
            <a:ext cx="10247086" cy="1248229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2400" dirty="0" err="1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Bu</a:t>
            </a:r>
            <a:r>
              <a:rPr lang="de-DE" sz="24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2400" dirty="0" err="1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holatda</a:t>
            </a:r>
            <a:r>
              <a:rPr lang="de-DE" sz="24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2400" dirty="0" err="1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erkak</a:t>
            </a:r>
            <a:r>
              <a:rPr lang="de-DE" sz="24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2400" dirty="0" err="1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kishiga</a:t>
            </a:r>
            <a:r>
              <a:rPr lang="de-DE" sz="24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2400" dirty="0" err="1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jarohat</a:t>
            </a:r>
            <a:r>
              <a:rPr lang="de-DE" sz="24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2400" dirty="0" err="1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yetganligi</a:t>
            </a:r>
            <a:r>
              <a:rPr lang="de-DE" sz="24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- </a:t>
            </a:r>
            <a:r>
              <a:rPr lang="de-DE" sz="2400" dirty="0" err="1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endi</a:t>
            </a:r>
            <a:r>
              <a:rPr lang="de-DE" sz="24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2400" dirty="0" err="1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esa</a:t>
            </a:r>
            <a:r>
              <a:rPr lang="de-DE" sz="24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2400" dirty="0" err="1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uning</a:t>
            </a:r>
            <a:r>
              <a:rPr lang="de-DE" sz="24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2400" dirty="0" err="1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jarohatlanganligini</a:t>
            </a:r>
            <a:r>
              <a:rPr lang="de-DE" sz="24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2400" dirty="0" err="1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bildiryapti</a:t>
            </a:r>
            <a:r>
              <a:rPr lang="de-DE" sz="24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de-DE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3200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Vorgangspassiv – </a:t>
            </a:r>
            <a:r>
              <a:rPr lang="de-DE" sz="3200" b="1" dirty="0" err="1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Ish</a:t>
            </a:r>
            <a:r>
              <a:rPr lang="de-DE" sz="3200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3200" b="1" dirty="0" err="1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harakat</a:t>
            </a:r>
            <a:r>
              <a:rPr lang="de-DE" sz="3200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3200" b="1" dirty="0" err="1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majhul</a:t>
            </a:r>
            <a:r>
              <a:rPr lang="de-DE" sz="3200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3200" b="1" dirty="0" err="1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nisbati</a:t>
            </a:r>
            <a:r>
              <a:rPr lang="de-DE" sz="3200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ctr">
              <a:buNone/>
            </a:pPr>
            <a:endParaRPr lang="de-DE" b="1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de-DE" sz="3200" b="1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de-DE" sz="3200" b="1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de-DE" sz="3200" b="1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de-DE" sz="3200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Der Mann </a:t>
            </a:r>
            <a:r>
              <a:rPr lang="de-DE" sz="3200" b="1" u="sng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wird</a:t>
            </a:r>
            <a:r>
              <a:rPr lang="de-DE" sz="3200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ins Krankenhaus </a:t>
            </a:r>
            <a:r>
              <a:rPr lang="de-DE" sz="3200" b="1" u="sng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verbracht</a:t>
            </a:r>
            <a:r>
              <a:rPr lang="de-DE" sz="3200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200" b="1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27314" y="319314"/>
            <a:ext cx="10522857" cy="1262743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6000" b="1" dirty="0">
                <a:latin typeface="Arial" pitchFamily="34" charset="0"/>
                <a:cs typeface="Arial" pitchFamily="34" charset="0"/>
              </a:rPr>
              <a:t>Bildung </a:t>
            </a:r>
            <a:endParaRPr lang="ru-RU" sz="6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913094" y="2810435"/>
            <a:ext cx="4007224" cy="1559859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5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Werden+Part.II</a:t>
            </a:r>
            <a:endParaRPr lang="ru-RU" sz="35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7208735"/>
              </p:ext>
            </p:extLst>
          </p:nvPr>
        </p:nvGraphicFramePr>
        <p:xfrm>
          <a:off x="708211" y="3854375"/>
          <a:ext cx="10515600" cy="148336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Ich </a:t>
                      </a:r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werde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Wir </a:t>
                      </a:r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werden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Du </a:t>
                      </a:r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wirst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Ihr </a:t>
                      </a:r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werdet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Er/sie/es </a:t>
                      </a:r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wird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Sie/sie </a:t>
                      </a:r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werden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6000" b="1" dirty="0">
                <a:latin typeface="Arial" pitchFamily="34" charset="0"/>
                <a:cs typeface="Arial" pitchFamily="34" charset="0"/>
              </a:rPr>
              <a:t>Bildung:</a:t>
            </a:r>
            <a:endParaRPr lang="ru-RU" sz="6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4294094" y="2433917"/>
            <a:ext cx="3603812" cy="99508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Werden</a:t>
            </a:r>
            <a:endParaRPr lang="ru-RU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75216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de-DE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Ich</a:t>
            </a:r>
            <a:r>
              <a:rPr lang="de-DE" sz="4000" b="1" dirty="0">
                <a:latin typeface="Arial" pitchFamily="34" charset="0"/>
                <a:cs typeface="Arial" pitchFamily="34" charset="0"/>
              </a:rPr>
              <a:t>        </a:t>
            </a:r>
            <a:r>
              <a:rPr lang="de-DE" sz="40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schreibe</a:t>
            </a:r>
            <a:r>
              <a:rPr lang="de-DE" sz="4000" b="1" dirty="0">
                <a:latin typeface="Arial" pitchFamily="34" charset="0"/>
                <a:cs typeface="Arial" pitchFamily="34" charset="0"/>
              </a:rPr>
              <a:t>    </a:t>
            </a:r>
            <a:r>
              <a:rPr lang="de-DE" sz="4000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einen Brief.</a:t>
            </a:r>
            <a:endParaRPr lang="de-DE" sz="4000" b="1" dirty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de-DE" sz="4000" b="1" dirty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de-DE" sz="4000" b="1" dirty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de-DE" sz="4000" b="1" dirty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de-DE" sz="4000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Ein Brief  </a:t>
            </a:r>
            <a:r>
              <a:rPr lang="de-DE" sz="4000" b="1" i="1" u="sng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wird</a:t>
            </a:r>
            <a:r>
              <a:rPr lang="de-DE" sz="4000" b="1" dirty="0">
                <a:latin typeface="Arial" pitchFamily="34" charset="0"/>
                <a:cs typeface="Arial" pitchFamily="34" charset="0"/>
              </a:rPr>
              <a:t>  </a:t>
            </a:r>
            <a:r>
              <a:rPr lang="de-DE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von mir   </a:t>
            </a:r>
            <a:r>
              <a:rPr lang="de-DE" sz="40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geschrieben.</a:t>
            </a:r>
            <a:endParaRPr lang="ru-RU" sz="4000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27314" y="333829"/>
            <a:ext cx="10537371" cy="1262743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6000" b="1" dirty="0">
                <a:latin typeface="Arial" pitchFamily="34" charset="0"/>
                <a:cs typeface="Arial" pitchFamily="34" charset="0"/>
              </a:rPr>
              <a:t>Vorgangspassiv </a:t>
            </a:r>
            <a:endParaRPr lang="ru-RU" sz="60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>
            <a:off x="2902857" y="2409371"/>
            <a:ext cx="2960914" cy="211908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5602514" y="2510971"/>
            <a:ext cx="2423886" cy="195942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rot="5400000">
            <a:off x="4085772" y="2910114"/>
            <a:ext cx="1872343" cy="11321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rot="10800000" flipV="1">
            <a:off x="2815772" y="2394857"/>
            <a:ext cx="5326743" cy="204651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682751"/>
          </a:xfrm>
        </p:spPr>
        <p:txBody>
          <a:bodyPr/>
          <a:lstStyle/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pPr marL="1371600" lvl="3" indent="0">
              <a:buNone/>
            </a:pPr>
            <a:endParaRPr lang="de-DE" dirty="0"/>
          </a:p>
          <a:p>
            <a:pPr marL="1371600" lvl="3" indent="0">
              <a:buNone/>
            </a:pPr>
            <a:endParaRPr lang="de-DE" dirty="0"/>
          </a:p>
          <a:p>
            <a:pPr marL="1371600" lvl="3" indent="0">
              <a:buNone/>
            </a:pPr>
            <a:endParaRPr lang="de-DE" dirty="0"/>
          </a:p>
          <a:p>
            <a:r>
              <a:rPr lang="de-DE" sz="3500" b="1" dirty="0">
                <a:latin typeface="Arial" panose="020B0604020202020204" pitchFamily="34" charset="0"/>
                <a:cs typeface="Arial" panose="020B0604020202020204" pitchFamily="34" charset="0"/>
              </a:rPr>
              <a:t>Die Hausaufgaben werden </a:t>
            </a:r>
            <a:r>
              <a:rPr lang="de-DE" sz="35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von</a:t>
            </a:r>
            <a:r>
              <a:rPr lang="de-DE" sz="3500" b="1" dirty="0">
                <a:latin typeface="Arial" panose="020B0604020202020204" pitchFamily="34" charset="0"/>
                <a:cs typeface="Arial" panose="020B0604020202020204" pitchFamily="34" charset="0"/>
              </a:rPr>
              <a:t> mir geschrieben.</a:t>
            </a:r>
          </a:p>
          <a:p>
            <a:r>
              <a:rPr lang="de-DE" sz="3500" b="1" dirty="0">
                <a:latin typeface="Arial" panose="020B0604020202020204" pitchFamily="34" charset="0"/>
                <a:cs typeface="Arial" panose="020B0604020202020204" pitchFamily="34" charset="0"/>
              </a:rPr>
              <a:t>Das Fenster wird </a:t>
            </a:r>
            <a:r>
              <a:rPr lang="de-DE" sz="35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durch</a:t>
            </a:r>
            <a:r>
              <a:rPr lang="de-DE" sz="3500" b="1" dirty="0">
                <a:latin typeface="Arial" panose="020B0604020202020204" pitchFamily="34" charset="0"/>
                <a:cs typeface="Arial" panose="020B0604020202020204" pitchFamily="34" charset="0"/>
              </a:rPr>
              <a:t> den Wind geöffnet.</a:t>
            </a:r>
            <a:endParaRPr lang="ru-RU" sz="3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6000" b="1" dirty="0">
                <a:latin typeface="Arial" pitchFamily="34" charset="0"/>
                <a:cs typeface="Arial" pitchFamily="34" charset="0"/>
              </a:rPr>
              <a:t>Bildung </a:t>
            </a:r>
            <a:endParaRPr lang="ru-RU" sz="6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1483658" y="2151530"/>
            <a:ext cx="2689412" cy="1277470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5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von</a:t>
            </a:r>
            <a:endParaRPr lang="ru-RU" sz="5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8287870" y="2151530"/>
            <a:ext cx="2689412" cy="1277470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5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durch</a:t>
            </a:r>
            <a:endParaRPr lang="ru-RU" sz="5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992645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4753</TotalTime>
  <Words>468</Words>
  <Application>Microsoft Office PowerPoint</Application>
  <PresentationFormat>Широкоэкранный</PresentationFormat>
  <Paragraphs>124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Тема Office</vt:lpstr>
      <vt:lpstr>DEUTSCH</vt:lpstr>
      <vt:lpstr>Plan der Stunde:</vt:lpstr>
      <vt:lpstr>Презентация PowerPoint</vt:lpstr>
      <vt:lpstr>Презентация PowerPoint</vt:lpstr>
      <vt:lpstr>Презентация PowerPoint</vt:lpstr>
      <vt:lpstr>Презентация PowerPoint</vt:lpstr>
      <vt:lpstr>Bildung:</vt:lpstr>
      <vt:lpstr>Презентация PowerPoint</vt:lpstr>
      <vt:lpstr>Bildung </vt:lpstr>
      <vt:lpstr>Bildung </vt:lpstr>
      <vt:lpstr>Bildung </vt:lpstr>
      <vt:lpstr>Презентация PowerPoint</vt:lpstr>
      <vt:lpstr>Презентация PowerPoint</vt:lpstr>
      <vt:lpstr>Презентация PowerPoint</vt:lpstr>
      <vt:lpstr>Презентация PowerPoint</vt:lpstr>
      <vt:lpstr>Selbständige Arbeit: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Asus</dc:creator>
  <cp:lastModifiedBy>Аскарова Комила</cp:lastModifiedBy>
  <cp:revision>37</cp:revision>
  <dcterms:created xsi:type="dcterms:W3CDTF">2020-09-05T16:26:55Z</dcterms:created>
  <dcterms:modified xsi:type="dcterms:W3CDTF">2022-08-09T07:30:25Z</dcterms:modified>
</cp:coreProperties>
</file>