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68" r:id="rId6"/>
    <p:sldId id="269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65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19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102" y="7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671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027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000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365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433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862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012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985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390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56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599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203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german.dw.com/de/neue-nebens%C3%A4tze-indirekte-frages%C3%A4tze/l-40555428/e-40555999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56823" y="103031"/>
            <a:ext cx="10779616" cy="148107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de-DE" sz="8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DEUTSCH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775870" y="172053"/>
            <a:ext cx="1559379" cy="1343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  <a:p>
            <a:pPr algn="ctr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Klasse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66669" y="1867437"/>
            <a:ext cx="11191741" cy="4713667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de-DE" sz="4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STUNDE: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6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6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6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Fragesätze als Nebensatz “</a:t>
            </a:r>
          </a:p>
          <a:p>
            <a:endParaRPr lang="de-DE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PAKKO-Fragen: Diese Fragen wirken wie Motivations-Booster | impul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093" y="4224270"/>
            <a:ext cx="3905156" cy="2141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228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algn="ctr">
              <a:buNone/>
            </a:pPr>
            <a:r>
              <a:rPr lang="de-DE" b="1" dirty="0">
                <a:latin typeface="Arial" pitchFamily="34" charset="0"/>
                <a:cs typeface="Arial" pitchFamily="34" charset="0"/>
              </a:rPr>
              <a:t>Wie heißt Ihr Neffe?</a:t>
            </a:r>
          </a:p>
          <a:p>
            <a:pPr algn="ctr">
              <a:buNone/>
            </a:pPr>
            <a:r>
              <a:rPr lang="de-DE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Bitte sagen Sie mir, wie Ihr Neffe heißt.</a:t>
            </a:r>
          </a:p>
          <a:p>
            <a:pPr algn="ctr">
              <a:buNone/>
            </a:pPr>
            <a:r>
              <a:rPr lang="de-DE" b="1" dirty="0">
                <a:latin typeface="Arial" pitchFamily="34" charset="0"/>
                <a:cs typeface="Arial" pitchFamily="34" charset="0"/>
              </a:rPr>
              <a:t>Wann haben Sie Zeit?</a:t>
            </a:r>
          </a:p>
          <a:p>
            <a:pPr algn="ctr">
              <a:buNone/>
            </a:pPr>
            <a:br>
              <a:rPr lang="de-DE" dirty="0"/>
            </a:br>
            <a:r>
              <a:rPr lang="de-DE" b="1" dirty="0">
                <a:latin typeface="Arial" pitchFamily="34" charset="0"/>
                <a:cs typeface="Arial" pitchFamily="34" charset="0"/>
              </a:rPr>
              <a:t>Welche Niveaustufe hat Ihr Neffe?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3771" y="420915"/>
            <a:ext cx="10566400" cy="126274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Übungen</a:t>
            </a:r>
            <a:endParaRPr lang="ru-RU" sz="6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494971" y="1886857"/>
            <a:ext cx="9114971" cy="100148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Bilden Sie aus dem Fragesatz ein Nebensatz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1233714" y="3149600"/>
            <a:ext cx="1741715" cy="1161143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Arial" pitchFamily="34" charset="0"/>
                <a:cs typeface="Arial" pitchFamily="34" charset="0"/>
              </a:rPr>
              <a:t>Muster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79270" y="4767107"/>
            <a:ext cx="71523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Bitte sagen Sie mir, wann Sie Zeit haben.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32641" y="5754078"/>
            <a:ext cx="991329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Können Sie mir sagen, welche Niveaustufe Ihr Neffe hat?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926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de-DE" b="1" dirty="0">
                <a:latin typeface="Arial" pitchFamily="34" charset="0"/>
                <a:cs typeface="Arial" pitchFamily="34" charset="0"/>
              </a:rPr>
              <a:t>Welchen Kurs besucht Nico?</a:t>
            </a:r>
          </a:p>
          <a:p>
            <a:pPr algn="ctr">
              <a:buNone/>
            </a:pPr>
            <a:endParaRPr lang="de-DE" b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de-DE" b="1" dirty="0">
                <a:latin typeface="Arial" pitchFamily="34" charset="0"/>
                <a:cs typeface="Arial" pitchFamily="34" charset="0"/>
              </a:rPr>
              <a:t>Wann kommt der Bus an der Sprachschule an?</a:t>
            </a:r>
          </a:p>
          <a:p>
            <a:pPr algn="ctr">
              <a:buNone/>
            </a:pPr>
            <a:endParaRPr lang="de-DE" b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de-DE" b="1" dirty="0">
                <a:latin typeface="Arial" pitchFamily="34" charset="0"/>
                <a:cs typeface="Arial" pitchFamily="34" charset="0"/>
              </a:rPr>
              <a:t>Wann findet der Kurs statt?</a:t>
            </a:r>
          </a:p>
          <a:p>
            <a:pPr algn="ctr">
              <a:buNone/>
            </a:pPr>
            <a:endParaRPr lang="de-DE" b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de-DE" b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313" y="464457"/>
            <a:ext cx="10522857" cy="117565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Übungen</a:t>
            </a:r>
            <a:endParaRPr lang="ru-RU" sz="6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14926" y="2241621"/>
            <a:ext cx="993092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Könnten Sie mir bitte sagen, welchen Kurs Nico besucht.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35954" y="3315678"/>
            <a:ext cx="1067952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400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  <a:hlinkClick r:id="rId2"/>
              </a:rPr>
              <a:t>Ich möchte gerne wissen</a:t>
            </a:r>
            <a:r>
              <a:rPr lang="de-DE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  <a:hlinkClick r:id="rId2"/>
              </a:rPr>
              <a:t>,</a:t>
            </a:r>
            <a:r>
              <a:rPr lang="de-DE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 wann der Bus an der Sprachschule ankommt.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89097" y="4360707"/>
            <a:ext cx="909415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Ich möchte gerne wissen, wann der Kurs stattfindet.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24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825625"/>
            <a:ext cx="10758714" cy="4351338"/>
          </a:xfrm>
        </p:spPr>
        <p:txBody>
          <a:bodyPr/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>
              <a:buNone/>
            </a:pPr>
            <a:r>
              <a:rPr lang="de-DE" b="1" dirty="0">
                <a:latin typeface="Arial" pitchFamily="34" charset="0"/>
                <a:cs typeface="Arial" pitchFamily="34" charset="0"/>
              </a:rPr>
              <a:t>Können Sie sagen, ___ man am besten Deutsch lernen kann.</a:t>
            </a:r>
          </a:p>
          <a:p>
            <a:pPr>
              <a:buNone/>
            </a:pPr>
            <a:r>
              <a:rPr lang="de-DE" b="1" dirty="0">
                <a:latin typeface="Arial" pitchFamily="34" charset="0"/>
                <a:cs typeface="Arial" pitchFamily="34" charset="0"/>
              </a:rPr>
              <a:t>Können Sie sagen, ____ man am besten eine Sprache lernt.</a:t>
            </a:r>
          </a:p>
          <a:p>
            <a:pPr>
              <a:buNone/>
            </a:pPr>
            <a:r>
              <a:rPr lang="de-DE" b="1" dirty="0">
                <a:latin typeface="Arial" pitchFamily="34" charset="0"/>
                <a:cs typeface="Arial" pitchFamily="34" charset="0"/>
              </a:rPr>
              <a:t>Ich möchte gerne wissen, ____ sie gelernt haben. </a:t>
            </a:r>
          </a:p>
          <a:p>
            <a:pPr>
              <a:buNone/>
            </a:pPr>
            <a:r>
              <a:rPr lang="de-DE" b="1" dirty="0">
                <a:latin typeface="Arial" pitchFamily="34" charset="0"/>
                <a:cs typeface="Arial" pitchFamily="34" charset="0"/>
              </a:rPr>
              <a:t>Ich möchte gerne wissen, _____ sie das Gedicht nicht lernen.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7314" y="537029"/>
            <a:ext cx="10537372" cy="117565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Übungen </a:t>
            </a:r>
            <a:endParaRPr lang="ru-RU" sz="6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625600" y="2046515"/>
            <a:ext cx="8984343" cy="9869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Schreiben Sie ein passendes Fragekonjunktor!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132298" y="3301164"/>
            <a:ext cx="68319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wo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175840" y="3838192"/>
            <a:ext cx="76334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wie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22469" y="4331678"/>
            <a:ext cx="86433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was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39093" y="4854192"/>
            <a:ext cx="134203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warum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382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2801257"/>
            <a:ext cx="10515600" cy="3375706"/>
          </a:xfrm>
        </p:spPr>
        <p:txBody>
          <a:bodyPr/>
          <a:lstStyle/>
          <a:p>
            <a:pPr>
              <a:buNone/>
            </a:pPr>
            <a:r>
              <a:rPr lang="de-DE" b="1" dirty="0">
                <a:latin typeface="Arial" pitchFamily="34" charset="0"/>
                <a:cs typeface="Arial" pitchFamily="34" charset="0"/>
              </a:rPr>
              <a:t>Was denken Sie, ____ viele Sprachen jeder Mensch lernt.</a:t>
            </a:r>
          </a:p>
          <a:p>
            <a:pPr>
              <a:buNone/>
            </a:pPr>
            <a:r>
              <a:rPr lang="de-DE" b="1" dirty="0">
                <a:latin typeface="Arial" pitchFamily="34" charset="0"/>
                <a:cs typeface="Arial" pitchFamily="34" charset="0"/>
              </a:rPr>
              <a:t>Wissen Sie, ____ heißt der Lehrer?</a:t>
            </a:r>
          </a:p>
          <a:p>
            <a:pPr>
              <a:buNone/>
            </a:pPr>
            <a:r>
              <a:rPr lang="de-DE" b="1" dirty="0">
                <a:latin typeface="Arial" pitchFamily="34" charset="0"/>
                <a:cs typeface="Arial" pitchFamily="34" charset="0"/>
              </a:rPr>
              <a:t>Es interessiert mich, _____ sie die deutsche Sprache lernen.</a:t>
            </a:r>
          </a:p>
          <a:p>
            <a:pPr>
              <a:buNone/>
            </a:pPr>
            <a:r>
              <a:rPr lang="de-DE" b="1" dirty="0">
                <a:latin typeface="Arial" pitchFamily="34" charset="0"/>
                <a:cs typeface="Arial" pitchFamily="34" charset="0"/>
              </a:rPr>
              <a:t>Es interessiert mich, ______ sie nach China fahren. </a:t>
            </a:r>
          </a:p>
          <a:p>
            <a:pPr>
              <a:buNone/>
            </a:pP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12800" y="406399"/>
            <a:ext cx="10551885" cy="12917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Übungen</a:t>
            </a:r>
            <a:endParaRPr lang="ru-RU" sz="6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27496" y="2735107"/>
            <a:ext cx="76335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wie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29212" y="3228593"/>
            <a:ext cx="76334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wie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151084" y="3722076"/>
            <a:ext cx="168365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warum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21281" y="4317163"/>
            <a:ext cx="11031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wann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799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8343" y="1825625"/>
            <a:ext cx="11422743" cy="4351338"/>
          </a:xfrm>
        </p:spPr>
        <p:txBody>
          <a:bodyPr/>
          <a:lstStyle/>
          <a:p>
            <a:endParaRPr lang="de-DE" dirty="0"/>
          </a:p>
          <a:p>
            <a:endParaRPr lang="de-DE" dirty="0"/>
          </a:p>
          <a:p>
            <a:pPr algn="ctr">
              <a:buNone/>
            </a:pPr>
            <a:r>
              <a:rPr lang="de-DE" b="1" dirty="0">
                <a:latin typeface="Arial" pitchFamily="34" charset="0"/>
                <a:cs typeface="Arial" pitchFamily="34" charset="0"/>
              </a:rPr>
              <a:t>sind – Darf ich Sie fragen – Sie – alt – wie</a:t>
            </a:r>
          </a:p>
          <a:p>
            <a:pPr algn="ctr">
              <a:buNone/>
            </a:pPr>
            <a:endParaRPr lang="de-DE" b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de-DE" b="1" dirty="0">
                <a:latin typeface="Arial" pitchFamily="34" charset="0"/>
                <a:cs typeface="Arial" pitchFamily="34" charset="0"/>
              </a:rPr>
              <a:t>lernen – wie – Vokabeln – Haben Sie eine Idee – am besten – man</a:t>
            </a:r>
          </a:p>
          <a:p>
            <a:pPr algn="ctr">
              <a:buNone/>
            </a:pPr>
            <a:endParaRPr lang="de-DE" b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de-DE" b="1" dirty="0">
                <a:latin typeface="Arial" pitchFamily="34" charset="0"/>
                <a:cs typeface="Arial" pitchFamily="34" charset="0"/>
              </a:rPr>
              <a:t> ihr Vater – woher – Können Sie mir noch ein mal sagen - kommt 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98286" y="406400"/>
            <a:ext cx="10537371" cy="126274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Übungen</a:t>
            </a:r>
            <a:r>
              <a:rPr lang="de-DE" sz="6000" b="1" dirty="0">
                <a:latin typeface="Arial" pitchFamily="34" charset="0"/>
                <a:cs typeface="Arial" pitchFamily="34" charset="0"/>
              </a:rPr>
              <a:t> 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698171" y="2061029"/>
            <a:ext cx="8810172" cy="711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Bilden Sie ein Satz! 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58333" y="3417277"/>
            <a:ext cx="623279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Darf ich Sie fragen, wie alt Sie sind.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90698" y="4302648"/>
            <a:ext cx="970387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Haben Sie eine Idee, wie man Vokabeln am besten lernt.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82698" y="5333164"/>
            <a:ext cx="104240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Können Sie mir noch ein mal sagen, woher ihr Vater kommt.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397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7177" y="1798731"/>
            <a:ext cx="10515600" cy="435133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de-DE" sz="36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de-DE" sz="3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Schreiben Sie 15 Sätze mit Fragesätze als Nebensatz ! </a:t>
            </a:r>
            <a:endParaRPr lang="ru-RU" sz="3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endParaRPr lang="de-DE" sz="36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de-DE" sz="8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Selbständige Arbeit:</a:t>
            </a:r>
            <a:endParaRPr lang="ru-RU" sz="8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Schreiben= writ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184291"/>
            <a:ext cx="3157070" cy="3073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er Fragesatz erklärt inkl. Übung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4322" y="3786818"/>
            <a:ext cx="4201334" cy="2363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5926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5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Fragesatz.</a:t>
            </a:r>
          </a:p>
          <a:p>
            <a:r>
              <a:rPr lang="de-DE" sz="35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Nebensatz.</a:t>
            </a:r>
          </a:p>
          <a:p>
            <a:r>
              <a:rPr lang="de-DE" sz="35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Fragesätze als Nebensätze.  </a:t>
            </a:r>
          </a:p>
          <a:p>
            <a:r>
              <a:rPr lang="de-DE" sz="35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Übungen zum Thema.</a:t>
            </a:r>
          </a:p>
          <a:p>
            <a:r>
              <a:rPr lang="de-DE" sz="35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Selbständige Arbeit.</a:t>
            </a:r>
            <a:endParaRPr lang="ru-RU" sz="35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der Stunde:</a:t>
            </a:r>
            <a:endParaRPr lang="ru-RU" sz="8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Fragen lieb haben und in die Antworten hineinleb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987" y="2164977"/>
            <a:ext cx="428625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373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12799" y="464457"/>
            <a:ext cx="10566401" cy="123371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Fragesatz:</a:t>
            </a:r>
            <a:endParaRPr lang="ru-RU" sz="6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DE" sz="32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Fragewörter helfen dabei nach Dingen zu fragen, welche man noch nicht weiß. Es gibt 7 sehr häufig verwendete Fragewörter, welche man oft als die 7 W-Fragewörter bezeichnet. Dies sind: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53142" y="314552"/>
            <a:ext cx="10566400" cy="120468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Fragewörter:</a:t>
            </a:r>
            <a:r>
              <a:rPr lang="de-DE" sz="6000" b="1" dirty="0">
                <a:latin typeface="Arial" pitchFamily="34" charset="0"/>
                <a:cs typeface="Arial" pitchFamily="34" charset="0"/>
              </a:rPr>
              <a:t> 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015999" y="1973942"/>
            <a:ext cx="2351315" cy="78377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Arial" pitchFamily="34" charset="0"/>
                <a:cs typeface="Arial" pitchFamily="34" charset="0"/>
              </a:rPr>
              <a:t>Wer?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957942" y="2989943"/>
            <a:ext cx="2452914" cy="812799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Arial" pitchFamily="34" charset="0"/>
                <a:cs typeface="Arial" pitchFamily="34" charset="0"/>
              </a:rPr>
              <a:t>Was?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914400" y="4063999"/>
            <a:ext cx="2467429" cy="740229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Arial" pitchFamily="34" charset="0"/>
                <a:cs typeface="Arial" pitchFamily="34" charset="0"/>
              </a:rPr>
              <a:t>Wann?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870855" y="5109029"/>
            <a:ext cx="2496457" cy="82731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Arial" pitchFamily="34" charset="0"/>
                <a:cs typeface="Arial" pitchFamily="34" charset="0"/>
              </a:rPr>
              <a:t>Wo?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487885" y="2467428"/>
            <a:ext cx="2235200" cy="69668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Arial" pitchFamily="34" charset="0"/>
                <a:cs typeface="Arial" pitchFamily="34" charset="0"/>
              </a:rPr>
              <a:t>warum?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473372" y="3614057"/>
            <a:ext cx="2307771" cy="76925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Arial" pitchFamily="34" charset="0"/>
                <a:cs typeface="Arial" pitchFamily="34" charset="0"/>
              </a:rPr>
              <a:t>Wie?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444342" y="4818743"/>
            <a:ext cx="2336800" cy="79828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Arial" pitchFamily="34" charset="0"/>
                <a:cs typeface="Arial" pitchFamily="34" charset="0"/>
              </a:rPr>
              <a:t>Wohin?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628571" y="1959428"/>
            <a:ext cx="2394857" cy="769257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Arial" pitchFamily="34" charset="0"/>
                <a:cs typeface="Arial" pitchFamily="34" charset="0"/>
              </a:rPr>
              <a:t>Kim?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3643085" y="2989943"/>
            <a:ext cx="2409372" cy="85634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latin typeface="Arial" pitchFamily="34" charset="0"/>
                <a:cs typeface="Arial" pitchFamily="34" charset="0"/>
              </a:rPr>
              <a:t>Nima?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585027" y="4049486"/>
            <a:ext cx="2656115" cy="82731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b="1" dirty="0" err="1">
                <a:latin typeface="Arial" pitchFamily="34" charset="0"/>
                <a:cs typeface="Arial" pitchFamily="34" charset="0"/>
              </a:rPr>
              <a:t>Qachon</a:t>
            </a:r>
            <a:r>
              <a:rPr lang="de-DE" sz="2800" b="1" dirty="0">
                <a:latin typeface="Arial" pitchFamily="34" charset="0"/>
                <a:cs typeface="Arial" pitchFamily="34" charset="0"/>
              </a:rPr>
              <a:t>?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3526972" y="5109029"/>
            <a:ext cx="2714170" cy="85634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b="1" dirty="0" err="1">
                <a:latin typeface="Arial" pitchFamily="34" charset="0"/>
                <a:cs typeface="Arial" pitchFamily="34" charset="0"/>
              </a:rPr>
              <a:t>Qayerda</a:t>
            </a:r>
            <a:r>
              <a:rPr lang="de-DE" sz="2800" b="1" dirty="0">
                <a:latin typeface="Arial" pitchFamily="34" charset="0"/>
                <a:cs typeface="Arial" pitchFamily="34" charset="0"/>
              </a:rPr>
              <a:t>?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8911772" y="2438400"/>
            <a:ext cx="2442028" cy="79828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b="1" dirty="0" err="1">
                <a:latin typeface="Arial" pitchFamily="34" charset="0"/>
                <a:cs typeface="Arial" pitchFamily="34" charset="0"/>
              </a:rPr>
              <a:t>Nimaga</a:t>
            </a:r>
            <a:r>
              <a:rPr lang="de-DE" sz="2800" b="1" dirty="0">
                <a:latin typeface="Arial" pitchFamily="34" charset="0"/>
                <a:cs typeface="Arial" pitchFamily="34" charset="0"/>
              </a:rPr>
              <a:t>?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8911770" y="3585029"/>
            <a:ext cx="2518229" cy="885371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b="1" dirty="0" err="1">
                <a:latin typeface="Arial" pitchFamily="34" charset="0"/>
                <a:cs typeface="Arial" pitchFamily="34" charset="0"/>
              </a:rPr>
              <a:t>Qanday</a:t>
            </a:r>
            <a:r>
              <a:rPr lang="de-DE" sz="2800" b="1" dirty="0">
                <a:latin typeface="Arial" pitchFamily="34" charset="0"/>
                <a:cs typeface="Arial" pitchFamily="34" charset="0"/>
              </a:rPr>
              <a:t>?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8973135" y="4818743"/>
            <a:ext cx="2583863" cy="841829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b="1" dirty="0" err="1">
                <a:latin typeface="Arial" pitchFamily="34" charset="0"/>
                <a:cs typeface="Arial" pitchFamily="34" charset="0"/>
              </a:rPr>
              <a:t>Qayerga</a:t>
            </a:r>
            <a:r>
              <a:rPr lang="de-DE" sz="2800" b="1" dirty="0">
                <a:latin typeface="Arial" pitchFamily="34" charset="0"/>
                <a:cs typeface="Arial" pitchFamily="34" charset="0"/>
              </a:rPr>
              <a:t>?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9346"/>
          </a:xfrm>
        </p:spPr>
        <p:txBody>
          <a:bodyPr>
            <a:normAutofit fontScale="85000" lnSpcReduction="20000"/>
          </a:bodyPr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b="1" dirty="0"/>
          </a:p>
          <a:p>
            <a:pPr algn="ctr"/>
            <a:r>
              <a:rPr lang="de-DE" b="1" dirty="0">
                <a:latin typeface="Arial" pitchFamily="34" charset="0"/>
                <a:cs typeface="Arial" pitchFamily="34" charset="0"/>
              </a:rPr>
              <a:t>Wer</a:t>
            </a:r>
            <a:r>
              <a:rPr lang="de-DE" dirty="0">
                <a:latin typeface="Arial" pitchFamily="34" charset="0"/>
                <a:cs typeface="Arial" pitchFamily="34" charset="0"/>
              </a:rPr>
              <a:t> möchte noch den Kuchen essen?</a:t>
            </a:r>
          </a:p>
          <a:p>
            <a:pPr algn="ctr"/>
            <a:r>
              <a:rPr lang="de-DE" b="1" dirty="0">
                <a:latin typeface="Arial" pitchFamily="34" charset="0"/>
                <a:cs typeface="Arial" pitchFamily="34" charset="0"/>
              </a:rPr>
              <a:t>Was </a:t>
            </a:r>
            <a:r>
              <a:rPr lang="de-DE" dirty="0">
                <a:latin typeface="Arial" pitchFamily="34" charset="0"/>
                <a:cs typeface="Arial" pitchFamily="34" charset="0"/>
              </a:rPr>
              <a:t>machen wir nachher?</a:t>
            </a:r>
          </a:p>
          <a:p>
            <a:pPr algn="ctr"/>
            <a:r>
              <a:rPr lang="de-DE" b="1" dirty="0">
                <a:latin typeface="Arial" pitchFamily="34" charset="0"/>
                <a:cs typeface="Arial" pitchFamily="34" charset="0"/>
              </a:rPr>
              <a:t>Wann</a:t>
            </a:r>
            <a:r>
              <a:rPr lang="de-DE" dirty="0">
                <a:latin typeface="Arial" pitchFamily="34" charset="0"/>
                <a:cs typeface="Arial" pitchFamily="34" charset="0"/>
              </a:rPr>
              <a:t> kommt der Bus?</a:t>
            </a:r>
          </a:p>
          <a:p>
            <a:pPr algn="ctr"/>
            <a:r>
              <a:rPr lang="de-DE" b="1" dirty="0">
                <a:latin typeface="Arial" pitchFamily="34" charset="0"/>
                <a:cs typeface="Arial" pitchFamily="34" charset="0"/>
              </a:rPr>
              <a:t>Wo</a:t>
            </a:r>
            <a:r>
              <a:rPr lang="de-DE" dirty="0">
                <a:latin typeface="Arial" pitchFamily="34" charset="0"/>
                <a:cs typeface="Arial" pitchFamily="34" charset="0"/>
              </a:rPr>
              <a:t> befindet sich der Staubsauger?</a:t>
            </a:r>
          </a:p>
          <a:p>
            <a:pPr algn="ctr"/>
            <a:r>
              <a:rPr lang="de-DE" b="1" dirty="0">
                <a:latin typeface="Arial" pitchFamily="34" charset="0"/>
                <a:cs typeface="Arial" pitchFamily="34" charset="0"/>
              </a:rPr>
              <a:t>Warum</a:t>
            </a:r>
            <a:r>
              <a:rPr lang="de-DE" dirty="0">
                <a:latin typeface="Arial" pitchFamily="34" charset="0"/>
                <a:cs typeface="Arial" pitchFamily="34" charset="0"/>
              </a:rPr>
              <a:t> hast du den Müll noch nicht raus gebracht?</a:t>
            </a:r>
          </a:p>
          <a:p>
            <a:pPr algn="ctr"/>
            <a:r>
              <a:rPr lang="de-DE" b="1" dirty="0">
                <a:latin typeface="Arial" pitchFamily="34" charset="0"/>
                <a:cs typeface="Arial" pitchFamily="34" charset="0"/>
              </a:rPr>
              <a:t>Wie</a:t>
            </a:r>
            <a:r>
              <a:rPr lang="de-DE" dirty="0">
                <a:latin typeface="Arial" pitchFamily="34" charset="0"/>
                <a:cs typeface="Arial" pitchFamily="34" charset="0"/>
              </a:rPr>
              <a:t> ist es zu diesem Unfall gekommen?</a:t>
            </a:r>
          </a:p>
          <a:p>
            <a:pPr algn="ctr"/>
            <a:r>
              <a:rPr lang="de-DE" b="1" dirty="0">
                <a:latin typeface="Arial" pitchFamily="34" charset="0"/>
                <a:cs typeface="Arial" pitchFamily="34" charset="0"/>
              </a:rPr>
              <a:t>Wohin</a:t>
            </a:r>
            <a:r>
              <a:rPr lang="de-DE" dirty="0">
                <a:latin typeface="Arial" pitchFamily="34" charset="0"/>
                <a:cs typeface="Arial" pitchFamily="34" charset="0"/>
              </a:rPr>
              <a:t> gehst du nach der Schule?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98285" y="217714"/>
            <a:ext cx="10537372" cy="1407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Fragesätze</a:t>
            </a:r>
            <a:r>
              <a:rPr lang="de-DE" sz="6000" b="1" dirty="0">
                <a:latin typeface="Arial" pitchFamily="34" charset="0"/>
                <a:cs typeface="Arial" pitchFamily="34" charset="0"/>
              </a:rPr>
              <a:t> 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914400" y="1872343"/>
            <a:ext cx="10261600" cy="166914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Dies sind die am häufigsten verwendeten Fragewörter. Mit diesen Wörtern können Fragesätze gebildet werden, welche mit einem Fragezeichen(?) enden</a:t>
            </a:r>
            <a:r>
              <a:rPr lang="de-DE" dirty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/>
          </a:p>
          <a:p>
            <a:pPr algn="ctr">
              <a:buNone/>
            </a:pPr>
            <a:r>
              <a:rPr lang="de-DE" sz="3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______</a:t>
            </a:r>
            <a:r>
              <a:rPr lang="hu-HU" sz="3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macht Hanna jetzt? </a:t>
            </a:r>
            <a:endParaRPr lang="de-DE" sz="36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de-DE" sz="3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______</a:t>
            </a:r>
            <a:r>
              <a:rPr lang="hu-HU" sz="3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fährt Andi im Winter? </a:t>
            </a:r>
            <a:endParaRPr lang="de-DE" sz="36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>
              <a:buNone/>
            </a:pPr>
            <a:r>
              <a:rPr lang="de-DE" sz="3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______</a:t>
            </a:r>
            <a:r>
              <a:rPr lang="hu-HU" sz="3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hat er Geburtstag?  </a:t>
            </a:r>
            <a:endParaRPr lang="ru-RU" sz="36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de-DE" sz="3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______</a:t>
            </a:r>
            <a:r>
              <a:rPr lang="hu-HU" sz="3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möchte noch eine Banane? </a:t>
            </a:r>
            <a:endParaRPr lang="de-DE" sz="36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de-DE" sz="3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______</a:t>
            </a:r>
            <a:r>
              <a:rPr lang="hu-HU" sz="3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sind meine Socken? </a:t>
            </a:r>
            <a:endParaRPr lang="de-DE" sz="36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de-DE" sz="3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______</a:t>
            </a:r>
            <a:r>
              <a:rPr lang="hu-HU" sz="3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wird das Wetter morgen? </a:t>
            </a:r>
            <a:endParaRPr lang="de-DE" sz="36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12800" y="362857"/>
            <a:ext cx="10551885" cy="124822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Übungen</a:t>
            </a:r>
            <a:r>
              <a:rPr lang="de-DE" sz="6000" b="1" dirty="0">
                <a:latin typeface="Arial" pitchFamily="34" charset="0"/>
                <a:cs typeface="Arial" pitchFamily="34" charset="0"/>
              </a:rPr>
              <a:t> 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52831" y="2227237"/>
            <a:ext cx="101258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32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Was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30624" y="2892791"/>
            <a:ext cx="142917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32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Wohin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49539" y="3558345"/>
            <a:ext cx="128509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32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Wann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4083" y="4143120"/>
            <a:ext cx="95308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32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Wer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44819" y="4750621"/>
            <a:ext cx="81522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Wo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34769" y="5371370"/>
            <a:ext cx="91044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32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Wie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SVG &gt; ask why question mark - Free SVG Image &amp; Icon. | SVG Sil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633" y="1952967"/>
            <a:ext cx="2457450" cy="1857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de-DE" dirty="0"/>
              <a:t>   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Das Satzgefüge – </a:t>
            </a:r>
            <a:r>
              <a:rPr lang="de-DE" b="1" dirty="0" err="1">
                <a:latin typeface="Arial" pitchFamily="34" charset="0"/>
                <a:cs typeface="Arial" pitchFamily="34" charset="0"/>
              </a:rPr>
              <a:t>bogʻlangan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err="1">
                <a:latin typeface="Arial" pitchFamily="34" charset="0"/>
                <a:cs typeface="Arial" pitchFamily="34" charset="0"/>
              </a:rPr>
              <a:t>qoʻshma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err="1">
                <a:latin typeface="Arial" pitchFamily="34" charset="0"/>
                <a:cs typeface="Arial" pitchFamily="34" charset="0"/>
              </a:rPr>
              <a:t>gap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err="1">
                <a:latin typeface="Arial" pitchFamily="34" charset="0"/>
                <a:cs typeface="Arial" pitchFamily="34" charset="0"/>
              </a:rPr>
              <a:t>bosh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err="1">
                <a:latin typeface="Arial" pitchFamily="34" charset="0"/>
                <a:cs typeface="Arial" pitchFamily="34" charset="0"/>
              </a:rPr>
              <a:t>gap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(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Hauptsatz) </a:t>
            </a:r>
            <a:r>
              <a:rPr lang="de-DE" b="1" dirty="0" err="1">
                <a:latin typeface="Arial" pitchFamily="34" charset="0"/>
                <a:cs typeface="Arial" pitchFamily="34" charset="0"/>
              </a:rPr>
              <a:t>va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err="1">
                <a:latin typeface="Arial" pitchFamily="34" charset="0"/>
                <a:cs typeface="Arial" pitchFamily="34" charset="0"/>
              </a:rPr>
              <a:t>ergashgan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err="1">
                <a:latin typeface="Arial" pitchFamily="34" charset="0"/>
                <a:cs typeface="Arial" pitchFamily="34" charset="0"/>
              </a:rPr>
              <a:t>gap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(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Nebensatz) </a:t>
            </a:r>
            <a:r>
              <a:rPr lang="de-DE" b="1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err="1">
                <a:latin typeface="Arial" pitchFamily="34" charset="0"/>
                <a:cs typeface="Arial" pitchFamily="34" charset="0"/>
              </a:rPr>
              <a:t>iborat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bo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‘</a:t>
            </a:r>
            <a:r>
              <a:rPr lang="de-DE" b="1" dirty="0" err="1">
                <a:latin typeface="Arial" pitchFamily="34" charset="0"/>
                <a:cs typeface="Arial" pitchFamily="34" charset="0"/>
              </a:rPr>
              <a:t>ladi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. </a:t>
            </a:r>
            <a:r>
              <a:rPr lang="de-DE" b="1" dirty="0" err="1">
                <a:latin typeface="Arial" pitchFamily="34" charset="0"/>
                <a:cs typeface="Arial" pitchFamily="34" charset="0"/>
              </a:rPr>
              <a:t>Bosh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err="1">
                <a:latin typeface="Arial" pitchFamily="34" charset="0"/>
                <a:cs typeface="Arial" pitchFamily="34" charset="0"/>
              </a:rPr>
              <a:t>gap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err="1">
                <a:latin typeface="Arial" pitchFamily="34" charset="0"/>
                <a:cs typeface="Arial" pitchFamily="34" charset="0"/>
              </a:rPr>
              <a:t>va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err="1">
                <a:latin typeface="Arial" pitchFamily="34" charset="0"/>
                <a:cs typeface="Arial" pitchFamily="34" charset="0"/>
              </a:rPr>
              <a:t>ergashgan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err="1">
                <a:latin typeface="Arial" pitchFamily="34" charset="0"/>
                <a:cs typeface="Arial" pitchFamily="34" charset="0"/>
              </a:rPr>
              <a:t>gaplar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bir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-</a:t>
            </a:r>
            <a:r>
              <a:rPr lang="de-DE" b="1" dirty="0" err="1">
                <a:latin typeface="Arial" pitchFamily="34" charset="0"/>
                <a:cs typeface="Arial" pitchFamily="34" charset="0"/>
              </a:rPr>
              <a:t>biri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err="1">
                <a:latin typeface="Arial" pitchFamily="34" charset="0"/>
                <a:cs typeface="Arial" pitchFamily="34" charset="0"/>
              </a:rPr>
              <a:t>bilan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err="1">
                <a:latin typeface="Arial" pitchFamily="34" charset="0"/>
                <a:cs typeface="Arial" pitchFamily="34" charset="0"/>
              </a:rPr>
              <a:t>bogʻlovchilar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(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Konjunktionen) </a:t>
            </a:r>
            <a:r>
              <a:rPr lang="de-DE" b="1" dirty="0" err="1">
                <a:latin typeface="Arial" pitchFamily="34" charset="0"/>
                <a:cs typeface="Arial" pitchFamily="34" charset="0"/>
              </a:rPr>
              <a:t>yoki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err="1">
                <a:latin typeface="Arial" pitchFamily="34" charset="0"/>
                <a:cs typeface="Arial" pitchFamily="34" charset="0"/>
              </a:rPr>
              <a:t>bogʻlovchi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err="1">
                <a:latin typeface="Arial" pitchFamily="34" charset="0"/>
                <a:cs typeface="Arial" pitchFamily="34" charset="0"/>
              </a:rPr>
              <a:t>oʻrnida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err="1">
                <a:latin typeface="Arial" pitchFamily="34" charset="0"/>
                <a:cs typeface="Arial" pitchFamily="34" charset="0"/>
              </a:rPr>
              <a:t>keladigan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err="1">
                <a:latin typeface="Arial" pitchFamily="34" charset="0"/>
                <a:cs typeface="Arial" pitchFamily="34" charset="0"/>
              </a:rPr>
              <a:t>soʻzlar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(</a:t>
            </a:r>
            <a:r>
              <a:rPr lang="de-DE" b="1" dirty="0" err="1">
                <a:latin typeface="Arial" pitchFamily="34" charset="0"/>
                <a:cs typeface="Arial" pitchFamily="34" charset="0"/>
              </a:rPr>
              <a:t>Bindwörter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) </a:t>
            </a:r>
            <a:r>
              <a:rPr lang="de-DE" b="1" dirty="0" err="1">
                <a:latin typeface="Arial" pitchFamily="34" charset="0"/>
                <a:cs typeface="Arial" pitchFamily="34" charset="0"/>
              </a:rPr>
              <a:t>bilan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err="1">
                <a:latin typeface="Arial" pitchFamily="34" charset="0"/>
                <a:cs typeface="Arial" pitchFamily="34" charset="0"/>
              </a:rPr>
              <a:t>bogʻlanadi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.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endParaRPr lang="de-DE" b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b="1" dirty="0" err="1">
                <a:latin typeface="Arial" pitchFamily="34" charset="0"/>
                <a:cs typeface="Arial" pitchFamily="34" charset="0"/>
              </a:rPr>
              <a:t>Masalan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err="1">
                <a:latin typeface="Arial" pitchFamily="34" charset="0"/>
                <a:cs typeface="Arial" pitchFamily="34" charset="0"/>
              </a:rPr>
              <a:t>soʻroq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err="1">
                <a:latin typeface="Arial" pitchFamily="34" charset="0"/>
                <a:cs typeface="Arial" pitchFamily="34" charset="0"/>
              </a:rPr>
              <a:t>olmoshlari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: </a:t>
            </a:r>
            <a:endParaRPr lang="de-DE" b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de-DE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wer, was, welches, welcher, welche, </a:t>
            </a:r>
          </a:p>
          <a:p>
            <a:pPr algn="ctr">
              <a:buNone/>
            </a:pPr>
            <a:r>
              <a:rPr lang="de-DE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wann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 </a:t>
            </a:r>
            <a:r>
              <a:rPr lang="de-DE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warum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 </a:t>
            </a:r>
            <a:r>
              <a:rPr lang="de-DE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wie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 </a:t>
            </a:r>
            <a:r>
              <a:rPr lang="de-DE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wo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 </a:t>
            </a:r>
            <a:r>
              <a:rPr lang="de-DE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woher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 </a:t>
            </a:r>
            <a:r>
              <a:rPr lang="de-DE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wohin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de-DE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de-DE" b="1" dirty="0" err="1">
                <a:latin typeface="Arial" pitchFamily="34" charset="0"/>
                <a:cs typeface="Arial" pitchFamily="34" charset="0"/>
              </a:rPr>
              <a:t>va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err="1">
                <a:latin typeface="Arial" pitchFamily="34" charset="0"/>
                <a:cs typeface="Arial" pitchFamily="34" charset="0"/>
              </a:rPr>
              <a:t>boshqalar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err="1">
                <a:latin typeface="Arial" pitchFamily="34" charset="0"/>
                <a:cs typeface="Arial" pitchFamily="34" charset="0"/>
              </a:rPr>
              <a:t>bunga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err="1">
                <a:latin typeface="Arial" pitchFamily="34" charset="0"/>
                <a:cs typeface="Arial" pitchFamily="34" charset="0"/>
              </a:rPr>
              <a:t>misol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err="1">
                <a:latin typeface="Arial" pitchFamily="34" charset="0"/>
                <a:cs typeface="Arial" pitchFamily="34" charset="0"/>
              </a:rPr>
              <a:t>boʻla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err="1">
                <a:latin typeface="Arial" pitchFamily="34" charset="0"/>
                <a:cs typeface="Arial" pitchFamily="34" charset="0"/>
              </a:rPr>
              <a:t>oladi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.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70857" y="595085"/>
            <a:ext cx="10479314" cy="110308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Nebensatz </a:t>
            </a:r>
            <a:endParaRPr lang="ru-RU" sz="6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0-09-16_23-18-2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0526" y="396688"/>
            <a:ext cx="11357132" cy="6064624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4077045"/>
              </p:ext>
            </p:extLst>
          </p:nvPr>
        </p:nvGraphicFramePr>
        <p:xfrm>
          <a:off x="838200" y="2598057"/>
          <a:ext cx="10515600" cy="3163389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211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65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69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0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0143"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Hauptsatz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Konjunktion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Mittelfeld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Verb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0143">
                <a:tc>
                  <a:txBody>
                    <a:bodyPr/>
                    <a:lstStyle/>
                    <a:p>
                      <a:pPr algn="l"/>
                      <a:r>
                        <a:rPr lang="de-DE" sz="2400" b="1" dirty="0">
                          <a:latin typeface="Arial" pitchFamily="34" charset="0"/>
                          <a:cs typeface="Arial" pitchFamily="34" charset="0"/>
                        </a:rPr>
                        <a:t>Ich möchte</a:t>
                      </a:r>
                      <a:r>
                        <a:rPr lang="de-DE" sz="2400" b="1" baseline="0" dirty="0">
                          <a:latin typeface="Arial" pitchFamily="34" charset="0"/>
                          <a:cs typeface="Arial" pitchFamily="34" charset="0"/>
                        </a:rPr>
                        <a:t> wissen,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400" b="1" dirty="0">
                          <a:latin typeface="Arial" pitchFamily="34" charset="0"/>
                          <a:cs typeface="Arial" pitchFamily="34" charset="0"/>
                        </a:rPr>
                        <a:t>woher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400" b="1" dirty="0">
                          <a:latin typeface="Arial" pitchFamily="34" charset="0"/>
                          <a:cs typeface="Arial" pitchFamily="34" charset="0"/>
                        </a:rPr>
                        <a:t>der</a:t>
                      </a:r>
                      <a:r>
                        <a:rPr lang="de-DE" sz="2400" b="1" baseline="0" dirty="0">
                          <a:latin typeface="Arial" pitchFamily="34" charset="0"/>
                          <a:cs typeface="Arial" pitchFamily="34" charset="0"/>
                        </a:rPr>
                        <a:t> Schuller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400" b="1" dirty="0">
                          <a:latin typeface="Arial" pitchFamily="34" charset="0"/>
                          <a:cs typeface="Arial" pitchFamily="34" charset="0"/>
                        </a:rPr>
                        <a:t>kommt.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0143">
                <a:tc>
                  <a:txBody>
                    <a:bodyPr/>
                    <a:lstStyle/>
                    <a:p>
                      <a:pPr algn="l"/>
                      <a:r>
                        <a:rPr lang="de-DE" sz="2400" b="1" dirty="0">
                          <a:latin typeface="Arial" pitchFamily="34" charset="0"/>
                          <a:cs typeface="Arial" pitchFamily="34" charset="0"/>
                        </a:rPr>
                        <a:t>Können</a:t>
                      </a:r>
                      <a:r>
                        <a:rPr lang="de-DE" sz="2400" b="1" baseline="0" dirty="0">
                          <a:latin typeface="Arial" pitchFamily="34" charset="0"/>
                          <a:cs typeface="Arial" pitchFamily="34" charset="0"/>
                        </a:rPr>
                        <a:t> Sie mir bitte sagen,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400" b="1" dirty="0">
                          <a:latin typeface="Arial" pitchFamily="34" charset="0"/>
                          <a:cs typeface="Arial" pitchFamily="34" charset="0"/>
                        </a:rPr>
                        <a:t>was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400" b="1" dirty="0">
                          <a:latin typeface="Arial" pitchFamily="34" charset="0"/>
                          <a:cs typeface="Arial" pitchFamily="34" charset="0"/>
                        </a:rPr>
                        <a:t>Sie hier in der Klasse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400" b="1" dirty="0">
                          <a:latin typeface="Arial" pitchFamily="34" charset="0"/>
                          <a:cs typeface="Arial" pitchFamily="34" charset="0"/>
                        </a:rPr>
                        <a:t>machen.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0143">
                <a:tc>
                  <a:txBody>
                    <a:bodyPr/>
                    <a:lstStyle/>
                    <a:p>
                      <a:pPr algn="l"/>
                      <a:r>
                        <a:rPr lang="de-DE" sz="2400" b="1" dirty="0">
                          <a:latin typeface="Arial" pitchFamily="34" charset="0"/>
                          <a:cs typeface="Arial" pitchFamily="34" charset="0"/>
                        </a:rPr>
                        <a:t>Niemand weiß,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400" b="1" dirty="0">
                          <a:latin typeface="Arial" pitchFamily="34" charset="0"/>
                          <a:cs typeface="Arial" pitchFamily="34" charset="0"/>
                        </a:rPr>
                        <a:t>wo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400" b="1" dirty="0">
                          <a:latin typeface="Arial" pitchFamily="34" charset="0"/>
                          <a:cs typeface="Arial" pitchFamily="34" charset="0"/>
                        </a:rPr>
                        <a:t>die</a:t>
                      </a:r>
                      <a:r>
                        <a:rPr lang="de-DE" sz="2400" b="1" baseline="0" dirty="0">
                          <a:latin typeface="Arial" pitchFamily="34" charset="0"/>
                          <a:cs typeface="Arial" pitchFamily="34" charset="0"/>
                        </a:rPr>
                        <a:t> Bushaltestelle 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400" b="1" dirty="0">
                          <a:latin typeface="Arial" pitchFamily="34" charset="0"/>
                          <a:cs typeface="Arial" pitchFamily="34" charset="0"/>
                        </a:rPr>
                        <a:t>ist.</a:t>
                      </a:r>
                      <a:r>
                        <a:rPr lang="de-DE" sz="2400" b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841828" y="333829"/>
            <a:ext cx="10537372" cy="127725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Fragesätze als Nebensätze</a:t>
            </a:r>
            <a:endParaRPr lang="ru-RU" sz="6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3299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1897</TotalTime>
  <Words>636</Words>
  <Application>Microsoft Office PowerPoint</Application>
  <PresentationFormat>Широкоэкранный</PresentationFormat>
  <Paragraphs>139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Тема Office</vt:lpstr>
      <vt:lpstr>DEUTSCH</vt:lpstr>
      <vt:lpstr>Plan der Stunde: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Selbständige Arbeit: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Аскарова Комила</cp:lastModifiedBy>
  <cp:revision>34</cp:revision>
  <dcterms:created xsi:type="dcterms:W3CDTF">2020-09-05T16:26:55Z</dcterms:created>
  <dcterms:modified xsi:type="dcterms:W3CDTF">2022-08-09T07:23:58Z</dcterms:modified>
</cp:coreProperties>
</file>