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6" r:id="rId4"/>
    <p:sldId id="267" r:id="rId5"/>
    <p:sldId id="268" r:id="rId6"/>
    <p:sldId id="269" r:id="rId7"/>
    <p:sldId id="278" r:id="rId8"/>
    <p:sldId id="279" r:id="rId9"/>
    <p:sldId id="280" r:id="rId10"/>
    <p:sldId id="281" r:id="rId11"/>
    <p:sldId id="282" r:id="rId12"/>
    <p:sldId id="283" r:id="rId13"/>
    <p:sldId id="284" r:id="rId14"/>
    <p:sldId id="285" r:id="rId15"/>
    <p:sldId id="265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19" autoAdjust="0"/>
    <p:restoredTop sz="94660"/>
  </p:normalViewPr>
  <p:slideViewPr>
    <p:cSldViewPr snapToGrid="0" showGuides="1">
      <p:cViewPr varScale="1">
        <p:scale>
          <a:sx n="86" d="100"/>
          <a:sy n="86" d="100"/>
        </p:scale>
        <p:origin x="102" y="73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20865-7D9C-4B62-9C3E-A654F734F31C}" type="datetimeFigureOut">
              <a:rPr lang="ru-RU" smtClean="0"/>
              <a:pPr/>
              <a:t>09.08.2022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035CD-6AC5-4691-81CD-C999F3F273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66712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20865-7D9C-4B62-9C3E-A654F734F31C}" type="datetimeFigureOut">
              <a:rPr lang="ru-RU" smtClean="0"/>
              <a:pPr/>
              <a:t>09.08.2022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035CD-6AC5-4691-81CD-C999F3F273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10279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20865-7D9C-4B62-9C3E-A654F734F31C}" type="datetimeFigureOut">
              <a:rPr lang="ru-RU" smtClean="0"/>
              <a:pPr/>
              <a:t>09.08.2022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035CD-6AC5-4691-81CD-C999F3F273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60005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20865-7D9C-4B62-9C3E-A654F734F31C}" type="datetimeFigureOut">
              <a:rPr lang="ru-RU" smtClean="0"/>
              <a:pPr/>
              <a:t>09.08.2022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035CD-6AC5-4691-81CD-C999F3F273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93651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20865-7D9C-4B62-9C3E-A654F734F31C}" type="datetimeFigureOut">
              <a:rPr lang="ru-RU" smtClean="0"/>
              <a:pPr/>
              <a:t>09.08.2022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035CD-6AC5-4691-81CD-C999F3F273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04331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20865-7D9C-4B62-9C3E-A654F734F31C}" type="datetimeFigureOut">
              <a:rPr lang="ru-RU" smtClean="0"/>
              <a:pPr/>
              <a:t>09.08.2022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035CD-6AC5-4691-81CD-C999F3F273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48624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20865-7D9C-4B62-9C3E-A654F734F31C}" type="datetimeFigureOut">
              <a:rPr lang="ru-RU" smtClean="0"/>
              <a:pPr/>
              <a:t>09.08.2022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035CD-6AC5-4691-81CD-C999F3F273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90129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20865-7D9C-4B62-9C3E-A654F734F31C}" type="datetimeFigureOut">
              <a:rPr lang="ru-RU" smtClean="0"/>
              <a:pPr/>
              <a:t>09.08.2022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035CD-6AC5-4691-81CD-C999F3F273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09857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20865-7D9C-4B62-9C3E-A654F734F31C}" type="datetimeFigureOut">
              <a:rPr lang="ru-RU" smtClean="0"/>
              <a:pPr/>
              <a:t>09.08.2022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035CD-6AC5-4691-81CD-C999F3F273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03905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20865-7D9C-4B62-9C3E-A654F734F31C}" type="datetimeFigureOut">
              <a:rPr lang="ru-RU" smtClean="0"/>
              <a:pPr/>
              <a:t>09.08.2022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035CD-6AC5-4691-81CD-C999F3F273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75655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20865-7D9C-4B62-9C3E-A654F734F31C}" type="datetimeFigureOut">
              <a:rPr lang="ru-RU" smtClean="0"/>
              <a:pPr/>
              <a:t>09.08.2022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035CD-6AC5-4691-81CD-C999F3F273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2599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920865-7D9C-4B62-9C3E-A654F734F31C}" type="datetimeFigureOut">
              <a:rPr lang="ru-RU" smtClean="0"/>
              <a:pPr/>
              <a:t>09.08.2022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2035CD-6AC5-4691-81CD-C999F3F273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92034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learngerman.dw.com/de/neue-nebens%C3%A4tze-indirekte-frages%C3%A4tze/l-40555428/e-40555999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56823" y="103031"/>
            <a:ext cx="10779616" cy="1481070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80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DEUTSCH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775870" y="172053"/>
            <a:ext cx="1559379" cy="13430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5400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Klasse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одзаголовок 4"/>
          <p:cNvSpPr>
            <a:spLocks noGrp="1"/>
          </p:cNvSpPr>
          <p:nvPr>
            <p:ph type="subTitle" idx="1"/>
          </p:nvPr>
        </p:nvSpPr>
        <p:spPr>
          <a:xfrm>
            <a:off x="566669" y="1867437"/>
            <a:ext cx="11191741" cy="4713667"/>
          </a:xfr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de-DE" sz="40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THEMA DER STUNDE:</a:t>
            </a:r>
          </a:p>
          <a:p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6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</a:t>
            </a:r>
            <a:r>
              <a:rPr lang="ru-RU" sz="6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6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Fragesätze als Nebensatz “</a:t>
            </a:r>
          </a:p>
          <a:p>
            <a:endParaRPr lang="de-DE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PAKKO-Fragen: Diese Fragen wirken wie Motivations-Booster | impu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0093" y="4224270"/>
            <a:ext cx="3905156" cy="214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2288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pPr algn="ctr">
              <a:buNone/>
            </a:pPr>
            <a:r>
              <a:rPr lang="de-DE" b="1" dirty="0">
                <a:latin typeface="Arial" pitchFamily="34" charset="0"/>
                <a:cs typeface="Arial" pitchFamily="34" charset="0"/>
              </a:rPr>
              <a:t>Wie heißt Ihr Neffe?</a:t>
            </a:r>
          </a:p>
          <a:p>
            <a:pPr algn="ctr">
              <a:buNone/>
            </a:pPr>
            <a:r>
              <a:rPr lang="de-DE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Bitte sagen Sie mir, wie Ihr Neffe heißt.</a:t>
            </a:r>
          </a:p>
          <a:p>
            <a:pPr algn="ctr">
              <a:buNone/>
            </a:pPr>
            <a:r>
              <a:rPr lang="de-DE" b="1" dirty="0">
                <a:latin typeface="Arial" pitchFamily="34" charset="0"/>
                <a:cs typeface="Arial" pitchFamily="34" charset="0"/>
              </a:rPr>
              <a:t>Wann haben Sie Zeit?</a:t>
            </a:r>
          </a:p>
          <a:p>
            <a:pPr algn="ctr">
              <a:buNone/>
            </a:pPr>
            <a:br>
              <a:rPr lang="de-DE" dirty="0"/>
            </a:br>
            <a:r>
              <a:rPr lang="de-DE" b="1" dirty="0">
                <a:latin typeface="Arial" pitchFamily="34" charset="0"/>
                <a:cs typeface="Arial" pitchFamily="34" charset="0"/>
              </a:rPr>
              <a:t>Welche Niveaustufe hat Ihr Neffe?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83771" y="420915"/>
            <a:ext cx="10566400" cy="1262743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6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Übungen</a:t>
            </a:r>
            <a:endParaRPr lang="ru-RU" sz="60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1494971" y="1886857"/>
            <a:ext cx="9114971" cy="1001486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Bilden Sie aus dem Fragesatz ein Nebensatz</a:t>
            </a:r>
            <a:endParaRPr lang="ru-RU" sz="2400" b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трелка вправо 5"/>
          <p:cNvSpPr/>
          <p:nvPr/>
        </p:nvSpPr>
        <p:spPr>
          <a:xfrm>
            <a:off x="1233714" y="3149600"/>
            <a:ext cx="1741715" cy="1161143"/>
          </a:xfrm>
          <a:prstGeom prst="right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800" b="1" dirty="0">
                <a:latin typeface="Arial" pitchFamily="34" charset="0"/>
                <a:cs typeface="Arial" pitchFamily="34" charset="0"/>
              </a:rPr>
              <a:t>Muster 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79270" y="4767107"/>
            <a:ext cx="715234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8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Bitte sagen Sie mir, wann Sie Zeit haben.</a:t>
            </a:r>
            <a:endParaRPr lang="ru-RU" sz="2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432641" y="5754078"/>
            <a:ext cx="991329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Können Sie mir sagen, welche Niveaustufe Ihr Neffe hat?</a:t>
            </a:r>
            <a:endParaRPr lang="ru-RU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2926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de-DE" b="1" dirty="0">
                <a:latin typeface="Arial" pitchFamily="34" charset="0"/>
                <a:cs typeface="Arial" pitchFamily="34" charset="0"/>
              </a:rPr>
              <a:t>Welchen Kurs besucht Nico?</a:t>
            </a:r>
          </a:p>
          <a:p>
            <a:pPr algn="ctr">
              <a:buNone/>
            </a:pPr>
            <a:endParaRPr lang="de-DE" b="1" dirty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de-DE" b="1" dirty="0">
                <a:latin typeface="Arial" pitchFamily="34" charset="0"/>
                <a:cs typeface="Arial" pitchFamily="34" charset="0"/>
              </a:rPr>
              <a:t>Wann kommt der Bus an der Sprachschule an?</a:t>
            </a:r>
          </a:p>
          <a:p>
            <a:pPr algn="ctr">
              <a:buNone/>
            </a:pPr>
            <a:endParaRPr lang="de-DE" b="1" dirty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de-DE" b="1" dirty="0">
                <a:latin typeface="Arial" pitchFamily="34" charset="0"/>
                <a:cs typeface="Arial" pitchFamily="34" charset="0"/>
              </a:rPr>
              <a:t>Wann findet der Kurs statt?</a:t>
            </a:r>
          </a:p>
          <a:p>
            <a:pPr algn="ctr">
              <a:buNone/>
            </a:pPr>
            <a:endParaRPr lang="de-DE" b="1" dirty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de-DE" b="1" dirty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27313" y="464457"/>
            <a:ext cx="10522857" cy="1175658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6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Übungen</a:t>
            </a:r>
            <a:endParaRPr lang="ru-RU" sz="60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14926" y="2241621"/>
            <a:ext cx="993092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Könnten Sie mir bitte sagen, welchen Kurs Nico besucht.</a:t>
            </a:r>
            <a:endParaRPr lang="ru-RU" sz="2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35954" y="3315678"/>
            <a:ext cx="10679526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400" b="1" u="sng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  <a:hlinkClick r:id="rId2"/>
              </a:rPr>
              <a:t>Ich möchte gerne wissen</a:t>
            </a:r>
            <a:r>
              <a:rPr lang="de-DE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  <a:hlinkClick r:id="rId2"/>
              </a:rPr>
              <a:t>,</a:t>
            </a:r>
            <a:r>
              <a:rPr lang="de-DE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 wann der Bus an der Sprachschule ankommt.</a:t>
            </a:r>
            <a:endParaRPr lang="ru-RU" sz="2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389097" y="4360707"/>
            <a:ext cx="909415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8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Ich möchte gerne wissen, wann der Kurs stattfindet.</a:t>
            </a:r>
            <a:endParaRPr lang="ru-RU" sz="2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4245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825625"/>
            <a:ext cx="10758714" cy="4351338"/>
          </a:xfrm>
        </p:spPr>
        <p:txBody>
          <a:bodyPr/>
          <a:lstStyle/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pPr>
              <a:buNone/>
            </a:pPr>
            <a:r>
              <a:rPr lang="de-DE" b="1" dirty="0">
                <a:latin typeface="Arial" pitchFamily="34" charset="0"/>
                <a:cs typeface="Arial" pitchFamily="34" charset="0"/>
              </a:rPr>
              <a:t>Können Sie sagen, ___ man am besten Deutsch lernen kann.</a:t>
            </a:r>
          </a:p>
          <a:p>
            <a:pPr>
              <a:buNone/>
            </a:pPr>
            <a:r>
              <a:rPr lang="de-DE" b="1" dirty="0">
                <a:latin typeface="Arial" pitchFamily="34" charset="0"/>
                <a:cs typeface="Arial" pitchFamily="34" charset="0"/>
              </a:rPr>
              <a:t>Können Sie sagen, ____ man am besten eine Sprache lernt.</a:t>
            </a:r>
          </a:p>
          <a:p>
            <a:pPr>
              <a:buNone/>
            </a:pPr>
            <a:r>
              <a:rPr lang="de-DE" b="1" dirty="0">
                <a:latin typeface="Arial" pitchFamily="34" charset="0"/>
                <a:cs typeface="Arial" pitchFamily="34" charset="0"/>
              </a:rPr>
              <a:t>Ich möchte gerne wissen, ____ sie gelernt haben. </a:t>
            </a:r>
          </a:p>
          <a:p>
            <a:pPr>
              <a:buNone/>
            </a:pPr>
            <a:r>
              <a:rPr lang="de-DE" b="1" dirty="0">
                <a:latin typeface="Arial" pitchFamily="34" charset="0"/>
                <a:cs typeface="Arial" pitchFamily="34" charset="0"/>
              </a:rPr>
              <a:t>Ich möchte gerne wissen, _____ sie das Gedicht nicht lernen.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27314" y="537029"/>
            <a:ext cx="10537372" cy="1175657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6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Übungen </a:t>
            </a:r>
            <a:endParaRPr lang="ru-RU" sz="60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1625600" y="2046515"/>
            <a:ext cx="8984343" cy="986972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Schreiben Sie ein passendes Fragekonjunktor!</a:t>
            </a:r>
            <a:endParaRPr lang="ru-RU" sz="2400" b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132298" y="3301164"/>
            <a:ext cx="683199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8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wo</a:t>
            </a:r>
            <a:endParaRPr lang="ru-RU" sz="2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175840" y="3838192"/>
            <a:ext cx="763349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8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wie</a:t>
            </a:r>
            <a:endParaRPr lang="ru-RU" sz="2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322469" y="4331678"/>
            <a:ext cx="864339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8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was</a:t>
            </a:r>
            <a:endParaRPr lang="ru-RU" sz="2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139093" y="4854192"/>
            <a:ext cx="134203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8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warum</a:t>
            </a:r>
            <a:endParaRPr lang="ru-RU" sz="2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1382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2801257"/>
            <a:ext cx="10515600" cy="3375706"/>
          </a:xfrm>
        </p:spPr>
        <p:txBody>
          <a:bodyPr/>
          <a:lstStyle/>
          <a:p>
            <a:pPr>
              <a:buNone/>
            </a:pPr>
            <a:r>
              <a:rPr lang="de-DE" b="1" dirty="0">
                <a:latin typeface="Arial" pitchFamily="34" charset="0"/>
                <a:cs typeface="Arial" pitchFamily="34" charset="0"/>
              </a:rPr>
              <a:t>Was denken Sie, ____ viele Sprachen jeder Mensch lernt.</a:t>
            </a:r>
          </a:p>
          <a:p>
            <a:pPr>
              <a:buNone/>
            </a:pPr>
            <a:r>
              <a:rPr lang="de-DE" b="1" dirty="0">
                <a:latin typeface="Arial" pitchFamily="34" charset="0"/>
                <a:cs typeface="Arial" pitchFamily="34" charset="0"/>
              </a:rPr>
              <a:t>Wissen Sie, ____ heißt der Lehrer?</a:t>
            </a:r>
          </a:p>
          <a:p>
            <a:pPr>
              <a:buNone/>
            </a:pPr>
            <a:r>
              <a:rPr lang="de-DE" b="1" dirty="0">
                <a:latin typeface="Arial" pitchFamily="34" charset="0"/>
                <a:cs typeface="Arial" pitchFamily="34" charset="0"/>
              </a:rPr>
              <a:t>Es interessiert mich, _____ sie die deutsche Sprache lernen.</a:t>
            </a:r>
          </a:p>
          <a:p>
            <a:pPr>
              <a:buNone/>
            </a:pPr>
            <a:r>
              <a:rPr lang="de-DE" b="1" dirty="0">
                <a:latin typeface="Arial" pitchFamily="34" charset="0"/>
                <a:cs typeface="Arial" pitchFamily="34" charset="0"/>
              </a:rPr>
              <a:t>Es interessiert mich, ______ sie nach China fahren. </a:t>
            </a:r>
          </a:p>
          <a:p>
            <a:pPr>
              <a:buNone/>
            </a:pP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12800" y="406399"/>
            <a:ext cx="10551885" cy="1291771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6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Übungen</a:t>
            </a:r>
            <a:endParaRPr lang="ru-RU" sz="60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827496" y="2735107"/>
            <a:ext cx="76335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8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wie</a:t>
            </a:r>
            <a:endParaRPr lang="ru-RU" sz="2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029212" y="3228593"/>
            <a:ext cx="763349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8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wie</a:t>
            </a:r>
            <a:endParaRPr lang="ru-RU" sz="2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151084" y="3722076"/>
            <a:ext cx="1683659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28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warum</a:t>
            </a:r>
            <a:endParaRPr lang="ru-RU" sz="2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521281" y="4317163"/>
            <a:ext cx="110318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8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wann</a:t>
            </a:r>
            <a:endParaRPr lang="ru-RU" sz="2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799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48343" y="1825625"/>
            <a:ext cx="11422743" cy="4351338"/>
          </a:xfrm>
        </p:spPr>
        <p:txBody>
          <a:bodyPr/>
          <a:lstStyle/>
          <a:p>
            <a:endParaRPr lang="de-DE" dirty="0"/>
          </a:p>
          <a:p>
            <a:endParaRPr lang="de-DE" dirty="0"/>
          </a:p>
          <a:p>
            <a:pPr algn="ctr">
              <a:buNone/>
            </a:pPr>
            <a:r>
              <a:rPr lang="de-DE" b="1" dirty="0">
                <a:latin typeface="Arial" pitchFamily="34" charset="0"/>
                <a:cs typeface="Arial" pitchFamily="34" charset="0"/>
              </a:rPr>
              <a:t>sind – Darf ich Sie fragen – Sie – alt – wie</a:t>
            </a:r>
          </a:p>
          <a:p>
            <a:pPr algn="ctr">
              <a:buNone/>
            </a:pPr>
            <a:endParaRPr lang="de-DE" b="1" dirty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de-DE" b="1" dirty="0">
                <a:latin typeface="Arial" pitchFamily="34" charset="0"/>
                <a:cs typeface="Arial" pitchFamily="34" charset="0"/>
              </a:rPr>
              <a:t>lernen – wie – Vokabeln – Haben Sie eine Idee – am besten – man</a:t>
            </a:r>
          </a:p>
          <a:p>
            <a:pPr algn="ctr">
              <a:buNone/>
            </a:pPr>
            <a:endParaRPr lang="de-DE" b="1" dirty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de-DE" b="1" dirty="0">
                <a:latin typeface="Arial" pitchFamily="34" charset="0"/>
                <a:cs typeface="Arial" pitchFamily="34" charset="0"/>
              </a:rPr>
              <a:t> ihr Vater – woher – Können Sie mir noch ein mal sagen - kommt 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98286" y="406400"/>
            <a:ext cx="10537371" cy="1262743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6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Übungen</a:t>
            </a:r>
            <a:r>
              <a:rPr lang="de-DE" sz="6000" b="1" dirty="0">
                <a:latin typeface="Arial" pitchFamily="34" charset="0"/>
                <a:cs typeface="Arial" pitchFamily="34" charset="0"/>
              </a:rPr>
              <a:t> </a:t>
            </a:r>
            <a:endParaRPr lang="ru-RU" sz="6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1698171" y="2061029"/>
            <a:ext cx="8810172" cy="7112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800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Bilden Sie ein Satz! </a:t>
            </a:r>
            <a:endParaRPr lang="ru-RU" sz="2800" b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158333" y="3417277"/>
            <a:ext cx="6232795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8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Darf ich Sie fragen, wie alt Sie sind.</a:t>
            </a:r>
            <a:endParaRPr lang="ru-RU" sz="2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490698" y="4302648"/>
            <a:ext cx="9703875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8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Haben Sie eine Idee, wie man Vokabeln am besten lernt.</a:t>
            </a:r>
            <a:endParaRPr lang="ru-RU" sz="2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82698" y="5333164"/>
            <a:ext cx="1042407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8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Können Sie mir noch ein mal sagen, woher ihr Vater kommt.</a:t>
            </a:r>
            <a:endParaRPr lang="ru-RU" sz="2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6397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17177" y="1798731"/>
            <a:ext cx="10515600" cy="4351338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de-DE" sz="36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de-DE" sz="36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Schreiben Sie 15 Sätze mit Fragesätze als Nebensatz ! </a:t>
            </a:r>
            <a:endParaRPr lang="ru-RU" sz="36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de-DE" sz="36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de-DE" sz="8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Selbständige Arbeit:</a:t>
            </a:r>
            <a:endParaRPr lang="ru-RU" sz="80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Schreiben= writ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184291"/>
            <a:ext cx="3157070" cy="3073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er Fragesatz erklärt inkl. Übunge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4322" y="3786818"/>
            <a:ext cx="4201334" cy="2363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59268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sz="35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Fragesatz.</a:t>
            </a:r>
          </a:p>
          <a:p>
            <a:r>
              <a:rPr lang="de-DE" sz="35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Nebensatz.</a:t>
            </a:r>
          </a:p>
          <a:p>
            <a:r>
              <a:rPr lang="de-DE" sz="35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Fragesätze als Nebensätze.  </a:t>
            </a:r>
          </a:p>
          <a:p>
            <a:r>
              <a:rPr lang="de-DE" sz="35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Übungen zum Thema.</a:t>
            </a:r>
          </a:p>
          <a:p>
            <a:r>
              <a:rPr lang="de-DE" sz="35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Selbständige Arbeit.</a:t>
            </a:r>
            <a:endParaRPr lang="ru-RU" sz="35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 der Stunde:</a:t>
            </a:r>
            <a:endParaRPr lang="ru-RU" sz="80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Fragen lieb haben und in die Antworten hineinlebe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6987" y="2164977"/>
            <a:ext cx="4286250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3739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12799" y="464457"/>
            <a:ext cx="10566401" cy="1233714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6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Fragesatz:</a:t>
            </a:r>
            <a:endParaRPr lang="ru-RU" sz="60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>
            <a:normAutofit/>
          </a:bodyPr>
          <a:lstStyle/>
          <a:p>
            <a:pPr algn="ctr"/>
            <a:r>
              <a:rPr lang="de-DE" sz="3200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Fragewörter helfen dabei nach Dingen zu fragen, welche man noch nicht weiß. Es gibt 7 sehr häufig verwendete Fragewörter, welche man oft als die 7 W-Fragewörter bezeichnet. Dies sind:</a:t>
            </a:r>
            <a:endParaRPr lang="ru-RU" sz="3200" b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53142" y="314552"/>
            <a:ext cx="10566400" cy="1204686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6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Fragewörter:</a:t>
            </a:r>
            <a:r>
              <a:rPr lang="de-DE" sz="6000" b="1" dirty="0">
                <a:latin typeface="Arial" pitchFamily="34" charset="0"/>
                <a:cs typeface="Arial" pitchFamily="34" charset="0"/>
              </a:rPr>
              <a:t> </a:t>
            </a:r>
            <a:endParaRPr lang="ru-RU" sz="6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1015999" y="1973942"/>
            <a:ext cx="2351315" cy="783771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800" b="1" dirty="0">
                <a:latin typeface="Arial" pitchFamily="34" charset="0"/>
                <a:cs typeface="Arial" pitchFamily="34" charset="0"/>
              </a:rPr>
              <a:t>Wer?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957942" y="2989943"/>
            <a:ext cx="2452914" cy="812799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800" b="1" dirty="0">
                <a:latin typeface="Arial" pitchFamily="34" charset="0"/>
                <a:cs typeface="Arial" pitchFamily="34" charset="0"/>
              </a:rPr>
              <a:t>Was?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914400" y="4063999"/>
            <a:ext cx="2467429" cy="740229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800" b="1" dirty="0">
                <a:latin typeface="Arial" pitchFamily="34" charset="0"/>
                <a:cs typeface="Arial" pitchFamily="34" charset="0"/>
              </a:rPr>
              <a:t>Wann?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870855" y="5109029"/>
            <a:ext cx="2496457" cy="827313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800" b="1" dirty="0">
                <a:latin typeface="Arial" pitchFamily="34" charset="0"/>
                <a:cs typeface="Arial" pitchFamily="34" charset="0"/>
              </a:rPr>
              <a:t>Wo?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6487885" y="2467428"/>
            <a:ext cx="2235200" cy="696686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800" b="1" dirty="0">
                <a:latin typeface="Arial" pitchFamily="34" charset="0"/>
                <a:cs typeface="Arial" pitchFamily="34" charset="0"/>
              </a:rPr>
              <a:t>warum?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6473372" y="3614057"/>
            <a:ext cx="2307771" cy="769257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800" b="1" dirty="0">
                <a:latin typeface="Arial" pitchFamily="34" charset="0"/>
                <a:cs typeface="Arial" pitchFamily="34" charset="0"/>
              </a:rPr>
              <a:t>Wie?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6444342" y="4818743"/>
            <a:ext cx="2336800" cy="798287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800" b="1" dirty="0">
                <a:latin typeface="Arial" pitchFamily="34" charset="0"/>
                <a:cs typeface="Arial" pitchFamily="34" charset="0"/>
              </a:rPr>
              <a:t>Wohin?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3628571" y="1959428"/>
            <a:ext cx="2394857" cy="769257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800" b="1" dirty="0">
                <a:latin typeface="Arial" pitchFamily="34" charset="0"/>
                <a:cs typeface="Arial" pitchFamily="34" charset="0"/>
              </a:rPr>
              <a:t>Kim?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3643085" y="2989943"/>
            <a:ext cx="2409372" cy="856343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800" b="1" dirty="0">
                <a:latin typeface="Arial" pitchFamily="34" charset="0"/>
                <a:cs typeface="Arial" pitchFamily="34" charset="0"/>
              </a:rPr>
              <a:t>Nima?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3585027" y="4049486"/>
            <a:ext cx="2656115" cy="827314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800" b="1" dirty="0" err="1">
                <a:latin typeface="Arial" pitchFamily="34" charset="0"/>
                <a:cs typeface="Arial" pitchFamily="34" charset="0"/>
              </a:rPr>
              <a:t>Qachon</a:t>
            </a:r>
            <a:r>
              <a:rPr lang="de-DE" sz="2800" b="1" dirty="0">
                <a:latin typeface="Arial" pitchFamily="34" charset="0"/>
                <a:cs typeface="Arial" pitchFamily="34" charset="0"/>
              </a:rPr>
              <a:t>?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3526972" y="5109029"/>
            <a:ext cx="2714170" cy="856343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800" b="1" dirty="0" err="1">
                <a:latin typeface="Arial" pitchFamily="34" charset="0"/>
                <a:cs typeface="Arial" pitchFamily="34" charset="0"/>
              </a:rPr>
              <a:t>Qayerda</a:t>
            </a:r>
            <a:r>
              <a:rPr lang="de-DE" sz="2800" b="1" dirty="0">
                <a:latin typeface="Arial" pitchFamily="34" charset="0"/>
                <a:cs typeface="Arial" pitchFamily="34" charset="0"/>
              </a:rPr>
              <a:t>?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8911772" y="2438400"/>
            <a:ext cx="2442028" cy="798286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800" b="1" dirty="0" err="1">
                <a:latin typeface="Arial" pitchFamily="34" charset="0"/>
                <a:cs typeface="Arial" pitchFamily="34" charset="0"/>
              </a:rPr>
              <a:t>Nimaga</a:t>
            </a:r>
            <a:r>
              <a:rPr lang="de-DE" sz="2800" b="1" dirty="0">
                <a:latin typeface="Arial" pitchFamily="34" charset="0"/>
                <a:cs typeface="Arial" pitchFamily="34" charset="0"/>
              </a:rPr>
              <a:t>?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8911770" y="3585029"/>
            <a:ext cx="2518229" cy="885371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800" b="1" dirty="0" err="1">
                <a:latin typeface="Arial" pitchFamily="34" charset="0"/>
                <a:cs typeface="Arial" pitchFamily="34" charset="0"/>
              </a:rPr>
              <a:t>Qanday</a:t>
            </a:r>
            <a:r>
              <a:rPr lang="de-DE" sz="2800" b="1" dirty="0">
                <a:latin typeface="Arial" pitchFamily="34" charset="0"/>
                <a:cs typeface="Arial" pitchFamily="34" charset="0"/>
              </a:rPr>
              <a:t>?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8973135" y="4818743"/>
            <a:ext cx="2583863" cy="841829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800" b="1" dirty="0" err="1">
                <a:latin typeface="Arial" pitchFamily="34" charset="0"/>
                <a:cs typeface="Arial" pitchFamily="34" charset="0"/>
              </a:rPr>
              <a:t>Qayerga</a:t>
            </a:r>
            <a:r>
              <a:rPr lang="de-DE" sz="2800" b="1" dirty="0">
                <a:latin typeface="Arial" pitchFamily="34" charset="0"/>
                <a:cs typeface="Arial" pitchFamily="34" charset="0"/>
              </a:rPr>
              <a:t>?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749346"/>
          </a:xfrm>
        </p:spPr>
        <p:txBody>
          <a:bodyPr>
            <a:normAutofit fontScale="85000" lnSpcReduction="20000"/>
          </a:bodyPr>
          <a:lstStyle/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b="1" dirty="0"/>
          </a:p>
          <a:p>
            <a:pPr algn="ctr"/>
            <a:r>
              <a:rPr lang="de-DE" b="1" dirty="0">
                <a:latin typeface="Arial" pitchFamily="34" charset="0"/>
                <a:cs typeface="Arial" pitchFamily="34" charset="0"/>
              </a:rPr>
              <a:t>Wer</a:t>
            </a:r>
            <a:r>
              <a:rPr lang="de-DE" dirty="0">
                <a:latin typeface="Arial" pitchFamily="34" charset="0"/>
                <a:cs typeface="Arial" pitchFamily="34" charset="0"/>
              </a:rPr>
              <a:t> möchte noch den Kuchen essen?</a:t>
            </a:r>
          </a:p>
          <a:p>
            <a:pPr algn="ctr"/>
            <a:r>
              <a:rPr lang="de-DE" b="1" dirty="0">
                <a:latin typeface="Arial" pitchFamily="34" charset="0"/>
                <a:cs typeface="Arial" pitchFamily="34" charset="0"/>
              </a:rPr>
              <a:t>Was </a:t>
            </a:r>
            <a:r>
              <a:rPr lang="de-DE" dirty="0">
                <a:latin typeface="Arial" pitchFamily="34" charset="0"/>
                <a:cs typeface="Arial" pitchFamily="34" charset="0"/>
              </a:rPr>
              <a:t>machen wir nachher?</a:t>
            </a:r>
          </a:p>
          <a:p>
            <a:pPr algn="ctr"/>
            <a:r>
              <a:rPr lang="de-DE" b="1" dirty="0">
                <a:latin typeface="Arial" pitchFamily="34" charset="0"/>
                <a:cs typeface="Arial" pitchFamily="34" charset="0"/>
              </a:rPr>
              <a:t>Wann</a:t>
            </a:r>
            <a:r>
              <a:rPr lang="de-DE" dirty="0">
                <a:latin typeface="Arial" pitchFamily="34" charset="0"/>
                <a:cs typeface="Arial" pitchFamily="34" charset="0"/>
              </a:rPr>
              <a:t> kommt der Bus?</a:t>
            </a:r>
          </a:p>
          <a:p>
            <a:pPr algn="ctr"/>
            <a:r>
              <a:rPr lang="de-DE" b="1" dirty="0">
                <a:latin typeface="Arial" pitchFamily="34" charset="0"/>
                <a:cs typeface="Arial" pitchFamily="34" charset="0"/>
              </a:rPr>
              <a:t>Wo</a:t>
            </a:r>
            <a:r>
              <a:rPr lang="de-DE" dirty="0">
                <a:latin typeface="Arial" pitchFamily="34" charset="0"/>
                <a:cs typeface="Arial" pitchFamily="34" charset="0"/>
              </a:rPr>
              <a:t> befindet sich der Staubsauger?</a:t>
            </a:r>
          </a:p>
          <a:p>
            <a:pPr algn="ctr"/>
            <a:r>
              <a:rPr lang="de-DE" b="1" dirty="0">
                <a:latin typeface="Arial" pitchFamily="34" charset="0"/>
                <a:cs typeface="Arial" pitchFamily="34" charset="0"/>
              </a:rPr>
              <a:t>Warum</a:t>
            </a:r>
            <a:r>
              <a:rPr lang="de-DE" dirty="0">
                <a:latin typeface="Arial" pitchFamily="34" charset="0"/>
                <a:cs typeface="Arial" pitchFamily="34" charset="0"/>
              </a:rPr>
              <a:t> hast du den Müll noch nicht raus gebracht?</a:t>
            </a:r>
          </a:p>
          <a:p>
            <a:pPr algn="ctr"/>
            <a:r>
              <a:rPr lang="de-DE" b="1" dirty="0">
                <a:latin typeface="Arial" pitchFamily="34" charset="0"/>
                <a:cs typeface="Arial" pitchFamily="34" charset="0"/>
              </a:rPr>
              <a:t>Wie</a:t>
            </a:r>
            <a:r>
              <a:rPr lang="de-DE" dirty="0">
                <a:latin typeface="Arial" pitchFamily="34" charset="0"/>
                <a:cs typeface="Arial" pitchFamily="34" charset="0"/>
              </a:rPr>
              <a:t> ist es zu diesem Unfall gekommen?</a:t>
            </a:r>
          </a:p>
          <a:p>
            <a:pPr algn="ctr"/>
            <a:r>
              <a:rPr lang="de-DE" b="1" dirty="0">
                <a:latin typeface="Arial" pitchFamily="34" charset="0"/>
                <a:cs typeface="Arial" pitchFamily="34" charset="0"/>
              </a:rPr>
              <a:t>Wohin</a:t>
            </a:r>
            <a:r>
              <a:rPr lang="de-DE" dirty="0">
                <a:latin typeface="Arial" pitchFamily="34" charset="0"/>
                <a:cs typeface="Arial" pitchFamily="34" charset="0"/>
              </a:rPr>
              <a:t> gehst du nach der Schule?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98285" y="217714"/>
            <a:ext cx="10537372" cy="1407885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6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Fragesätze</a:t>
            </a:r>
            <a:r>
              <a:rPr lang="de-DE" sz="6000" b="1" dirty="0">
                <a:latin typeface="Arial" pitchFamily="34" charset="0"/>
                <a:cs typeface="Arial" pitchFamily="34" charset="0"/>
              </a:rPr>
              <a:t> </a:t>
            </a:r>
            <a:endParaRPr lang="ru-RU" sz="6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914400" y="1872343"/>
            <a:ext cx="10261600" cy="1669143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Dies sind die am häufigsten verwendeten Fragewörter. Mit diesen Wörtern können Fragesätze gebildet werden, welche mit einem Fragezeichen(?) enden</a:t>
            </a:r>
            <a:r>
              <a:rPr lang="de-DE" dirty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de-DE" dirty="0"/>
          </a:p>
          <a:p>
            <a:pPr algn="ctr">
              <a:buNone/>
            </a:pPr>
            <a:r>
              <a:rPr lang="de-DE" sz="36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______</a:t>
            </a:r>
            <a:r>
              <a:rPr lang="hu-HU" sz="36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macht Hanna jetzt? </a:t>
            </a:r>
            <a:endParaRPr lang="de-DE" sz="3600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de-DE" sz="36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______</a:t>
            </a:r>
            <a:r>
              <a:rPr lang="hu-HU" sz="36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fährt Andi im Winter? </a:t>
            </a:r>
            <a:endParaRPr lang="de-DE" sz="3600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 algn="ctr">
              <a:buNone/>
            </a:pPr>
            <a:r>
              <a:rPr lang="de-DE" sz="36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______</a:t>
            </a:r>
            <a:r>
              <a:rPr lang="hu-HU" sz="36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hat er Geburtstag?  </a:t>
            </a:r>
            <a:endParaRPr lang="ru-RU" sz="3600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de-DE" sz="36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______</a:t>
            </a:r>
            <a:r>
              <a:rPr lang="hu-HU" sz="36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möchte noch eine Banane? </a:t>
            </a:r>
            <a:endParaRPr lang="de-DE" sz="3600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de-DE" sz="36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______</a:t>
            </a:r>
            <a:r>
              <a:rPr lang="hu-HU" sz="36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sind meine Socken? </a:t>
            </a:r>
            <a:endParaRPr lang="de-DE" sz="3600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de-DE" sz="36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______</a:t>
            </a:r>
            <a:r>
              <a:rPr lang="hu-HU" sz="36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wird das Wetter morgen? </a:t>
            </a:r>
            <a:endParaRPr lang="de-DE" sz="3600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12800" y="362857"/>
            <a:ext cx="10551885" cy="1248229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6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Übungen</a:t>
            </a:r>
            <a:r>
              <a:rPr lang="de-DE" sz="6000" b="1" dirty="0">
                <a:latin typeface="Arial" pitchFamily="34" charset="0"/>
                <a:cs typeface="Arial" pitchFamily="34" charset="0"/>
              </a:rPr>
              <a:t> </a:t>
            </a:r>
            <a:endParaRPr lang="ru-RU" sz="6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52831" y="2227237"/>
            <a:ext cx="101258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de-DE" sz="32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Was</a:t>
            </a:r>
            <a:endParaRPr lang="ru-RU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330624" y="2892791"/>
            <a:ext cx="1429174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de-DE" sz="32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Wohin</a:t>
            </a:r>
            <a:endParaRPr lang="ru-RU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49539" y="3558345"/>
            <a:ext cx="128509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de-DE" sz="32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Wann</a:t>
            </a:r>
            <a:endParaRPr lang="ru-RU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54083" y="4143120"/>
            <a:ext cx="95308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de-DE" sz="32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Wer</a:t>
            </a:r>
            <a:endParaRPr lang="ru-RU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644819" y="4750621"/>
            <a:ext cx="81522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de-DE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Wo</a:t>
            </a:r>
            <a:endParaRPr lang="ru-RU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134769" y="5371370"/>
            <a:ext cx="910442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de-DE" sz="32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Wie</a:t>
            </a:r>
            <a:endParaRPr lang="ru-RU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 descr="SVG &gt; ask why question mark - Free SVG Image &amp; Icon. | SVG Sil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633" y="1952967"/>
            <a:ext cx="2457450" cy="1857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de-DE" dirty="0"/>
              <a:t>   </a:t>
            </a:r>
            <a:r>
              <a:rPr lang="de-DE" b="1" dirty="0">
                <a:latin typeface="Arial" pitchFamily="34" charset="0"/>
                <a:cs typeface="Arial" pitchFamily="34" charset="0"/>
              </a:rPr>
              <a:t>Das Satzgefüge – </a:t>
            </a:r>
            <a:r>
              <a:rPr lang="de-DE" b="1" dirty="0" err="1">
                <a:latin typeface="Arial" pitchFamily="34" charset="0"/>
                <a:cs typeface="Arial" pitchFamily="34" charset="0"/>
              </a:rPr>
              <a:t>bogʻlangan</a:t>
            </a:r>
            <a:r>
              <a:rPr lang="de-DE" b="1" dirty="0">
                <a:latin typeface="Arial" pitchFamily="34" charset="0"/>
                <a:cs typeface="Arial" pitchFamily="34" charset="0"/>
              </a:rPr>
              <a:t> </a:t>
            </a:r>
            <a:r>
              <a:rPr lang="de-DE" b="1" dirty="0" err="1">
                <a:latin typeface="Arial" pitchFamily="34" charset="0"/>
                <a:cs typeface="Arial" pitchFamily="34" charset="0"/>
              </a:rPr>
              <a:t>qoʻshma</a:t>
            </a:r>
            <a:r>
              <a:rPr lang="de-DE" b="1" dirty="0">
                <a:latin typeface="Arial" pitchFamily="34" charset="0"/>
                <a:cs typeface="Arial" pitchFamily="34" charset="0"/>
              </a:rPr>
              <a:t> </a:t>
            </a:r>
            <a:r>
              <a:rPr lang="de-DE" b="1" dirty="0" err="1">
                <a:latin typeface="Arial" pitchFamily="34" charset="0"/>
                <a:cs typeface="Arial" pitchFamily="34" charset="0"/>
              </a:rPr>
              <a:t>gap</a:t>
            </a:r>
            <a:r>
              <a:rPr lang="de-DE" b="1" dirty="0">
                <a:latin typeface="Arial" pitchFamily="34" charset="0"/>
                <a:cs typeface="Arial" pitchFamily="34" charset="0"/>
              </a:rPr>
              <a:t> </a:t>
            </a:r>
            <a:r>
              <a:rPr lang="de-DE" b="1" dirty="0" err="1">
                <a:latin typeface="Arial" pitchFamily="34" charset="0"/>
                <a:cs typeface="Arial" pitchFamily="34" charset="0"/>
              </a:rPr>
              <a:t>bosh</a:t>
            </a:r>
            <a:r>
              <a:rPr lang="de-DE" b="1" dirty="0">
                <a:latin typeface="Arial" pitchFamily="34" charset="0"/>
                <a:cs typeface="Arial" pitchFamily="34" charset="0"/>
              </a:rPr>
              <a:t> </a:t>
            </a:r>
            <a:r>
              <a:rPr lang="de-DE" b="1" dirty="0" err="1">
                <a:latin typeface="Arial" pitchFamily="34" charset="0"/>
                <a:cs typeface="Arial" pitchFamily="34" charset="0"/>
              </a:rPr>
              <a:t>gap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(</a:t>
            </a:r>
            <a:r>
              <a:rPr lang="de-DE" b="1" dirty="0">
                <a:latin typeface="Arial" pitchFamily="34" charset="0"/>
                <a:cs typeface="Arial" pitchFamily="34" charset="0"/>
              </a:rPr>
              <a:t>Hauptsatz) </a:t>
            </a:r>
            <a:r>
              <a:rPr lang="de-DE" b="1" dirty="0" err="1">
                <a:latin typeface="Arial" pitchFamily="34" charset="0"/>
                <a:cs typeface="Arial" pitchFamily="34" charset="0"/>
              </a:rPr>
              <a:t>va</a:t>
            </a:r>
            <a:r>
              <a:rPr lang="de-DE" b="1" dirty="0">
                <a:latin typeface="Arial" pitchFamily="34" charset="0"/>
                <a:cs typeface="Arial" pitchFamily="34" charset="0"/>
              </a:rPr>
              <a:t> </a:t>
            </a:r>
            <a:r>
              <a:rPr lang="de-DE" b="1" dirty="0" err="1">
                <a:latin typeface="Arial" pitchFamily="34" charset="0"/>
                <a:cs typeface="Arial" pitchFamily="34" charset="0"/>
              </a:rPr>
              <a:t>ergashgan</a:t>
            </a:r>
            <a:r>
              <a:rPr lang="de-DE" b="1" dirty="0">
                <a:latin typeface="Arial" pitchFamily="34" charset="0"/>
                <a:cs typeface="Arial" pitchFamily="34" charset="0"/>
              </a:rPr>
              <a:t> </a:t>
            </a:r>
            <a:r>
              <a:rPr lang="de-DE" b="1" dirty="0" err="1">
                <a:latin typeface="Arial" pitchFamily="34" charset="0"/>
                <a:cs typeface="Arial" pitchFamily="34" charset="0"/>
              </a:rPr>
              <a:t>gap</a:t>
            </a:r>
            <a:r>
              <a:rPr lang="de-DE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(</a:t>
            </a:r>
            <a:r>
              <a:rPr lang="de-DE" b="1" dirty="0">
                <a:latin typeface="Arial" pitchFamily="34" charset="0"/>
                <a:cs typeface="Arial" pitchFamily="34" charset="0"/>
              </a:rPr>
              <a:t>Nebensatz) </a:t>
            </a:r>
            <a:r>
              <a:rPr lang="de-DE" b="1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de-DE" b="1" dirty="0">
                <a:latin typeface="Arial" pitchFamily="34" charset="0"/>
                <a:cs typeface="Arial" pitchFamily="34" charset="0"/>
              </a:rPr>
              <a:t> </a:t>
            </a:r>
            <a:r>
              <a:rPr lang="de-DE" b="1" dirty="0" err="1">
                <a:latin typeface="Arial" pitchFamily="34" charset="0"/>
                <a:cs typeface="Arial" pitchFamily="34" charset="0"/>
              </a:rPr>
              <a:t>iborat</a:t>
            </a:r>
            <a:r>
              <a:rPr lang="de-DE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bo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‘</a:t>
            </a:r>
            <a:r>
              <a:rPr lang="de-DE" b="1" dirty="0" err="1">
                <a:latin typeface="Arial" pitchFamily="34" charset="0"/>
                <a:cs typeface="Arial" pitchFamily="34" charset="0"/>
              </a:rPr>
              <a:t>ladi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. </a:t>
            </a:r>
            <a:r>
              <a:rPr lang="de-DE" b="1" dirty="0" err="1">
                <a:latin typeface="Arial" pitchFamily="34" charset="0"/>
                <a:cs typeface="Arial" pitchFamily="34" charset="0"/>
              </a:rPr>
              <a:t>Bosh</a:t>
            </a:r>
            <a:r>
              <a:rPr lang="de-DE" b="1" dirty="0">
                <a:latin typeface="Arial" pitchFamily="34" charset="0"/>
                <a:cs typeface="Arial" pitchFamily="34" charset="0"/>
              </a:rPr>
              <a:t> </a:t>
            </a:r>
            <a:r>
              <a:rPr lang="de-DE" b="1" dirty="0" err="1">
                <a:latin typeface="Arial" pitchFamily="34" charset="0"/>
                <a:cs typeface="Arial" pitchFamily="34" charset="0"/>
              </a:rPr>
              <a:t>gap</a:t>
            </a:r>
            <a:r>
              <a:rPr lang="de-DE" b="1" dirty="0">
                <a:latin typeface="Arial" pitchFamily="34" charset="0"/>
                <a:cs typeface="Arial" pitchFamily="34" charset="0"/>
              </a:rPr>
              <a:t> </a:t>
            </a:r>
            <a:r>
              <a:rPr lang="de-DE" b="1" dirty="0" err="1">
                <a:latin typeface="Arial" pitchFamily="34" charset="0"/>
                <a:cs typeface="Arial" pitchFamily="34" charset="0"/>
              </a:rPr>
              <a:t>va</a:t>
            </a:r>
            <a:r>
              <a:rPr lang="de-DE" b="1" dirty="0">
                <a:latin typeface="Arial" pitchFamily="34" charset="0"/>
                <a:cs typeface="Arial" pitchFamily="34" charset="0"/>
              </a:rPr>
              <a:t> </a:t>
            </a:r>
            <a:r>
              <a:rPr lang="de-DE" b="1" dirty="0" err="1">
                <a:latin typeface="Arial" pitchFamily="34" charset="0"/>
                <a:cs typeface="Arial" pitchFamily="34" charset="0"/>
              </a:rPr>
              <a:t>ergashgan</a:t>
            </a:r>
            <a:r>
              <a:rPr lang="de-DE" b="1" dirty="0">
                <a:latin typeface="Arial" pitchFamily="34" charset="0"/>
                <a:cs typeface="Arial" pitchFamily="34" charset="0"/>
              </a:rPr>
              <a:t> </a:t>
            </a:r>
            <a:r>
              <a:rPr lang="de-DE" b="1" dirty="0" err="1">
                <a:latin typeface="Arial" pitchFamily="34" charset="0"/>
                <a:cs typeface="Arial" pitchFamily="34" charset="0"/>
              </a:rPr>
              <a:t>gaplar</a:t>
            </a:r>
            <a:r>
              <a:rPr lang="de-DE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bir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-</a:t>
            </a:r>
            <a:r>
              <a:rPr lang="de-DE" b="1" dirty="0" err="1">
                <a:latin typeface="Arial" pitchFamily="34" charset="0"/>
                <a:cs typeface="Arial" pitchFamily="34" charset="0"/>
              </a:rPr>
              <a:t>biri</a:t>
            </a:r>
            <a:r>
              <a:rPr lang="de-DE" b="1" dirty="0">
                <a:latin typeface="Arial" pitchFamily="34" charset="0"/>
                <a:cs typeface="Arial" pitchFamily="34" charset="0"/>
              </a:rPr>
              <a:t> </a:t>
            </a:r>
            <a:r>
              <a:rPr lang="de-DE" b="1" dirty="0" err="1">
                <a:latin typeface="Arial" pitchFamily="34" charset="0"/>
                <a:cs typeface="Arial" pitchFamily="34" charset="0"/>
              </a:rPr>
              <a:t>bilan</a:t>
            </a:r>
            <a:r>
              <a:rPr lang="de-DE" b="1" dirty="0">
                <a:latin typeface="Arial" pitchFamily="34" charset="0"/>
                <a:cs typeface="Arial" pitchFamily="34" charset="0"/>
              </a:rPr>
              <a:t> </a:t>
            </a:r>
            <a:r>
              <a:rPr lang="de-DE" b="1" dirty="0" err="1">
                <a:latin typeface="Arial" pitchFamily="34" charset="0"/>
                <a:cs typeface="Arial" pitchFamily="34" charset="0"/>
              </a:rPr>
              <a:t>bogʻlovchilar</a:t>
            </a:r>
            <a:r>
              <a:rPr lang="de-DE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(</a:t>
            </a:r>
            <a:r>
              <a:rPr lang="de-DE" b="1" dirty="0">
                <a:latin typeface="Arial" pitchFamily="34" charset="0"/>
                <a:cs typeface="Arial" pitchFamily="34" charset="0"/>
              </a:rPr>
              <a:t>Konjunktionen) </a:t>
            </a:r>
            <a:r>
              <a:rPr lang="de-DE" b="1" dirty="0" err="1">
                <a:latin typeface="Arial" pitchFamily="34" charset="0"/>
                <a:cs typeface="Arial" pitchFamily="34" charset="0"/>
              </a:rPr>
              <a:t>yoki</a:t>
            </a:r>
            <a:r>
              <a:rPr lang="de-DE" b="1" dirty="0">
                <a:latin typeface="Arial" pitchFamily="34" charset="0"/>
                <a:cs typeface="Arial" pitchFamily="34" charset="0"/>
              </a:rPr>
              <a:t> </a:t>
            </a:r>
            <a:r>
              <a:rPr lang="de-DE" b="1" dirty="0" err="1">
                <a:latin typeface="Arial" pitchFamily="34" charset="0"/>
                <a:cs typeface="Arial" pitchFamily="34" charset="0"/>
              </a:rPr>
              <a:t>bogʻlovchi</a:t>
            </a:r>
            <a:r>
              <a:rPr lang="de-DE" b="1" dirty="0">
                <a:latin typeface="Arial" pitchFamily="34" charset="0"/>
                <a:cs typeface="Arial" pitchFamily="34" charset="0"/>
              </a:rPr>
              <a:t> </a:t>
            </a:r>
            <a:r>
              <a:rPr lang="de-DE" b="1" dirty="0" err="1">
                <a:latin typeface="Arial" pitchFamily="34" charset="0"/>
                <a:cs typeface="Arial" pitchFamily="34" charset="0"/>
              </a:rPr>
              <a:t>oʻrnida</a:t>
            </a:r>
            <a:r>
              <a:rPr lang="de-DE" b="1" dirty="0">
                <a:latin typeface="Arial" pitchFamily="34" charset="0"/>
                <a:cs typeface="Arial" pitchFamily="34" charset="0"/>
              </a:rPr>
              <a:t> </a:t>
            </a:r>
            <a:r>
              <a:rPr lang="de-DE" b="1" dirty="0" err="1">
                <a:latin typeface="Arial" pitchFamily="34" charset="0"/>
                <a:cs typeface="Arial" pitchFamily="34" charset="0"/>
              </a:rPr>
              <a:t>keladigan</a:t>
            </a:r>
            <a:r>
              <a:rPr lang="de-DE" b="1" dirty="0">
                <a:latin typeface="Arial" pitchFamily="34" charset="0"/>
                <a:cs typeface="Arial" pitchFamily="34" charset="0"/>
              </a:rPr>
              <a:t> </a:t>
            </a:r>
            <a:r>
              <a:rPr lang="de-DE" b="1" dirty="0" err="1">
                <a:latin typeface="Arial" pitchFamily="34" charset="0"/>
                <a:cs typeface="Arial" pitchFamily="34" charset="0"/>
              </a:rPr>
              <a:t>soʻzlar</a:t>
            </a:r>
            <a:r>
              <a:rPr lang="de-DE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(</a:t>
            </a:r>
            <a:r>
              <a:rPr lang="de-DE" b="1" dirty="0" err="1">
                <a:latin typeface="Arial" pitchFamily="34" charset="0"/>
                <a:cs typeface="Arial" pitchFamily="34" charset="0"/>
              </a:rPr>
              <a:t>Bindwörter</a:t>
            </a:r>
            <a:r>
              <a:rPr lang="de-DE" b="1" dirty="0">
                <a:latin typeface="Arial" pitchFamily="34" charset="0"/>
                <a:cs typeface="Arial" pitchFamily="34" charset="0"/>
              </a:rPr>
              <a:t>) </a:t>
            </a:r>
            <a:r>
              <a:rPr lang="de-DE" b="1" dirty="0" err="1">
                <a:latin typeface="Arial" pitchFamily="34" charset="0"/>
                <a:cs typeface="Arial" pitchFamily="34" charset="0"/>
              </a:rPr>
              <a:t>bilan</a:t>
            </a:r>
            <a:r>
              <a:rPr lang="de-DE" b="1" dirty="0">
                <a:latin typeface="Arial" pitchFamily="34" charset="0"/>
                <a:cs typeface="Arial" pitchFamily="34" charset="0"/>
              </a:rPr>
              <a:t> </a:t>
            </a:r>
            <a:r>
              <a:rPr lang="de-DE" b="1" dirty="0" err="1">
                <a:latin typeface="Arial" pitchFamily="34" charset="0"/>
                <a:cs typeface="Arial" pitchFamily="34" charset="0"/>
              </a:rPr>
              <a:t>bogʻlanadi</a:t>
            </a:r>
            <a:r>
              <a:rPr lang="de-DE" b="1" dirty="0">
                <a:latin typeface="Arial" pitchFamily="34" charset="0"/>
                <a:cs typeface="Arial" pitchFamily="34" charset="0"/>
              </a:rPr>
              <a:t>.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</a:t>
            </a:r>
            <a:endParaRPr lang="de-DE" b="1" dirty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en-US" b="1" dirty="0" err="1">
                <a:latin typeface="Arial" pitchFamily="34" charset="0"/>
                <a:cs typeface="Arial" pitchFamily="34" charset="0"/>
              </a:rPr>
              <a:t>Masalan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de-DE" b="1" dirty="0" err="1">
                <a:latin typeface="Arial" pitchFamily="34" charset="0"/>
                <a:cs typeface="Arial" pitchFamily="34" charset="0"/>
              </a:rPr>
              <a:t>soʻroq</a:t>
            </a:r>
            <a:r>
              <a:rPr lang="de-DE" b="1" dirty="0">
                <a:latin typeface="Arial" pitchFamily="34" charset="0"/>
                <a:cs typeface="Arial" pitchFamily="34" charset="0"/>
              </a:rPr>
              <a:t> </a:t>
            </a:r>
            <a:r>
              <a:rPr lang="de-DE" b="1" dirty="0" err="1">
                <a:latin typeface="Arial" pitchFamily="34" charset="0"/>
                <a:cs typeface="Arial" pitchFamily="34" charset="0"/>
              </a:rPr>
              <a:t>olmoshlari</a:t>
            </a:r>
            <a:r>
              <a:rPr lang="de-DE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: </a:t>
            </a:r>
            <a:endParaRPr lang="de-DE" b="1" dirty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de-DE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wer, was, welches, welcher, welche, </a:t>
            </a:r>
          </a:p>
          <a:p>
            <a:pPr algn="ctr">
              <a:buNone/>
            </a:pPr>
            <a:r>
              <a:rPr lang="de-DE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wann</a:t>
            </a:r>
            <a:r>
              <a:rPr lang="ru-RU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 </a:t>
            </a:r>
            <a:r>
              <a:rPr lang="de-DE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warum</a:t>
            </a:r>
            <a:r>
              <a:rPr lang="ru-RU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 </a:t>
            </a:r>
            <a:r>
              <a:rPr lang="de-DE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wie</a:t>
            </a:r>
            <a:r>
              <a:rPr lang="ru-RU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 </a:t>
            </a:r>
            <a:r>
              <a:rPr lang="de-DE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wo</a:t>
            </a:r>
            <a:r>
              <a:rPr lang="ru-RU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 </a:t>
            </a:r>
            <a:r>
              <a:rPr lang="de-DE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woher</a:t>
            </a:r>
            <a:r>
              <a:rPr lang="ru-RU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 </a:t>
            </a:r>
            <a:r>
              <a:rPr lang="de-DE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wohin</a:t>
            </a:r>
            <a:r>
              <a:rPr lang="ru-RU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de-DE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de-DE" b="1" dirty="0" err="1">
                <a:latin typeface="Arial" pitchFamily="34" charset="0"/>
                <a:cs typeface="Arial" pitchFamily="34" charset="0"/>
              </a:rPr>
              <a:t>va</a:t>
            </a:r>
            <a:r>
              <a:rPr lang="de-DE" b="1" dirty="0">
                <a:latin typeface="Arial" pitchFamily="34" charset="0"/>
                <a:cs typeface="Arial" pitchFamily="34" charset="0"/>
              </a:rPr>
              <a:t> </a:t>
            </a:r>
            <a:r>
              <a:rPr lang="de-DE" b="1" dirty="0" err="1">
                <a:latin typeface="Arial" pitchFamily="34" charset="0"/>
                <a:cs typeface="Arial" pitchFamily="34" charset="0"/>
              </a:rPr>
              <a:t>boshqalar</a:t>
            </a:r>
            <a:r>
              <a:rPr lang="de-DE" b="1" dirty="0">
                <a:latin typeface="Arial" pitchFamily="34" charset="0"/>
                <a:cs typeface="Arial" pitchFamily="34" charset="0"/>
              </a:rPr>
              <a:t> </a:t>
            </a:r>
            <a:r>
              <a:rPr lang="de-DE" b="1" dirty="0" err="1">
                <a:latin typeface="Arial" pitchFamily="34" charset="0"/>
                <a:cs typeface="Arial" pitchFamily="34" charset="0"/>
              </a:rPr>
              <a:t>bunga</a:t>
            </a:r>
            <a:r>
              <a:rPr lang="de-DE" b="1" dirty="0">
                <a:latin typeface="Arial" pitchFamily="34" charset="0"/>
                <a:cs typeface="Arial" pitchFamily="34" charset="0"/>
              </a:rPr>
              <a:t> </a:t>
            </a:r>
            <a:r>
              <a:rPr lang="de-DE" b="1" dirty="0" err="1">
                <a:latin typeface="Arial" pitchFamily="34" charset="0"/>
                <a:cs typeface="Arial" pitchFamily="34" charset="0"/>
              </a:rPr>
              <a:t>misol</a:t>
            </a:r>
            <a:r>
              <a:rPr lang="de-DE" b="1" dirty="0">
                <a:latin typeface="Arial" pitchFamily="34" charset="0"/>
                <a:cs typeface="Arial" pitchFamily="34" charset="0"/>
              </a:rPr>
              <a:t> </a:t>
            </a:r>
            <a:r>
              <a:rPr lang="de-DE" b="1" dirty="0" err="1">
                <a:latin typeface="Arial" pitchFamily="34" charset="0"/>
                <a:cs typeface="Arial" pitchFamily="34" charset="0"/>
              </a:rPr>
              <a:t>boʻla</a:t>
            </a:r>
            <a:r>
              <a:rPr lang="de-DE" b="1" dirty="0">
                <a:latin typeface="Arial" pitchFamily="34" charset="0"/>
                <a:cs typeface="Arial" pitchFamily="34" charset="0"/>
              </a:rPr>
              <a:t> </a:t>
            </a:r>
            <a:r>
              <a:rPr lang="de-DE" b="1" dirty="0" err="1">
                <a:latin typeface="Arial" pitchFamily="34" charset="0"/>
                <a:cs typeface="Arial" pitchFamily="34" charset="0"/>
              </a:rPr>
              <a:t>oladi</a:t>
            </a:r>
            <a:r>
              <a:rPr lang="de-DE" b="1" dirty="0">
                <a:latin typeface="Arial" pitchFamily="34" charset="0"/>
                <a:cs typeface="Arial" pitchFamily="34" charset="0"/>
              </a:rPr>
              <a:t>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70857" y="595085"/>
            <a:ext cx="10479314" cy="1103086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6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Nebensatz </a:t>
            </a:r>
            <a:endParaRPr lang="ru-RU" sz="60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photo_2020-09-16_23-18-27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0526" y="396688"/>
            <a:ext cx="11357132" cy="6064624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64077045"/>
              </p:ext>
            </p:extLst>
          </p:nvPr>
        </p:nvGraphicFramePr>
        <p:xfrm>
          <a:off x="838200" y="2598057"/>
          <a:ext cx="10515600" cy="3163389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32112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465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269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308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80143">
                <a:tc>
                  <a:txBody>
                    <a:bodyPr/>
                    <a:lstStyle/>
                    <a:p>
                      <a:pPr algn="ctr"/>
                      <a:r>
                        <a:rPr lang="de-DE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Hauptsatz</a:t>
                      </a:r>
                      <a:endParaRPr lang="ru-RU" sz="24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Konjunktion</a:t>
                      </a:r>
                      <a:endParaRPr lang="ru-RU" sz="24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Mittelfeld</a:t>
                      </a:r>
                      <a:endParaRPr lang="ru-RU" sz="24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Verb</a:t>
                      </a:r>
                      <a:endParaRPr lang="ru-RU" sz="24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0143">
                <a:tc>
                  <a:txBody>
                    <a:bodyPr/>
                    <a:lstStyle/>
                    <a:p>
                      <a:pPr algn="l"/>
                      <a:r>
                        <a:rPr lang="de-DE" sz="2400" b="1" dirty="0">
                          <a:latin typeface="Arial" pitchFamily="34" charset="0"/>
                          <a:cs typeface="Arial" pitchFamily="34" charset="0"/>
                        </a:rPr>
                        <a:t>Ich möchte</a:t>
                      </a:r>
                      <a:r>
                        <a:rPr lang="de-DE" sz="2400" b="1" baseline="0" dirty="0">
                          <a:latin typeface="Arial" pitchFamily="34" charset="0"/>
                          <a:cs typeface="Arial" pitchFamily="34" charset="0"/>
                        </a:rPr>
                        <a:t> wissen,</a:t>
                      </a:r>
                      <a:endParaRPr lang="ru-RU" sz="2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2400" b="1" dirty="0">
                          <a:latin typeface="Arial" pitchFamily="34" charset="0"/>
                          <a:cs typeface="Arial" pitchFamily="34" charset="0"/>
                        </a:rPr>
                        <a:t>woher</a:t>
                      </a:r>
                      <a:endParaRPr lang="ru-RU" sz="2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2400" b="1" dirty="0">
                          <a:latin typeface="Arial" pitchFamily="34" charset="0"/>
                          <a:cs typeface="Arial" pitchFamily="34" charset="0"/>
                        </a:rPr>
                        <a:t>der</a:t>
                      </a:r>
                      <a:r>
                        <a:rPr lang="de-DE" sz="2400" b="1" baseline="0" dirty="0">
                          <a:latin typeface="Arial" pitchFamily="34" charset="0"/>
                          <a:cs typeface="Arial" pitchFamily="34" charset="0"/>
                        </a:rPr>
                        <a:t> Schuller</a:t>
                      </a:r>
                      <a:endParaRPr lang="ru-RU" sz="2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2400" b="1" dirty="0">
                          <a:latin typeface="Arial" pitchFamily="34" charset="0"/>
                          <a:cs typeface="Arial" pitchFamily="34" charset="0"/>
                        </a:rPr>
                        <a:t>kommt.</a:t>
                      </a:r>
                      <a:endParaRPr lang="ru-RU" sz="2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80143">
                <a:tc>
                  <a:txBody>
                    <a:bodyPr/>
                    <a:lstStyle/>
                    <a:p>
                      <a:pPr algn="l"/>
                      <a:r>
                        <a:rPr lang="de-DE" sz="2400" b="1" dirty="0">
                          <a:latin typeface="Arial" pitchFamily="34" charset="0"/>
                          <a:cs typeface="Arial" pitchFamily="34" charset="0"/>
                        </a:rPr>
                        <a:t>Können</a:t>
                      </a:r>
                      <a:r>
                        <a:rPr lang="de-DE" sz="2400" b="1" baseline="0" dirty="0">
                          <a:latin typeface="Arial" pitchFamily="34" charset="0"/>
                          <a:cs typeface="Arial" pitchFamily="34" charset="0"/>
                        </a:rPr>
                        <a:t> Sie mir bitte sagen,</a:t>
                      </a:r>
                      <a:endParaRPr lang="ru-RU" sz="2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2400" b="1" dirty="0">
                          <a:latin typeface="Arial" pitchFamily="34" charset="0"/>
                          <a:cs typeface="Arial" pitchFamily="34" charset="0"/>
                        </a:rPr>
                        <a:t>was</a:t>
                      </a:r>
                      <a:endParaRPr lang="ru-RU" sz="2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2400" b="1" dirty="0">
                          <a:latin typeface="Arial" pitchFamily="34" charset="0"/>
                          <a:cs typeface="Arial" pitchFamily="34" charset="0"/>
                        </a:rPr>
                        <a:t>Sie hier in der Klasse</a:t>
                      </a:r>
                      <a:endParaRPr lang="ru-RU" sz="2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2400" b="1" dirty="0">
                          <a:latin typeface="Arial" pitchFamily="34" charset="0"/>
                          <a:cs typeface="Arial" pitchFamily="34" charset="0"/>
                        </a:rPr>
                        <a:t>machen.</a:t>
                      </a:r>
                      <a:endParaRPr lang="ru-RU" sz="2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80143">
                <a:tc>
                  <a:txBody>
                    <a:bodyPr/>
                    <a:lstStyle/>
                    <a:p>
                      <a:pPr algn="l"/>
                      <a:r>
                        <a:rPr lang="de-DE" sz="2400" b="1" dirty="0">
                          <a:latin typeface="Arial" pitchFamily="34" charset="0"/>
                          <a:cs typeface="Arial" pitchFamily="34" charset="0"/>
                        </a:rPr>
                        <a:t>Niemand weiß,</a:t>
                      </a:r>
                      <a:endParaRPr lang="ru-RU" sz="2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2400" b="1" dirty="0">
                          <a:latin typeface="Arial" pitchFamily="34" charset="0"/>
                          <a:cs typeface="Arial" pitchFamily="34" charset="0"/>
                        </a:rPr>
                        <a:t>wo</a:t>
                      </a:r>
                      <a:endParaRPr lang="ru-RU" sz="2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2400" b="1" dirty="0">
                          <a:latin typeface="Arial" pitchFamily="34" charset="0"/>
                          <a:cs typeface="Arial" pitchFamily="34" charset="0"/>
                        </a:rPr>
                        <a:t>die</a:t>
                      </a:r>
                      <a:r>
                        <a:rPr lang="de-DE" sz="2400" b="1" baseline="0" dirty="0">
                          <a:latin typeface="Arial" pitchFamily="34" charset="0"/>
                          <a:cs typeface="Arial" pitchFamily="34" charset="0"/>
                        </a:rPr>
                        <a:t> Bushaltestelle </a:t>
                      </a:r>
                      <a:endParaRPr lang="ru-RU" sz="2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2400" b="1" dirty="0">
                          <a:latin typeface="Arial" pitchFamily="34" charset="0"/>
                          <a:cs typeface="Arial" pitchFamily="34" charset="0"/>
                        </a:rPr>
                        <a:t>ist.</a:t>
                      </a:r>
                      <a:r>
                        <a:rPr lang="de-DE" sz="2400" b="1" baseline="0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2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841828" y="333829"/>
            <a:ext cx="10537372" cy="1277257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6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Fragesätze als Nebensätze</a:t>
            </a:r>
            <a:endParaRPr lang="ru-RU" sz="60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632999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1897</TotalTime>
  <Words>636</Words>
  <Application>Microsoft Office PowerPoint</Application>
  <PresentationFormat>Широкоэкранный</PresentationFormat>
  <Paragraphs>139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Тема Office</vt:lpstr>
      <vt:lpstr>DEUTSCH</vt:lpstr>
      <vt:lpstr>Plan der Stunde: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Selbständige Arbeit: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Asus</dc:creator>
  <cp:lastModifiedBy>Аскарова Комила</cp:lastModifiedBy>
  <cp:revision>34</cp:revision>
  <dcterms:created xsi:type="dcterms:W3CDTF">2020-09-05T16:26:55Z</dcterms:created>
  <dcterms:modified xsi:type="dcterms:W3CDTF">2022-08-09T07:23:58Z</dcterms:modified>
</cp:coreProperties>
</file>