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8" r:id="rId5"/>
    <p:sldId id="267" r:id="rId6"/>
    <p:sldId id="269" r:id="rId7"/>
    <p:sldId id="270" r:id="rId8"/>
    <p:sldId id="271" r:id="rId9"/>
    <p:sldId id="272" r:id="rId10"/>
    <p:sldId id="273" r:id="rId11"/>
    <p:sldId id="274" r:id="rId12"/>
    <p:sldId id="275" r:id="rId13"/>
    <p:sldId id="265"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19" autoAdjust="0"/>
    <p:restoredTop sz="94660"/>
  </p:normalViewPr>
  <p:slideViewPr>
    <p:cSldViewPr snapToGrid="0" showGuides="1">
      <p:cViewPr varScale="1">
        <p:scale>
          <a:sx n="86" d="100"/>
          <a:sy n="86" d="100"/>
        </p:scale>
        <p:origin x="102" y="7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388667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175102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173600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12793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83043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300486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362901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309098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417039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281756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6920865-7D9C-4B62-9C3E-A654F734F31C}" type="datetimeFigureOut">
              <a:rPr lang="ru-RU" smtClean="0"/>
              <a:pPr/>
              <a:t>09.08.2022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E2035CD-6AC5-4691-81CD-C999F3F2731B}" type="slidenum">
              <a:rPr lang="ru-RU" smtClean="0"/>
              <a:pPr/>
              <a:t>‹#›</a:t>
            </a:fld>
            <a:endParaRPr lang="ru-RU"/>
          </a:p>
        </p:txBody>
      </p:sp>
    </p:spTree>
    <p:extLst>
      <p:ext uri="{BB962C8B-B14F-4D97-AF65-F5344CB8AC3E}">
        <p14:creationId xmlns:p14="http://schemas.microsoft.com/office/powerpoint/2010/main" val="429259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20865-7D9C-4B62-9C3E-A654F734F31C}" type="datetimeFigureOut">
              <a:rPr lang="ru-RU" smtClean="0"/>
              <a:pPr/>
              <a:t>09.08.2022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035CD-6AC5-4691-81CD-C999F3F2731B}" type="slidenum">
              <a:rPr lang="ru-RU" smtClean="0"/>
              <a:pPr/>
              <a:t>‹#›</a:t>
            </a:fld>
            <a:endParaRPr lang="ru-RU"/>
          </a:p>
        </p:txBody>
      </p:sp>
    </p:spTree>
    <p:extLst>
      <p:ext uri="{BB962C8B-B14F-4D97-AF65-F5344CB8AC3E}">
        <p14:creationId xmlns:p14="http://schemas.microsoft.com/office/powerpoint/2010/main" val="2529203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56823" y="103031"/>
            <a:ext cx="10779616" cy="1481070"/>
          </a:xfrm>
          <a:solidFill>
            <a:srgbClr val="0070C0"/>
          </a:solidFill>
        </p:spPr>
        <p:txBody>
          <a:bodyPr>
            <a:normAutofit/>
          </a:bodyPr>
          <a:lstStyle/>
          <a:p>
            <a:r>
              <a:rPr lang="de-DE" sz="8000" b="1" dirty="0">
                <a:solidFill>
                  <a:schemeClr val="accent1">
                    <a:lumMod val="40000"/>
                    <a:lumOff val="60000"/>
                  </a:schemeClr>
                </a:solidFill>
                <a:latin typeface="Arial" panose="020B0604020202020204" pitchFamily="34" charset="0"/>
                <a:cs typeface="Arial" panose="020B0604020202020204" pitchFamily="34" charset="0"/>
              </a:rPr>
              <a:t>DEUTSCH</a:t>
            </a:r>
            <a:endParaRPr lang="ru-RU" sz="80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 name="Прямоугольник 6"/>
          <p:cNvSpPr/>
          <p:nvPr/>
        </p:nvSpPr>
        <p:spPr>
          <a:xfrm>
            <a:off x="9775870" y="172053"/>
            <a:ext cx="1559379" cy="134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latin typeface="Arial" panose="020B0604020202020204" pitchFamily="34" charset="0"/>
                <a:cs typeface="Arial" panose="020B0604020202020204" pitchFamily="34" charset="0"/>
              </a:rPr>
              <a:t>8</a:t>
            </a:r>
          </a:p>
          <a:p>
            <a:pPr algn="ctr"/>
            <a:r>
              <a:rPr lang="en-US" sz="3200" dirty="0" err="1">
                <a:latin typeface="Arial" panose="020B0604020202020204" pitchFamily="34" charset="0"/>
                <a:cs typeface="Arial" panose="020B0604020202020204" pitchFamily="34" charset="0"/>
              </a:rPr>
              <a:t>Klasse</a:t>
            </a:r>
            <a:endParaRPr lang="ru-RU" sz="3200" dirty="0">
              <a:latin typeface="Arial" panose="020B0604020202020204" pitchFamily="34" charset="0"/>
              <a:cs typeface="Arial" panose="020B0604020202020204" pitchFamily="34" charset="0"/>
            </a:endParaRPr>
          </a:p>
        </p:txBody>
      </p:sp>
      <p:sp>
        <p:nvSpPr>
          <p:cNvPr id="8" name="Подзаголовок 4"/>
          <p:cNvSpPr>
            <a:spLocks noGrp="1"/>
          </p:cNvSpPr>
          <p:nvPr>
            <p:ph type="subTitle" idx="1"/>
          </p:nvPr>
        </p:nvSpPr>
        <p:spPr>
          <a:xfrm>
            <a:off x="566669" y="1867437"/>
            <a:ext cx="11191741" cy="4713667"/>
          </a:xfrm>
          <a:ln w="38100"/>
        </p:spPr>
        <p:style>
          <a:lnRef idx="2">
            <a:schemeClr val="accent4"/>
          </a:lnRef>
          <a:fillRef idx="1">
            <a:schemeClr val="lt1"/>
          </a:fillRef>
          <a:effectRef idx="0">
            <a:schemeClr val="accent4"/>
          </a:effectRef>
          <a:fontRef idx="minor">
            <a:schemeClr val="dk1"/>
          </a:fontRef>
        </p:style>
        <p:txBody>
          <a:bodyPr>
            <a:normAutofit/>
          </a:bodyPr>
          <a:lstStyle/>
          <a:p>
            <a:r>
              <a:rPr lang="de-DE" sz="4000" b="1" dirty="0">
                <a:solidFill>
                  <a:srgbClr val="00B050"/>
                </a:solidFill>
                <a:latin typeface="Arial" panose="020B0604020202020204" pitchFamily="34" charset="0"/>
                <a:cs typeface="Arial" panose="020B0604020202020204" pitchFamily="34" charset="0"/>
              </a:rPr>
              <a:t>THEMA DER STUNDE:</a:t>
            </a:r>
          </a:p>
          <a:p>
            <a:endParaRPr lang="de-DE" dirty="0">
              <a:latin typeface="Arial" panose="020B0604020202020204" pitchFamily="34" charset="0"/>
              <a:cs typeface="Arial" panose="020B0604020202020204" pitchFamily="34" charset="0"/>
            </a:endParaRPr>
          </a:p>
          <a:p>
            <a:pPr algn="l"/>
            <a:r>
              <a:rPr lang="de-DE" sz="6000" b="1" dirty="0">
                <a:solidFill>
                  <a:srgbClr val="7030A0"/>
                </a:solidFill>
                <a:latin typeface="Arial" panose="020B0604020202020204" pitchFamily="34" charset="0"/>
                <a:cs typeface="Arial" panose="020B0604020202020204" pitchFamily="34" charset="0"/>
              </a:rPr>
              <a:t>„</a:t>
            </a:r>
            <a:r>
              <a:rPr lang="ru-RU" sz="6000" b="1" dirty="0">
                <a:solidFill>
                  <a:srgbClr val="7030A0"/>
                </a:solidFill>
                <a:latin typeface="Arial" panose="020B0604020202020204" pitchFamily="34" charset="0"/>
                <a:cs typeface="Arial" panose="020B0604020202020204" pitchFamily="34" charset="0"/>
              </a:rPr>
              <a:t> </a:t>
            </a:r>
            <a:r>
              <a:rPr lang="de-DE" sz="6000" b="1" dirty="0">
                <a:solidFill>
                  <a:srgbClr val="7030A0"/>
                </a:solidFill>
                <a:latin typeface="Arial" panose="020B0604020202020204" pitchFamily="34" charset="0"/>
                <a:cs typeface="Arial" panose="020B0604020202020204" pitchFamily="34" charset="0"/>
              </a:rPr>
              <a:t>Umweltschutz aus Zeitungen “</a:t>
            </a:r>
          </a:p>
          <a:p>
            <a:endParaRPr lang="de-DE" sz="6000" dirty="0">
              <a:latin typeface="Arial" panose="020B0604020202020204" pitchFamily="34" charset="0"/>
              <a:cs typeface="Arial" panose="020B0604020202020204" pitchFamily="34" charset="0"/>
            </a:endParaRPr>
          </a:p>
        </p:txBody>
      </p:sp>
      <p:pic>
        <p:nvPicPr>
          <p:cNvPr id="1030" name="Picture 6" descr="Министерство народного образования &lt;br /&gt; Информационно-образовательный  порта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11" y="3771321"/>
            <a:ext cx="4047565" cy="268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2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одержимое 10"/>
          <p:cNvSpPr>
            <a:spLocks noGrp="1"/>
          </p:cNvSpPr>
          <p:nvPr>
            <p:ph sz="half" idx="1"/>
          </p:nvPr>
        </p:nvSpPr>
        <p:spPr>
          <a:xfrm>
            <a:off x="838200" y="2670629"/>
            <a:ext cx="4619171" cy="3506334"/>
          </a:xfrm>
        </p:spPr>
        <p:txBody>
          <a:bodyPr>
            <a:normAutofit lnSpcReduction="10000"/>
          </a:bodyPr>
          <a:lstStyle/>
          <a:p>
            <a:r>
              <a:rPr lang="de-DE" sz="2400" dirty="0">
                <a:solidFill>
                  <a:schemeClr val="accent6">
                    <a:lumMod val="50000"/>
                  </a:schemeClr>
                </a:solidFill>
                <a:latin typeface="Arial" pitchFamily="34" charset="0"/>
                <a:cs typeface="Arial" pitchFamily="34" charset="0"/>
              </a:rPr>
              <a:t>Der Wald produziert Holz</a:t>
            </a:r>
          </a:p>
          <a:p>
            <a:r>
              <a:rPr lang="de-DE" sz="2400" dirty="0">
                <a:solidFill>
                  <a:schemeClr val="accent6">
                    <a:lumMod val="50000"/>
                  </a:schemeClr>
                </a:solidFill>
                <a:latin typeface="Arial" pitchFamily="34" charset="0"/>
                <a:cs typeface="Arial" pitchFamily="34" charset="0"/>
              </a:rPr>
              <a:t>Der Wald reinigt</a:t>
            </a:r>
          </a:p>
          <a:p>
            <a:r>
              <a:rPr lang="de-DE" sz="2400" dirty="0">
                <a:solidFill>
                  <a:schemeClr val="accent6">
                    <a:lumMod val="50000"/>
                  </a:schemeClr>
                </a:solidFill>
                <a:latin typeface="Arial" pitchFamily="34" charset="0"/>
                <a:cs typeface="Arial" pitchFamily="34" charset="0"/>
              </a:rPr>
              <a:t>Der Wald produziert</a:t>
            </a:r>
          </a:p>
          <a:p>
            <a:r>
              <a:rPr lang="de-DE" sz="2400" dirty="0">
                <a:solidFill>
                  <a:schemeClr val="accent6">
                    <a:lumMod val="50000"/>
                  </a:schemeClr>
                </a:solidFill>
                <a:latin typeface="Arial" pitchFamily="34" charset="0"/>
                <a:cs typeface="Arial" pitchFamily="34" charset="0"/>
              </a:rPr>
              <a:t>Der Wald erfüllt viele Funktionen für</a:t>
            </a:r>
          </a:p>
          <a:p>
            <a:r>
              <a:rPr lang="de-DE" sz="2400" dirty="0">
                <a:solidFill>
                  <a:schemeClr val="accent6">
                    <a:lumMod val="50000"/>
                  </a:schemeClr>
                </a:solidFill>
                <a:latin typeface="Arial" pitchFamily="34" charset="0"/>
                <a:cs typeface="Arial" pitchFamily="34" charset="0"/>
              </a:rPr>
              <a:t>Der Wald schützt</a:t>
            </a:r>
          </a:p>
          <a:p>
            <a:r>
              <a:rPr lang="de-DE" sz="2400" dirty="0">
                <a:solidFill>
                  <a:schemeClr val="accent6">
                    <a:lumMod val="50000"/>
                  </a:schemeClr>
                </a:solidFill>
                <a:latin typeface="Arial" pitchFamily="34" charset="0"/>
                <a:cs typeface="Arial" pitchFamily="34" charset="0"/>
              </a:rPr>
              <a:t>Der Wald speichert</a:t>
            </a:r>
          </a:p>
          <a:p>
            <a:r>
              <a:rPr lang="de-DE" sz="2400" dirty="0">
                <a:solidFill>
                  <a:schemeClr val="accent6">
                    <a:lumMod val="50000"/>
                  </a:schemeClr>
                </a:solidFill>
                <a:latin typeface="Arial" pitchFamily="34" charset="0"/>
                <a:cs typeface="Arial" pitchFamily="34" charset="0"/>
              </a:rPr>
              <a:t>Der Wald bietet</a:t>
            </a:r>
          </a:p>
          <a:p>
            <a:pPr>
              <a:buNone/>
            </a:pPr>
            <a:endParaRPr lang="ru-RU" dirty="0"/>
          </a:p>
        </p:txBody>
      </p:sp>
      <p:sp>
        <p:nvSpPr>
          <p:cNvPr id="12" name="Содержимое 11"/>
          <p:cNvSpPr>
            <a:spLocks noGrp="1"/>
          </p:cNvSpPr>
          <p:nvPr>
            <p:ph sz="half" idx="2"/>
          </p:nvPr>
        </p:nvSpPr>
        <p:spPr>
          <a:xfrm>
            <a:off x="6821714" y="2728686"/>
            <a:ext cx="4532086" cy="3410857"/>
          </a:xfrm>
        </p:spPr>
        <p:txBody>
          <a:bodyPr>
            <a:normAutofit lnSpcReduction="10000"/>
          </a:bodyPr>
          <a:lstStyle/>
          <a:p>
            <a:r>
              <a:rPr lang="de-DE" sz="2400" dirty="0">
                <a:solidFill>
                  <a:schemeClr val="accent2">
                    <a:lumMod val="50000"/>
                  </a:schemeClr>
                </a:solidFill>
                <a:latin typeface="Arial" pitchFamily="34" charset="0"/>
                <a:cs typeface="Arial" pitchFamily="34" charset="0"/>
              </a:rPr>
              <a:t>Wasser und liefert Trinkwasser.</a:t>
            </a:r>
          </a:p>
          <a:p>
            <a:r>
              <a:rPr lang="de-DE" sz="2400" dirty="0">
                <a:solidFill>
                  <a:schemeClr val="accent2">
                    <a:lumMod val="50000"/>
                  </a:schemeClr>
                </a:solidFill>
                <a:latin typeface="Arial" pitchFamily="34" charset="0"/>
                <a:cs typeface="Arial" pitchFamily="34" charset="0"/>
              </a:rPr>
              <a:t>Erholungsraum.</a:t>
            </a:r>
          </a:p>
          <a:p>
            <a:r>
              <a:rPr lang="de-DE" sz="2400" dirty="0">
                <a:solidFill>
                  <a:schemeClr val="accent2">
                    <a:lumMod val="50000"/>
                  </a:schemeClr>
                </a:solidFill>
                <a:latin typeface="Arial" pitchFamily="34" charset="0"/>
                <a:cs typeface="Arial" pitchFamily="34" charset="0"/>
              </a:rPr>
              <a:t>Sauerstoff</a:t>
            </a:r>
          </a:p>
          <a:p>
            <a:r>
              <a:rPr lang="de-DE" sz="2400" dirty="0">
                <a:solidFill>
                  <a:schemeClr val="accent2">
                    <a:lumMod val="50000"/>
                  </a:schemeClr>
                </a:solidFill>
                <a:latin typeface="Arial" pitchFamily="34" charset="0"/>
                <a:cs typeface="Arial" pitchFamily="34" charset="0"/>
              </a:rPr>
              <a:t>zum Bauen und Heizen.</a:t>
            </a:r>
          </a:p>
          <a:p>
            <a:r>
              <a:rPr lang="de-DE" sz="2400" dirty="0">
                <a:solidFill>
                  <a:schemeClr val="accent2">
                    <a:lumMod val="50000"/>
                  </a:schemeClr>
                </a:solidFill>
                <a:latin typeface="Arial" pitchFamily="34" charset="0"/>
                <a:cs typeface="Arial" pitchFamily="34" charset="0"/>
              </a:rPr>
              <a:t>Mensch und Umwelt.</a:t>
            </a:r>
          </a:p>
          <a:p>
            <a:r>
              <a:rPr lang="de-DE" sz="2400" dirty="0">
                <a:solidFill>
                  <a:schemeClr val="accent2">
                    <a:lumMod val="50000"/>
                  </a:schemeClr>
                </a:solidFill>
                <a:latin typeface="Arial" pitchFamily="34" charset="0"/>
                <a:cs typeface="Arial" pitchFamily="34" charset="0"/>
              </a:rPr>
              <a:t>die Luft</a:t>
            </a:r>
          </a:p>
          <a:p>
            <a:r>
              <a:rPr lang="de-DE" sz="2400" dirty="0">
                <a:solidFill>
                  <a:schemeClr val="accent2">
                    <a:lumMod val="50000"/>
                  </a:schemeClr>
                </a:solidFill>
                <a:latin typeface="Arial" pitchFamily="34" charset="0"/>
                <a:cs typeface="Arial" pitchFamily="34" charset="0"/>
              </a:rPr>
              <a:t>vor Naturgefahren</a:t>
            </a:r>
          </a:p>
          <a:p>
            <a:endParaRPr lang="ru-RU" dirty="0"/>
          </a:p>
        </p:txBody>
      </p:sp>
      <p:sp>
        <p:nvSpPr>
          <p:cNvPr id="4" name="Скругленный прямоугольник 3"/>
          <p:cNvSpPr/>
          <p:nvPr/>
        </p:nvSpPr>
        <p:spPr>
          <a:xfrm>
            <a:off x="914400" y="362857"/>
            <a:ext cx="10566400" cy="1146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Übungen </a:t>
            </a:r>
            <a:endParaRPr lang="ru-RU" sz="6000" b="1" dirty="0">
              <a:latin typeface="Arial" pitchFamily="34" charset="0"/>
              <a:cs typeface="Arial" pitchFamily="34" charset="0"/>
            </a:endParaRPr>
          </a:p>
        </p:txBody>
      </p:sp>
      <p:sp>
        <p:nvSpPr>
          <p:cNvPr id="13" name="Овал 12"/>
          <p:cNvSpPr/>
          <p:nvPr/>
        </p:nvSpPr>
        <p:spPr>
          <a:xfrm>
            <a:off x="1306286" y="1640114"/>
            <a:ext cx="9419771" cy="58057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accent6">
                    <a:lumMod val="50000"/>
                  </a:schemeClr>
                </a:solidFill>
                <a:latin typeface="Arial" pitchFamily="34" charset="0"/>
                <a:cs typeface="Arial" pitchFamily="34" charset="0"/>
              </a:rPr>
              <a:t>Ergänzen Sie die Sätze korrekt.</a:t>
            </a:r>
            <a:endParaRPr lang="ru-RU" sz="2400" b="1" dirty="0">
              <a:solidFill>
                <a:schemeClr val="accent6">
                  <a:lumMod val="50000"/>
                </a:schemeClr>
              </a:solidFill>
              <a:latin typeface="Arial" pitchFamily="34" charset="0"/>
              <a:cs typeface="Arial" pitchFamily="34" charset="0"/>
            </a:endParaRPr>
          </a:p>
        </p:txBody>
      </p:sp>
      <p:cxnSp>
        <p:nvCxnSpPr>
          <p:cNvPr id="15" name="Соединительная линия уступом 14"/>
          <p:cNvCxnSpPr>
            <a:endCxn id="12" idx="1"/>
          </p:cNvCxnSpPr>
          <p:nvPr/>
        </p:nvCxnSpPr>
        <p:spPr>
          <a:xfrm>
            <a:off x="4572000" y="2859314"/>
            <a:ext cx="2249714" cy="157480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3962400" y="3091543"/>
            <a:ext cx="3048000" cy="624114"/>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19" name="Прямая со стрелкой 18"/>
          <p:cNvCxnSpPr/>
          <p:nvPr/>
        </p:nvCxnSpPr>
        <p:spPr>
          <a:xfrm>
            <a:off x="3817257" y="4310743"/>
            <a:ext cx="3062514" cy="58057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1" name="Прямая со стрелкой 20"/>
          <p:cNvCxnSpPr/>
          <p:nvPr/>
        </p:nvCxnSpPr>
        <p:spPr>
          <a:xfrm>
            <a:off x="3831771" y="4833257"/>
            <a:ext cx="2960915" cy="43542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4" name="Прямая со стрелкой 23"/>
          <p:cNvCxnSpPr/>
          <p:nvPr/>
        </p:nvCxnSpPr>
        <p:spPr>
          <a:xfrm flipV="1">
            <a:off x="3846286" y="4049486"/>
            <a:ext cx="3004457" cy="116114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7" name="Прямая со стрелкой 26"/>
          <p:cNvCxnSpPr/>
          <p:nvPr/>
        </p:nvCxnSpPr>
        <p:spPr>
          <a:xfrm flipV="1">
            <a:off x="3614057" y="3643086"/>
            <a:ext cx="3265714" cy="20320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31" name="Соединительная линия уступом 30"/>
          <p:cNvCxnSpPr/>
          <p:nvPr/>
        </p:nvCxnSpPr>
        <p:spPr>
          <a:xfrm>
            <a:off x="3744686" y="3294743"/>
            <a:ext cx="2946400" cy="2394857"/>
          </a:xfrm>
          <a:prstGeom prst="bent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одержимое 7"/>
          <p:cNvGraphicFramePr>
            <a:graphicFrameLocks noGrp="1"/>
          </p:cNvGraphicFramePr>
          <p:nvPr>
            <p:ph idx="1"/>
            <p:extLst>
              <p:ext uri="{D42A27DB-BD31-4B8C-83A1-F6EECF244321}">
                <p14:modId xmlns:p14="http://schemas.microsoft.com/office/powerpoint/2010/main" val="3348669951"/>
              </p:ext>
            </p:extLst>
          </p:nvPr>
        </p:nvGraphicFramePr>
        <p:xfrm>
          <a:off x="823686" y="2507795"/>
          <a:ext cx="10515600" cy="2586719"/>
        </p:xfrm>
        <a:graphic>
          <a:graphicData uri="http://schemas.openxmlformats.org/drawingml/2006/table">
            <a:tbl>
              <a:tblPr firstRow="1" bandRow="1">
                <a:tableStyleId>{5DA37D80-6434-44D0-A028-1B22A696006F}</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648475">
                <a:tc>
                  <a:txBody>
                    <a:bodyPr/>
                    <a:lstStyle/>
                    <a:p>
                      <a:pPr algn="ctr" fontAlgn="b"/>
                      <a:r>
                        <a:rPr lang="de-DE" sz="2800" b="1" dirty="0">
                          <a:solidFill>
                            <a:srgbClr val="002060"/>
                          </a:solidFill>
                          <a:latin typeface="Arial" pitchFamily="34" charset="0"/>
                          <a:cs typeface="Arial" pitchFamily="34" charset="0"/>
                        </a:rPr>
                        <a:t>im Wald</a:t>
                      </a:r>
                    </a:p>
                  </a:txBody>
                  <a:tcPr marL="47625" marR="47625" marT="47625" marB="47625" anchor="b"/>
                </a:tc>
                <a:tc>
                  <a:txBody>
                    <a:bodyPr/>
                    <a:lstStyle/>
                    <a:p>
                      <a:pPr algn="ctr" fontAlgn="b"/>
                      <a:r>
                        <a:rPr lang="de-DE" sz="2800" b="1" dirty="0">
                          <a:solidFill>
                            <a:srgbClr val="002060"/>
                          </a:solidFill>
                          <a:latin typeface="Arial" pitchFamily="34" charset="0"/>
                          <a:cs typeface="Arial" pitchFamily="34" charset="0"/>
                        </a:rPr>
                        <a:t>im Fluss</a:t>
                      </a:r>
                    </a:p>
                  </a:txBody>
                  <a:tcPr marL="47625" marR="47625" marT="47625" marB="47625" anchor="b"/>
                </a:tc>
                <a:tc>
                  <a:txBody>
                    <a:bodyPr/>
                    <a:lstStyle/>
                    <a:p>
                      <a:pPr algn="ctr" fontAlgn="b"/>
                      <a:r>
                        <a:rPr lang="de-DE" sz="2800" b="1" dirty="0">
                          <a:solidFill>
                            <a:srgbClr val="002060"/>
                          </a:solidFill>
                          <a:latin typeface="Arial" pitchFamily="34" charset="0"/>
                          <a:cs typeface="Arial" pitchFamily="34" charset="0"/>
                        </a:rPr>
                        <a:t>im Meer</a:t>
                      </a:r>
                    </a:p>
                  </a:txBody>
                  <a:tcPr marL="47625" marR="47625" marT="47625" marB="47625" anchor="b"/>
                </a:tc>
                <a:tc>
                  <a:txBody>
                    <a:bodyPr/>
                    <a:lstStyle/>
                    <a:p>
                      <a:pPr algn="ctr" fontAlgn="b"/>
                      <a:r>
                        <a:rPr lang="de-DE" sz="2800" b="1" dirty="0">
                          <a:solidFill>
                            <a:srgbClr val="002060"/>
                          </a:solidFill>
                          <a:latin typeface="Arial" pitchFamily="34" charset="0"/>
                          <a:cs typeface="Arial" pitchFamily="34" charset="0"/>
                        </a:rPr>
                        <a:t>im Käfig</a:t>
                      </a:r>
                    </a:p>
                  </a:txBody>
                  <a:tcPr marL="47625" marR="47625" marT="47625" marB="47625" anchor="b"/>
                </a:tc>
                <a:extLst>
                  <a:ext uri="{0D108BD9-81ED-4DB2-BD59-A6C34878D82A}">
                    <a16:rowId xmlns:a16="http://schemas.microsoft.com/office/drawing/2014/main" val="10000"/>
                  </a:ext>
                </a:extLst>
              </a:tr>
              <a:tr h="1938244">
                <a:tc>
                  <a:txBody>
                    <a:bodyPr/>
                    <a:lstStyle/>
                    <a:p>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10001"/>
                  </a:ext>
                </a:extLst>
              </a:tr>
            </a:tbl>
          </a:graphicData>
        </a:graphic>
      </p:graphicFrame>
      <p:sp>
        <p:nvSpPr>
          <p:cNvPr id="7" name="Скругленный прямоугольник 6"/>
          <p:cNvSpPr/>
          <p:nvPr/>
        </p:nvSpPr>
        <p:spPr>
          <a:xfrm>
            <a:off x="769257" y="391886"/>
            <a:ext cx="10609943" cy="1175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Übungen </a:t>
            </a:r>
            <a:endParaRPr lang="ru-RU" sz="6000" b="1" dirty="0">
              <a:latin typeface="Arial" pitchFamily="34" charset="0"/>
              <a:cs typeface="Arial" pitchFamily="34" charset="0"/>
            </a:endParaRPr>
          </a:p>
        </p:txBody>
      </p:sp>
      <p:sp>
        <p:nvSpPr>
          <p:cNvPr id="9" name="Прямоугольник 8"/>
          <p:cNvSpPr/>
          <p:nvPr/>
        </p:nvSpPr>
        <p:spPr>
          <a:xfrm>
            <a:off x="1156869" y="3576935"/>
            <a:ext cx="1641795" cy="584775"/>
          </a:xfrm>
          <a:prstGeom prst="rect">
            <a:avLst/>
          </a:prstGeom>
          <a:noFill/>
        </p:spPr>
        <p:txBody>
          <a:bodyPr wrap="non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Igel</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0" name="Прямоугольник 9"/>
          <p:cNvSpPr/>
          <p:nvPr/>
        </p:nvSpPr>
        <p:spPr>
          <a:xfrm>
            <a:off x="6458858" y="3555999"/>
            <a:ext cx="1852411" cy="523220"/>
          </a:xfrm>
          <a:prstGeom prst="rect">
            <a:avLst/>
          </a:prstGeom>
          <a:noFill/>
        </p:spPr>
        <p:txBody>
          <a:bodyPr wrap="square" lIns="91440" tIns="45720" rIns="91440" bIns="45720">
            <a:spAutoFit/>
          </a:bodyPr>
          <a:lstStyle/>
          <a:p>
            <a:pPr algn="ctr"/>
            <a:r>
              <a:rPr lang="de-D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Delfin</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1" name="Прямоугольник 10"/>
          <p:cNvSpPr/>
          <p:nvPr/>
        </p:nvSpPr>
        <p:spPr>
          <a:xfrm>
            <a:off x="8820412" y="3533392"/>
            <a:ext cx="2372764" cy="461665"/>
          </a:xfrm>
          <a:prstGeom prst="rect">
            <a:avLst/>
          </a:prstGeom>
          <a:noFill/>
        </p:spPr>
        <p:txBody>
          <a:bodyPr wrap="none" lIns="91440" tIns="45720" rIns="91440" bIns="45720">
            <a:spAutoFit/>
          </a:bodyPr>
          <a:lstStyle/>
          <a:p>
            <a:pPr algn="ct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das Kaninchen</a:t>
            </a:r>
            <a:endParaRPr lang="ru-RU"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2" name="Прямоугольник 11"/>
          <p:cNvSpPr/>
          <p:nvPr/>
        </p:nvSpPr>
        <p:spPr>
          <a:xfrm>
            <a:off x="3831772" y="3649506"/>
            <a:ext cx="1778586" cy="523220"/>
          </a:xfrm>
          <a:prstGeom prst="rect">
            <a:avLst/>
          </a:prstGeom>
          <a:noFill/>
        </p:spPr>
        <p:txBody>
          <a:bodyPr wrap="square" lIns="91440" tIns="45720" rIns="91440" bIns="45720">
            <a:spAutoFit/>
          </a:bodyPr>
          <a:lstStyle/>
          <a:p>
            <a:pPr algn="ctr"/>
            <a:r>
              <a:rPr lang="de-D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Fisch</a:t>
            </a:r>
            <a:endParaRPr lang="de-DE"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98286" y="449943"/>
            <a:ext cx="10551885" cy="130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b="1" dirty="0">
                <a:latin typeface="Arial" pitchFamily="34" charset="0"/>
                <a:cs typeface="Arial" pitchFamily="34" charset="0"/>
              </a:rPr>
              <a:t>Hören Sie das Lied an und singen Sie mit. </a:t>
            </a:r>
            <a:endParaRPr lang="ru-RU" sz="4800" b="1" dirty="0">
              <a:latin typeface="Arial" pitchFamily="34" charset="0"/>
              <a:cs typeface="Arial" pitchFamily="34" charset="0"/>
            </a:endParaRPr>
          </a:p>
        </p:txBody>
      </p:sp>
      <p:pic>
        <p:nvPicPr>
          <p:cNvPr id="3" name="Laub- und Nadelbäume __ Kinderlieder zum Lern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0647" y="1825625"/>
            <a:ext cx="11282082" cy="43513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5812" y="1788460"/>
            <a:ext cx="6087035" cy="4034118"/>
          </a:xfrm>
        </p:spPr>
        <p:txBody>
          <a:bodyPr>
            <a:normAutofit/>
          </a:bodyPr>
          <a:lstStyle/>
          <a:p>
            <a:pPr algn="ctr">
              <a:buNone/>
            </a:pPr>
            <a:endParaRPr lang="de-DE" sz="3600" dirty="0">
              <a:solidFill>
                <a:srgbClr val="00B050"/>
              </a:solidFill>
              <a:latin typeface="Arial" panose="020B0604020202020204" pitchFamily="34" charset="0"/>
              <a:cs typeface="Arial" panose="020B0604020202020204" pitchFamily="34" charset="0"/>
            </a:endParaRPr>
          </a:p>
          <a:p>
            <a:pPr algn="ctr">
              <a:buNone/>
            </a:pPr>
            <a:endParaRPr lang="de-DE" sz="3600" dirty="0">
              <a:solidFill>
                <a:srgbClr val="00B050"/>
              </a:solidFill>
              <a:latin typeface="Arial" panose="020B0604020202020204" pitchFamily="34" charset="0"/>
              <a:cs typeface="Arial" panose="020B0604020202020204" pitchFamily="34" charset="0"/>
            </a:endParaRPr>
          </a:p>
          <a:p>
            <a:pPr algn="ctr">
              <a:buNone/>
            </a:pPr>
            <a:r>
              <a:rPr lang="de-DE" sz="3600" b="1" dirty="0">
                <a:solidFill>
                  <a:srgbClr val="00B050"/>
                </a:solidFill>
                <a:latin typeface="Arial" panose="020B0604020202020204" pitchFamily="34" charset="0"/>
                <a:cs typeface="Arial" panose="020B0604020202020204" pitchFamily="34" charset="0"/>
              </a:rPr>
              <a:t>Schreiben Sie eine Zusammenfassung zu heutigem Thema und lernen Sie das Lied auswendig! </a:t>
            </a:r>
            <a:endParaRPr lang="ru-RU" sz="3600" b="1" dirty="0">
              <a:solidFill>
                <a:srgbClr val="00B050"/>
              </a:solidFill>
              <a:latin typeface="Arial" panose="020B0604020202020204" pitchFamily="34" charset="0"/>
              <a:cs typeface="Arial" panose="020B0604020202020204" pitchFamily="34" charset="0"/>
            </a:endParaRPr>
          </a:p>
        </p:txBody>
      </p:sp>
      <p:sp>
        <p:nvSpPr>
          <p:cNvPr id="4" name="Заголовок 3"/>
          <p:cNvSpPr>
            <a:spLocks noGrp="1"/>
          </p:cNvSpPr>
          <p:nvPr>
            <p:ph type="title"/>
          </p:nvPr>
        </p:nvSpPr>
        <p:spPr>
          <a:solidFill>
            <a:srgbClr val="0070C0"/>
          </a:solidFill>
        </p:spPr>
        <p:txBody>
          <a:bodyPr>
            <a:normAutofit/>
          </a:bodyPr>
          <a:lstStyle/>
          <a:p>
            <a:pPr algn="ctr"/>
            <a:r>
              <a:rPr lang="de-DE" sz="8000" b="1" dirty="0">
                <a:solidFill>
                  <a:schemeClr val="accent1">
                    <a:lumMod val="40000"/>
                    <a:lumOff val="60000"/>
                  </a:schemeClr>
                </a:solidFill>
                <a:latin typeface="Arial" panose="020B0604020202020204" pitchFamily="34" charset="0"/>
                <a:cs typeface="Arial" panose="020B0604020202020204" pitchFamily="34" charset="0"/>
              </a:rPr>
              <a:t>Selbständige Arbeit:</a:t>
            </a:r>
            <a:endParaRPr lang="ru-RU" sz="8000" b="1" dirty="0">
              <a:solidFill>
                <a:schemeClr val="accent1">
                  <a:lumMod val="40000"/>
                  <a:lumOff val="60000"/>
                </a:schemeClr>
              </a:solidFill>
              <a:latin typeface="Arial" panose="020B0604020202020204" pitchFamily="34" charset="0"/>
              <a:cs typeface="Arial" panose="020B0604020202020204" pitchFamily="34" charset="0"/>
            </a:endParaRPr>
          </a:p>
        </p:txBody>
      </p:sp>
      <p:pic>
        <p:nvPicPr>
          <p:cNvPr id="3074" name="Picture 2" descr="Selbststudium – Hochschulinstitut IVP NMS B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847" y="2140368"/>
            <a:ext cx="4894730" cy="422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2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de-DE" sz="3500" b="1" dirty="0">
                <a:solidFill>
                  <a:srgbClr val="00B050"/>
                </a:solidFill>
                <a:latin typeface="Arial" panose="020B0604020202020204" pitchFamily="34" charset="0"/>
                <a:cs typeface="Arial" panose="020B0604020202020204" pitchFamily="34" charset="0"/>
              </a:rPr>
              <a:t>Arbeit am Wortschatz.</a:t>
            </a:r>
          </a:p>
          <a:p>
            <a:r>
              <a:rPr lang="de-DE" sz="3500" b="1" dirty="0">
                <a:solidFill>
                  <a:srgbClr val="00B050"/>
                </a:solidFill>
                <a:latin typeface="Arial" panose="020B0604020202020204" pitchFamily="34" charset="0"/>
                <a:cs typeface="Arial" panose="020B0604020202020204" pitchFamily="34" charset="0"/>
              </a:rPr>
              <a:t>Wiederholung. </a:t>
            </a:r>
          </a:p>
          <a:p>
            <a:r>
              <a:rPr lang="de-DE" sz="3500" b="1" dirty="0">
                <a:solidFill>
                  <a:srgbClr val="00B050"/>
                </a:solidFill>
                <a:latin typeface="Arial" panose="020B0604020202020204" pitchFamily="34" charset="0"/>
                <a:cs typeface="Arial" panose="020B0604020202020204" pitchFamily="34" charset="0"/>
              </a:rPr>
              <a:t>Übungen zum Thema.</a:t>
            </a:r>
          </a:p>
          <a:p>
            <a:r>
              <a:rPr lang="de-DE" sz="3500" b="1" dirty="0">
                <a:solidFill>
                  <a:srgbClr val="00B050"/>
                </a:solidFill>
                <a:latin typeface="Arial" panose="020B0604020202020204" pitchFamily="34" charset="0"/>
                <a:cs typeface="Arial" panose="020B0604020202020204" pitchFamily="34" charset="0"/>
              </a:rPr>
              <a:t>Selbständige Arbeit.</a:t>
            </a:r>
            <a:endParaRPr lang="ru-RU" sz="3500" b="1" dirty="0">
              <a:solidFill>
                <a:srgbClr val="00B050"/>
              </a:solidFill>
              <a:latin typeface="Arial" panose="020B0604020202020204" pitchFamily="34" charset="0"/>
              <a:cs typeface="Arial" panose="020B0604020202020204" pitchFamily="34" charset="0"/>
            </a:endParaRPr>
          </a:p>
        </p:txBody>
      </p:sp>
      <p:sp>
        <p:nvSpPr>
          <p:cNvPr id="4" name="Заголовок 3"/>
          <p:cNvSpPr>
            <a:spLocks noGrp="1"/>
          </p:cNvSpPr>
          <p:nvPr>
            <p:ph type="title"/>
          </p:nvPr>
        </p:nvSpPr>
        <p:spPr>
          <a:solidFill>
            <a:srgbClr val="0070C0"/>
          </a:solidFill>
        </p:spPr>
        <p:txBody>
          <a:bodyPr>
            <a:normAutofit/>
          </a:bodyPr>
          <a:lstStyle/>
          <a:p>
            <a:pPr algn="ctr"/>
            <a:r>
              <a:rPr lang="de-DE" sz="8000" b="1" dirty="0">
                <a:solidFill>
                  <a:schemeClr val="accent1">
                    <a:lumMod val="40000"/>
                    <a:lumOff val="60000"/>
                  </a:schemeClr>
                </a:solidFill>
                <a:latin typeface="Arial" panose="020B0604020202020204" pitchFamily="34" charset="0"/>
                <a:cs typeface="Arial" panose="020B0604020202020204" pitchFamily="34" charset="0"/>
              </a:rPr>
              <a:t>Plan der Stunde:</a:t>
            </a:r>
            <a:endParaRPr lang="ru-RU" sz="8000" b="1" dirty="0">
              <a:solidFill>
                <a:schemeClr val="accent1">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7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12800" y="275772"/>
            <a:ext cx="10551886" cy="1001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Arbeit am Wortschatz </a:t>
            </a:r>
            <a:endParaRPr lang="ru-RU" sz="6000" b="1" dirty="0">
              <a:latin typeface="Arial" pitchFamily="34" charset="0"/>
              <a:cs typeface="Arial" pitchFamily="34" charset="0"/>
            </a:endParaRPr>
          </a:p>
        </p:txBody>
      </p:sp>
      <p:sp>
        <p:nvSpPr>
          <p:cNvPr id="5" name="Овал 4"/>
          <p:cNvSpPr/>
          <p:nvPr/>
        </p:nvSpPr>
        <p:spPr>
          <a:xfrm>
            <a:off x="1494971" y="1611085"/>
            <a:ext cx="9144000" cy="7547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accent6">
                    <a:lumMod val="50000"/>
                  </a:schemeClr>
                </a:solidFill>
                <a:latin typeface="Arial" pitchFamily="34" charset="0"/>
                <a:cs typeface="Arial" pitchFamily="34" charset="0"/>
              </a:rPr>
              <a:t>Wer lebt in der Wald?</a:t>
            </a:r>
            <a:endParaRPr lang="ru-RU" sz="2400" b="1" dirty="0">
              <a:solidFill>
                <a:schemeClr val="accent6">
                  <a:lumMod val="50000"/>
                </a:schemeClr>
              </a:solidFill>
              <a:latin typeface="Arial" pitchFamily="34" charset="0"/>
              <a:cs typeface="Arial" pitchFamily="34" charset="0"/>
            </a:endParaRPr>
          </a:p>
        </p:txBody>
      </p:sp>
      <p:pic>
        <p:nvPicPr>
          <p:cNvPr id="6" name="Bild 1" descr="Bildergebnis für hase"/>
          <p:cNvPicPr>
            <a:picLocks noGrp="1"/>
          </p:cNvPicPr>
          <p:nvPr>
            <p:ph idx="1"/>
          </p:nvPr>
        </p:nvPicPr>
        <p:blipFill>
          <a:blip r:embed="rId2" cstate="print"/>
          <a:srcRect/>
          <a:stretch>
            <a:fillRect/>
          </a:stretch>
        </p:blipFill>
        <p:spPr bwMode="auto">
          <a:xfrm>
            <a:off x="812800" y="2569028"/>
            <a:ext cx="2569255" cy="1112157"/>
          </a:xfrm>
          <a:prstGeom prst="rect">
            <a:avLst/>
          </a:prstGeom>
          <a:noFill/>
          <a:ln w="9525">
            <a:noFill/>
            <a:miter lim="800000"/>
            <a:headEnd/>
            <a:tailEnd/>
          </a:ln>
        </p:spPr>
      </p:pic>
      <p:pic>
        <p:nvPicPr>
          <p:cNvPr id="7" name="Bild 10" descr="Bildergebnis für fuchs"/>
          <p:cNvPicPr/>
          <p:nvPr/>
        </p:nvPicPr>
        <p:blipFill>
          <a:blip r:embed="rId3" cstate="print"/>
          <a:srcRect/>
          <a:stretch>
            <a:fillRect/>
          </a:stretch>
        </p:blipFill>
        <p:spPr bwMode="auto">
          <a:xfrm>
            <a:off x="3860800" y="2612572"/>
            <a:ext cx="2264229" cy="1093778"/>
          </a:xfrm>
          <a:prstGeom prst="rect">
            <a:avLst/>
          </a:prstGeom>
          <a:noFill/>
          <a:ln w="9525">
            <a:noFill/>
            <a:miter lim="800000"/>
            <a:headEnd/>
            <a:tailEnd/>
          </a:ln>
        </p:spPr>
      </p:pic>
      <p:pic>
        <p:nvPicPr>
          <p:cNvPr id="8" name="Bild 22" descr="Bildergebnis für Eichhörnchen"/>
          <p:cNvPicPr/>
          <p:nvPr/>
        </p:nvPicPr>
        <p:blipFill>
          <a:blip r:embed="rId4" cstate="print"/>
          <a:srcRect/>
          <a:stretch>
            <a:fillRect/>
          </a:stretch>
        </p:blipFill>
        <p:spPr bwMode="auto">
          <a:xfrm>
            <a:off x="6768782" y="2612572"/>
            <a:ext cx="2317161" cy="1074058"/>
          </a:xfrm>
          <a:prstGeom prst="rect">
            <a:avLst/>
          </a:prstGeom>
          <a:noFill/>
          <a:ln w="9525">
            <a:noFill/>
            <a:miter lim="800000"/>
            <a:headEnd/>
            <a:tailEnd/>
          </a:ln>
        </p:spPr>
      </p:pic>
      <p:pic>
        <p:nvPicPr>
          <p:cNvPr id="9" name="Bild 7" descr="Bildergebnis für Hirsch"/>
          <p:cNvPicPr/>
          <p:nvPr/>
        </p:nvPicPr>
        <p:blipFill>
          <a:blip r:embed="rId5"/>
          <a:srcRect/>
          <a:stretch>
            <a:fillRect/>
          </a:stretch>
        </p:blipFill>
        <p:spPr bwMode="auto">
          <a:xfrm>
            <a:off x="9550400" y="2481943"/>
            <a:ext cx="2264229" cy="1509485"/>
          </a:xfrm>
          <a:prstGeom prst="rect">
            <a:avLst/>
          </a:prstGeom>
          <a:noFill/>
          <a:ln w="9525">
            <a:noFill/>
            <a:miter lim="800000"/>
            <a:headEnd/>
            <a:tailEnd/>
          </a:ln>
        </p:spPr>
      </p:pic>
      <p:sp>
        <p:nvSpPr>
          <p:cNvPr id="10" name="Прямоугольник 9"/>
          <p:cNvSpPr/>
          <p:nvPr/>
        </p:nvSpPr>
        <p:spPr>
          <a:xfrm>
            <a:off x="870857" y="3780135"/>
            <a:ext cx="2187407" cy="584775"/>
          </a:xfrm>
          <a:prstGeom prst="rect">
            <a:avLst/>
          </a:prstGeom>
          <a:noFill/>
        </p:spPr>
        <p:txBody>
          <a:bodyPr wrap="squar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t>
            </a:r>
            <a:r>
              <a:rPr lang="de-DE"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er Hase</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1" name="Прямоугольник 10"/>
          <p:cNvSpPr/>
          <p:nvPr/>
        </p:nvSpPr>
        <p:spPr>
          <a:xfrm>
            <a:off x="3885555" y="3794649"/>
            <a:ext cx="2141933" cy="584775"/>
          </a:xfrm>
          <a:prstGeom prst="rect">
            <a:avLst/>
          </a:prstGeom>
          <a:noFill/>
        </p:spPr>
        <p:txBody>
          <a:bodyPr wrap="non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t>
            </a:r>
            <a:r>
              <a:rPr lang="de-DE"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er Fuchs</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2" name="Прямоугольник 11"/>
          <p:cNvSpPr/>
          <p:nvPr/>
        </p:nvSpPr>
        <p:spPr>
          <a:xfrm>
            <a:off x="6551700" y="3925278"/>
            <a:ext cx="2850459" cy="461665"/>
          </a:xfrm>
          <a:prstGeom prst="rect">
            <a:avLst/>
          </a:prstGeom>
          <a:noFill/>
        </p:spPr>
        <p:txBody>
          <a:bodyPr wrap="none" lIns="91440" tIns="45720" rIns="91440" bIns="45720">
            <a:spAutoFit/>
          </a:bodyPr>
          <a:lstStyle/>
          <a:p>
            <a:pPr algn="ct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das Eichhörnchen</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4" name="Прямоугольник 13"/>
          <p:cNvSpPr/>
          <p:nvPr/>
        </p:nvSpPr>
        <p:spPr>
          <a:xfrm>
            <a:off x="9415498" y="3809164"/>
            <a:ext cx="2212465" cy="584775"/>
          </a:xfrm>
          <a:prstGeom prst="rect">
            <a:avLst/>
          </a:prstGeom>
          <a:noFill/>
        </p:spPr>
        <p:txBody>
          <a:bodyPr wrap="non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t>
            </a:r>
            <a:r>
              <a:rPr lang="de-DE"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er Hirsch</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15" name="Bild 19" descr="Bildergebnis für bär"/>
          <p:cNvPicPr/>
          <p:nvPr/>
        </p:nvPicPr>
        <p:blipFill>
          <a:blip r:embed="rId6"/>
          <a:srcRect/>
          <a:stretch>
            <a:fillRect/>
          </a:stretch>
        </p:blipFill>
        <p:spPr bwMode="auto">
          <a:xfrm>
            <a:off x="740229" y="4521870"/>
            <a:ext cx="2569027" cy="1181576"/>
          </a:xfrm>
          <a:prstGeom prst="rect">
            <a:avLst/>
          </a:prstGeom>
          <a:noFill/>
          <a:ln w="9525">
            <a:noFill/>
            <a:miter lim="800000"/>
            <a:headEnd/>
            <a:tailEnd/>
          </a:ln>
        </p:spPr>
      </p:pic>
      <p:pic>
        <p:nvPicPr>
          <p:cNvPr id="16" name="Bild 13" descr="Bildergebnis für wolf"/>
          <p:cNvPicPr/>
          <p:nvPr/>
        </p:nvPicPr>
        <p:blipFill>
          <a:blip r:embed="rId7"/>
          <a:srcRect/>
          <a:stretch>
            <a:fillRect/>
          </a:stretch>
        </p:blipFill>
        <p:spPr bwMode="auto">
          <a:xfrm>
            <a:off x="3846285" y="4571999"/>
            <a:ext cx="2307771" cy="1175657"/>
          </a:xfrm>
          <a:prstGeom prst="rect">
            <a:avLst/>
          </a:prstGeom>
          <a:noFill/>
          <a:ln w="9525">
            <a:noFill/>
            <a:miter lim="800000"/>
            <a:headEnd/>
            <a:tailEnd/>
          </a:ln>
        </p:spPr>
      </p:pic>
      <p:pic>
        <p:nvPicPr>
          <p:cNvPr id="17" name="Bild 25" descr="Bildergebnis für igel"/>
          <p:cNvPicPr/>
          <p:nvPr/>
        </p:nvPicPr>
        <p:blipFill>
          <a:blip r:embed="rId8" cstate="print"/>
          <a:srcRect/>
          <a:stretch>
            <a:fillRect/>
          </a:stretch>
        </p:blipFill>
        <p:spPr bwMode="auto">
          <a:xfrm>
            <a:off x="6778170" y="4558902"/>
            <a:ext cx="2351315" cy="1188755"/>
          </a:xfrm>
          <a:prstGeom prst="rect">
            <a:avLst/>
          </a:prstGeom>
          <a:noFill/>
          <a:ln w="9525">
            <a:noFill/>
            <a:miter lim="800000"/>
            <a:headEnd/>
            <a:tailEnd/>
          </a:ln>
        </p:spPr>
      </p:pic>
      <p:pic>
        <p:nvPicPr>
          <p:cNvPr id="18" name="Bild 39" descr="Bildergebnis für Ameisen"/>
          <p:cNvPicPr/>
          <p:nvPr/>
        </p:nvPicPr>
        <p:blipFill>
          <a:blip r:embed="rId9" cstate="print"/>
          <a:srcRect/>
          <a:stretch>
            <a:fillRect/>
          </a:stretch>
        </p:blipFill>
        <p:spPr bwMode="auto">
          <a:xfrm>
            <a:off x="9608457" y="4632563"/>
            <a:ext cx="2220685" cy="1129608"/>
          </a:xfrm>
          <a:prstGeom prst="rect">
            <a:avLst/>
          </a:prstGeom>
          <a:noFill/>
          <a:ln w="9525">
            <a:noFill/>
            <a:miter lim="800000"/>
            <a:headEnd/>
            <a:tailEnd/>
          </a:ln>
        </p:spPr>
      </p:pic>
      <p:sp>
        <p:nvSpPr>
          <p:cNvPr id="20" name="Прямоугольник 19"/>
          <p:cNvSpPr/>
          <p:nvPr/>
        </p:nvSpPr>
        <p:spPr>
          <a:xfrm>
            <a:off x="1127840" y="5855678"/>
            <a:ext cx="1620957" cy="584775"/>
          </a:xfrm>
          <a:prstGeom prst="rect">
            <a:avLst/>
          </a:prstGeom>
          <a:noFill/>
        </p:spPr>
        <p:txBody>
          <a:bodyPr wrap="non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Bär</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1" name="Прямоугольник 20"/>
          <p:cNvSpPr/>
          <p:nvPr/>
        </p:nvSpPr>
        <p:spPr>
          <a:xfrm>
            <a:off x="4109625" y="5826649"/>
            <a:ext cx="1817099"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Wolf</a:t>
            </a:r>
            <a:endParaRPr lang="ru-RU"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endParaRPr>
          </a:p>
        </p:txBody>
      </p:sp>
      <p:sp>
        <p:nvSpPr>
          <p:cNvPr id="22" name="Прямоугольник 21"/>
          <p:cNvSpPr/>
          <p:nvPr/>
        </p:nvSpPr>
        <p:spPr>
          <a:xfrm>
            <a:off x="7165784" y="5855678"/>
            <a:ext cx="1641795" cy="584775"/>
          </a:xfrm>
          <a:prstGeom prst="rect">
            <a:avLst/>
          </a:prstGeom>
          <a:noFill/>
        </p:spPr>
        <p:txBody>
          <a:bodyPr wrap="non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Igel</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23" name="Прямоугольник 22"/>
          <p:cNvSpPr/>
          <p:nvPr/>
        </p:nvSpPr>
        <p:spPr>
          <a:xfrm>
            <a:off x="9459041" y="5841163"/>
            <a:ext cx="2333459" cy="584775"/>
          </a:xfrm>
          <a:prstGeom prst="rect">
            <a:avLst/>
          </a:prstGeom>
          <a:noFill/>
        </p:spPr>
        <p:txBody>
          <a:bodyPr wrap="none" lIns="91440" tIns="45720" rIns="91440" bIns="45720">
            <a:spAutoFit/>
          </a:bodyPr>
          <a:lstStyle/>
          <a:p>
            <a:pPr algn="ctr"/>
            <a:r>
              <a:rPr lang="de-DE"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die Ameise</a:t>
            </a:r>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5d5ec957916c298818806f2b.jpg"/>
          <p:cNvPicPr>
            <a:picLocks noGrp="1" noChangeAspect="1"/>
          </p:cNvPicPr>
          <p:nvPr>
            <p:ph idx="1"/>
          </p:nvPr>
        </p:nvPicPr>
        <p:blipFill>
          <a:blip r:embed="rId2" cstate="print"/>
          <a:stretch>
            <a:fillRect/>
          </a:stretch>
        </p:blipFill>
        <p:spPr>
          <a:xfrm>
            <a:off x="1045028" y="3062514"/>
            <a:ext cx="3193143" cy="1973943"/>
          </a:xfrm>
        </p:spPr>
      </p:pic>
      <p:sp>
        <p:nvSpPr>
          <p:cNvPr id="4" name="Прямоугольник 3"/>
          <p:cNvSpPr/>
          <p:nvPr/>
        </p:nvSpPr>
        <p:spPr>
          <a:xfrm>
            <a:off x="812800" y="391884"/>
            <a:ext cx="10537371" cy="1117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Arbeit am Wortschatz </a:t>
            </a:r>
            <a:endParaRPr lang="ru-RU" sz="6000" b="1" dirty="0">
              <a:latin typeface="Arial" pitchFamily="34" charset="0"/>
              <a:cs typeface="Arial" pitchFamily="34" charset="0"/>
            </a:endParaRPr>
          </a:p>
        </p:txBody>
      </p:sp>
      <p:sp>
        <p:nvSpPr>
          <p:cNvPr id="5" name="Овал 4"/>
          <p:cNvSpPr/>
          <p:nvPr/>
        </p:nvSpPr>
        <p:spPr>
          <a:xfrm>
            <a:off x="1814286" y="1915886"/>
            <a:ext cx="8795657" cy="8998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3200" b="1" dirty="0">
                <a:solidFill>
                  <a:schemeClr val="accent6">
                    <a:lumMod val="50000"/>
                  </a:schemeClr>
                </a:solidFill>
                <a:latin typeface="Arial" pitchFamily="34" charset="0"/>
                <a:cs typeface="Arial" pitchFamily="34" charset="0"/>
              </a:rPr>
              <a:t>Was sehen Sie auf dem Bild? </a:t>
            </a:r>
            <a:endParaRPr lang="ru-RU" sz="3200" b="1" dirty="0">
              <a:solidFill>
                <a:schemeClr val="accent6">
                  <a:lumMod val="50000"/>
                </a:schemeClr>
              </a:solidFill>
              <a:latin typeface="Arial" pitchFamily="34" charset="0"/>
              <a:cs typeface="Arial" pitchFamily="34" charset="0"/>
            </a:endParaRPr>
          </a:p>
        </p:txBody>
      </p:sp>
      <p:pic>
        <p:nvPicPr>
          <p:cNvPr id="5125" name="Picture 5" descr="C:\Users\home\Desktop\5d5ec957916c298818806f2c.jpg"/>
          <p:cNvPicPr>
            <a:picLocks noChangeAspect="1" noChangeArrowheads="1"/>
          </p:cNvPicPr>
          <p:nvPr/>
        </p:nvPicPr>
        <p:blipFill>
          <a:blip r:embed="rId3" cstate="print"/>
          <a:srcRect/>
          <a:stretch>
            <a:fillRect/>
          </a:stretch>
        </p:blipFill>
        <p:spPr bwMode="auto">
          <a:xfrm>
            <a:off x="8406040" y="3091543"/>
            <a:ext cx="3089274" cy="1944914"/>
          </a:xfrm>
          <a:prstGeom prst="rect">
            <a:avLst/>
          </a:prstGeom>
          <a:noFill/>
        </p:spPr>
      </p:pic>
      <p:sp>
        <p:nvSpPr>
          <p:cNvPr id="11" name="Прямоугольник 10"/>
          <p:cNvSpPr/>
          <p:nvPr/>
        </p:nvSpPr>
        <p:spPr>
          <a:xfrm>
            <a:off x="5191841" y="5289621"/>
            <a:ext cx="2331279" cy="707886"/>
          </a:xfrm>
          <a:prstGeom prst="rect">
            <a:avLst/>
          </a:prstGeom>
          <a:noFill/>
        </p:spPr>
        <p:txBody>
          <a:bodyPr wrap="none" lIns="91440" tIns="45720" rIns="91440" bIns="45720">
            <a:spAutoFit/>
          </a:bodyPr>
          <a:lstStyle/>
          <a:p>
            <a:pPr algn="ctr"/>
            <a:r>
              <a:rPr lang="de-DE"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Wald</a:t>
            </a:r>
            <a:endParaRPr lang="ru-RU"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2" name="Прямоугольник 11"/>
          <p:cNvSpPr/>
          <p:nvPr/>
        </p:nvSpPr>
        <p:spPr>
          <a:xfrm>
            <a:off x="8861401" y="5231564"/>
            <a:ext cx="2292614" cy="707886"/>
          </a:xfrm>
          <a:prstGeom prst="rect">
            <a:avLst/>
          </a:prstGeom>
          <a:noFill/>
        </p:spPr>
        <p:txBody>
          <a:bodyPr wrap="none" lIns="91440" tIns="45720" rIns="91440" bIns="45720">
            <a:spAutoFit/>
          </a:bodyPr>
          <a:lstStyle/>
          <a:p>
            <a:pPr algn="ctr"/>
            <a:r>
              <a:rPr lang="de-DE"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das Holz</a:t>
            </a:r>
            <a:endParaRPr lang="ru-RU"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Прямоугольник 12"/>
          <p:cNvSpPr/>
          <p:nvPr/>
        </p:nvSpPr>
        <p:spPr>
          <a:xfrm>
            <a:off x="1345555" y="5217049"/>
            <a:ext cx="2464136" cy="707886"/>
          </a:xfrm>
          <a:prstGeom prst="rect">
            <a:avLst/>
          </a:prstGeom>
          <a:noFill/>
        </p:spPr>
        <p:txBody>
          <a:bodyPr wrap="none" lIns="91440" tIns="45720" rIns="91440" bIns="45720">
            <a:spAutoFit/>
          </a:bodyPr>
          <a:lstStyle/>
          <a:p>
            <a:pPr algn="ctr"/>
            <a:r>
              <a:rPr lang="de-DE"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Fluss</a:t>
            </a:r>
            <a:endParaRPr lang="ru-RU"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2052" name="Picture 4" descr="Урок 16. der lebensraum „wald“ - Немецкий язык - 5 класс - Российская  электронная школ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4385" y="3150955"/>
            <a:ext cx="3206190" cy="1885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buNone/>
            </a:pPr>
            <a:r>
              <a:rPr lang="de-DE" dirty="0"/>
              <a:t>   </a:t>
            </a:r>
          </a:p>
          <a:p>
            <a:pPr>
              <a:buNone/>
            </a:pPr>
            <a:endParaRPr lang="de-DE" dirty="0"/>
          </a:p>
          <a:p>
            <a:pPr>
              <a:buNone/>
            </a:pPr>
            <a:endParaRPr lang="de-DE" dirty="0"/>
          </a:p>
          <a:p>
            <a:pPr marL="457200" indent="-457200" algn="ctr">
              <a:buAutoNum type="alphaLcParenR"/>
            </a:pPr>
            <a:r>
              <a:rPr lang="de-DE" sz="2400" b="1" dirty="0">
                <a:latin typeface="Arial" pitchFamily="34" charset="0"/>
                <a:cs typeface="Arial" pitchFamily="34" charset="0"/>
              </a:rPr>
              <a:t>der Wald, der Fluss, die Fabrik, der Baum, das Wildtier</a:t>
            </a:r>
          </a:p>
          <a:p>
            <a:pPr marL="457200" indent="-457200" algn="ctr">
              <a:buNone/>
            </a:pPr>
            <a:endParaRPr lang="de-DE" sz="2400" b="1" dirty="0">
              <a:latin typeface="Arial" pitchFamily="34" charset="0"/>
              <a:cs typeface="Arial" pitchFamily="34" charset="0"/>
            </a:endParaRPr>
          </a:p>
          <a:p>
            <a:pPr algn="ctr">
              <a:buNone/>
            </a:pPr>
            <a:r>
              <a:rPr lang="de-DE" sz="2400" b="1" dirty="0">
                <a:latin typeface="Arial" pitchFamily="34" charset="0"/>
                <a:cs typeface="Arial" pitchFamily="34" charset="0"/>
              </a:rPr>
              <a:t>b) die Natur, der Wald, die Holzindustrie, das Holz, die Luft</a:t>
            </a:r>
          </a:p>
          <a:p>
            <a:pPr algn="ctr">
              <a:buNone/>
            </a:pPr>
            <a:endParaRPr lang="de-DE" sz="2400" b="1" dirty="0">
              <a:latin typeface="Arial" pitchFamily="34" charset="0"/>
              <a:cs typeface="Arial" pitchFamily="34" charset="0"/>
            </a:endParaRPr>
          </a:p>
          <a:p>
            <a:pPr algn="ctr">
              <a:buNone/>
            </a:pPr>
            <a:r>
              <a:rPr lang="de-DE" sz="2400" b="1" dirty="0">
                <a:latin typeface="Arial" pitchFamily="34" charset="0"/>
                <a:cs typeface="Arial" pitchFamily="34" charset="0"/>
              </a:rPr>
              <a:t>c) der Umweltschutz, der Wald, der Sauerstoff, die Luft, der Abfall</a:t>
            </a:r>
          </a:p>
          <a:p>
            <a:pPr>
              <a:buNone/>
            </a:pPr>
            <a:endParaRPr lang="ru-RU" dirty="0"/>
          </a:p>
        </p:txBody>
      </p:sp>
      <p:sp>
        <p:nvSpPr>
          <p:cNvPr id="4" name="Прямоугольник 3"/>
          <p:cNvSpPr/>
          <p:nvPr/>
        </p:nvSpPr>
        <p:spPr>
          <a:xfrm>
            <a:off x="827314" y="319314"/>
            <a:ext cx="10493829" cy="1146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Übungen </a:t>
            </a:r>
            <a:endParaRPr lang="ru-RU" sz="6000" b="1" dirty="0">
              <a:latin typeface="Arial" pitchFamily="34" charset="0"/>
              <a:cs typeface="Arial" pitchFamily="34" charset="0"/>
            </a:endParaRPr>
          </a:p>
        </p:txBody>
      </p:sp>
      <p:sp>
        <p:nvSpPr>
          <p:cNvPr id="5" name="Овал 4"/>
          <p:cNvSpPr/>
          <p:nvPr/>
        </p:nvSpPr>
        <p:spPr>
          <a:xfrm>
            <a:off x="1524000" y="1901370"/>
            <a:ext cx="9303657" cy="9579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a:solidFill>
                  <a:schemeClr val="accent6">
                    <a:lumMod val="50000"/>
                  </a:schemeClr>
                </a:solidFill>
                <a:latin typeface="Arial" pitchFamily="34" charset="0"/>
                <a:cs typeface="Arial" pitchFamily="34" charset="0"/>
              </a:rPr>
              <a:t>Welches Wort passt nicht?</a:t>
            </a:r>
            <a:endParaRPr lang="ru-RU" sz="2800" b="1" dirty="0">
              <a:solidFill>
                <a:schemeClr val="accent6">
                  <a:lumMod val="50000"/>
                </a:schemeClr>
              </a:solidFill>
              <a:latin typeface="Arial" pitchFamily="34" charset="0"/>
              <a:cs typeface="Arial" pitchFamily="34" charset="0"/>
            </a:endParaRPr>
          </a:p>
        </p:txBody>
      </p:sp>
      <p:sp>
        <p:nvSpPr>
          <p:cNvPr id="7" name="Минус 6"/>
          <p:cNvSpPr/>
          <p:nvPr/>
        </p:nvSpPr>
        <p:spPr>
          <a:xfrm>
            <a:off x="5065486" y="3599543"/>
            <a:ext cx="2090057" cy="522515"/>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8" name="Минус 7"/>
          <p:cNvSpPr/>
          <p:nvPr/>
        </p:nvSpPr>
        <p:spPr>
          <a:xfrm>
            <a:off x="4775198" y="4528456"/>
            <a:ext cx="3265716" cy="449943"/>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9" name="Минус 8"/>
          <p:cNvSpPr/>
          <p:nvPr/>
        </p:nvSpPr>
        <p:spPr>
          <a:xfrm>
            <a:off x="9056915" y="5428344"/>
            <a:ext cx="2104571" cy="435429"/>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p:txBody>
          <a:bodyPr>
            <a:normAutofit fontScale="85000" lnSpcReduction="10000"/>
          </a:bodyPr>
          <a:lstStyle/>
          <a:p>
            <a:pPr algn="ctr">
              <a:buNone/>
            </a:pPr>
            <a:r>
              <a:rPr lang="de-DE" dirty="0">
                <a:latin typeface="Arial" pitchFamily="34" charset="0"/>
                <a:cs typeface="Arial" pitchFamily="34" charset="0"/>
              </a:rPr>
              <a:t> </a:t>
            </a:r>
          </a:p>
          <a:p>
            <a:pPr algn="ctr">
              <a:buNone/>
            </a:pPr>
            <a:r>
              <a:rPr lang="de-DE" dirty="0">
                <a:latin typeface="Arial" pitchFamily="34" charset="0"/>
                <a:cs typeface="Arial" pitchFamily="34" charset="0"/>
              </a:rPr>
              <a:t> Der Wald ist ein Schatz, den wir schützen sollen. Die Gesellschaft schenkt dem Wald immer Aufmerksamkeit. Der Wald ist der wichtigste Bestandteil der Natur. Seine Rolle in der Volkswirtschaft, im Leben auf der Erde ist </a:t>
            </a:r>
            <a:r>
              <a:rPr lang="de-DE" dirty="0" err="1">
                <a:latin typeface="Arial" pitchFamily="34" charset="0"/>
                <a:cs typeface="Arial" pitchFamily="34" charset="0"/>
              </a:rPr>
              <a:t>groβ</a:t>
            </a:r>
            <a:r>
              <a:rPr lang="de-DE" dirty="0">
                <a:latin typeface="Arial" pitchFamily="34" charset="0"/>
                <a:cs typeface="Arial" pitchFamily="34" charset="0"/>
              </a:rPr>
              <a:t> und wichtig. Er mildert das Klima, schützt vor trockenen und </a:t>
            </a:r>
            <a:r>
              <a:rPr lang="de-DE" dirty="0" err="1">
                <a:latin typeface="Arial" pitchFamily="34" charset="0"/>
                <a:cs typeface="Arial" pitchFamily="34" charset="0"/>
              </a:rPr>
              <a:t>heiβen</a:t>
            </a:r>
            <a:r>
              <a:rPr lang="de-DE" dirty="0">
                <a:latin typeface="Arial" pitchFamily="34" charset="0"/>
                <a:cs typeface="Arial" pitchFamily="34" charset="0"/>
              </a:rPr>
              <a:t> Winden, verschönert das Leben der Menschen und schafft besondere Bedingungen für Erholung.</a:t>
            </a:r>
          </a:p>
          <a:p>
            <a:endParaRPr lang="ru-RU" dirty="0"/>
          </a:p>
        </p:txBody>
      </p:sp>
      <p:sp>
        <p:nvSpPr>
          <p:cNvPr id="6" name="Содержимое 5"/>
          <p:cNvSpPr>
            <a:spLocks noGrp="1"/>
          </p:cNvSpPr>
          <p:nvPr>
            <p:ph sz="half" idx="2"/>
          </p:nvPr>
        </p:nvSpPr>
        <p:spPr/>
        <p:txBody>
          <a:bodyPr>
            <a:normAutofit fontScale="85000" lnSpcReduction="10000"/>
          </a:bodyPr>
          <a:lstStyle/>
          <a:p>
            <a:pPr algn="ctr">
              <a:buNone/>
            </a:pPr>
            <a:endParaRPr lang="de-DE" dirty="0">
              <a:latin typeface="Arial" pitchFamily="34" charset="0"/>
              <a:cs typeface="Arial" pitchFamily="34" charset="0"/>
            </a:endParaRPr>
          </a:p>
          <a:p>
            <a:pPr algn="ctr">
              <a:buNone/>
            </a:pPr>
            <a:r>
              <a:rPr lang="de-DE" dirty="0" err="1">
                <a:latin typeface="Arial" pitchFamily="34" charset="0"/>
                <a:cs typeface="Arial" pitchFamily="34" charset="0"/>
              </a:rPr>
              <a:t>Oʻrmon</a:t>
            </a:r>
            <a:r>
              <a:rPr lang="de-DE" dirty="0">
                <a:latin typeface="Arial" pitchFamily="34" charset="0"/>
                <a:cs typeface="Arial" pitchFamily="34" charset="0"/>
              </a:rPr>
              <a:t> biz </a:t>
            </a:r>
            <a:r>
              <a:rPr lang="de-DE" dirty="0" err="1">
                <a:latin typeface="Arial" pitchFamily="34" charset="0"/>
                <a:cs typeface="Arial" pitchFamily="34" charset="0"/>
              </a:rPr>
              <a:t>himoya</a:t>
            </a:r>
            <a:r>
              <a:rPr lang="de-DE" dirty="0">
                <a:latin typeface="Arial" pitchFamily="34" charset="0"/>
                <a:cs typeface="Arial" pitchFamily="34" charset="0"/>
              </a:rPr>
              <a:t> </a:t>
            </a:r>
            <a:r>
              <a:rPr lang="de-DE" dirty="0" err="1">
                <a:latin typeface="Arial" pitchFamily="34" charset="0"/>
                <a:cs typeface="Arial" pitchFamily="34" charset="0"/>
              </a:rPr>
              <a:t>qilishimiz</a:t>
            </a:r>
            <a:r>
              <a:rPr lang="de-DE" dirty="0">
                <a:latin typeface="Arial" pitchFamily="34" charset="0"/>
                <a:cs typeface="Arial" pitchFamily="34" charset="0"/>
              </a:rPr>
              <a:t> </a:t>
            </a:r>
            <a:r>
              <a:rPr lang="de-DE" dirty="0" err="1">
                <a:latin typeface="Arial" pitchFamily="34" charset="0"/>
                <a:cs typeface="Arial" pitchFamily="34" charset="0"/>
              </a:rPr>
              <a:t>kerak</a:t>
            </a:r>
            <a:r>
              <a:rPr lang="de-DE" dirty="0">
                <a:latin typeface="Arial" pitchFamily="34" charset="0"/>
                <a:cs typeface="Arial" pitchFamily="34" charset="0"/>
              </a:rPr>
              <a:t> </a:t>
            </a:r>
            <a:r>
              <a:rPr lang="de-DE" dirty="0" err="1">
                <a:latin typeface="Arial" pitchFamily="34" charset="0"/>
                <a:cs typeface="Arial" pitchFamily="34" charset="0"/>
              </a:rPr>
              <a:t>boʻlgan</a:t>
            </a:r>
            <a:r>
              <a:rPr lang="de-DE" dirty="0">
                <a:latin typeface="Arial" pitchFamily="34" charset="0"/>
                <a:cs typeface="Arial" pitchFamily="34" charset="0"/>
              </a:rPr>
              <a:t> </a:t>
            </a:r>
            <a:r>
              <a:rPr lang="de-DE" dirty="0" err="1">
                <a:latin typeface="Arial" pitchFamily="34" charset="0"/>
                <a:cs typeface="Arial" pitchFamily="34" charset="0"/>
              </a:rPr>
              <a:t>boylikdir</a:t>
            </a:r>
            <a:r>
              <a:rPr lang="de-DE" dirty="0">
                <a:latin typeface="Arial" pitchFamily="34" charset="0"/>
                <a:cs typeface="Arial" pitchFamily="34" charset="0"/>
              </a:rPr>
              <a:t>.  </a:t>
            </a:r>
            <a:r>
              <a:rPr lang="de-DE" dirty="0" err="1">
                <a:latin typeface="Arial" pitchFamily="34" charset="0"/>
                <a:cs typeface="Arial" pitchFamily="34" charset="0"/>
              </a:rPr>
              <a:t>Jamiyat</a:t>
            </a:r>
            <a:r>
              <a:rPr lang="de-DE" dirty="0">
                <a:latin typeface="Arial" pitchFamily="34" charset="0"/>
                <a:cs typeface="Arial" pitchFamily="34" charset="0"/>
              </a:rPr>
              <a:t> </a:t>
            </a:r>
            <a:r>
              <a:rPr lang="de-DE" dirty="0" err="1">
                <a:latin typeface="Arial" pitchFamily="34" charset="0"/>
                <a:cs typeface="Arial" pitchFamily="34" charset="0"/>
              </a:rPr>
              <a:t>oʻrmonga</a:t>
            </a:r>
            <a:r>
              <a:rPr lang="de-DE" dirty="0">
                <a:latin typeface="Arial" pitchFamily="34" charset="0"/>
                <a:cs typeface="Arial" pitchFamily="34" charset="0"/>
              </a:rPr>
              <a:t> </a:t>
            </a:r>
            <a:r>
              <a:rPr lang="de-DE" dirty="0" err="1">
                <a:latin typeface="Arial" pitchFamily="34" charset="0"/>
                <a:cs typeface="Arial" pitchFamily="34" charset="0"/>
              </a:rPr>
              <a:t>tobora</a:t>
            </a:r>
            <a:r>
              <a:rPr lang="de-DE" dirty="0">
                <a:latin typeface="Arial" pitchFamily="34" charset="0"/>
                <a:cs typeface="Arial" pitchFamily="34" charset="0"/>
              </a:rPr>
              <a:t> </a:t>
            </a:r>
            <a:r>
              <a:rPr lang="de-DE" dirty="0" err="1">
                <a:latin typeface="Arial" pitchFamily="34" charset="0"/>
                <a:cs typeface="Arial" pitchFamily="34" charset="0"/>
              </a:rPr>
              <a:t>koʻproq</a:t>
            </a:r>
            <a:r>
              <a:rPr lang="de-DE" dirty="0">
                <a:latin typeface="Arial" pitchFamily="34" charset="0"/>
                <a:cs typeface="Arial" pitchFamily="34" charset="0"/>
              </a:rPr>
              <a:t> </a:t>
            </a:r>
            <a:r>
              <a:rPr lang="de-DE" dirty="0" err="1">
                <a:latin typeface="Arial" pitchFamily="34" charset="0"/>
                <a:cs typeface="Arial" pitchFamily="34" charset="0"/>
              </a:rPr>
              <a:t>eʻtibor</a:t>
            </a:r>
            <a:r>
              <a:rPr lang="de-DE" dirty="0">
                <a:latin typeface="Arial" pitchFamily="34" charset="0"/>
                <a:cs typeface="Arial" pitchFamily="34" charset="0"/>
              </a:rPr>
              <a:t> </a:t>
            </a:r>
            <a:r>
              <a:rPr lang="de-DE" dirty="0" err="1">
                <a:latin typeface="Arial" pitchFamily="34" charset="0"/>
                <a:cs typeface="Arial" pitchFamily="34" charset="0"/>
              </a:rPr>
              <a:t>qaratmoqda</a:t>
            </a:r>
            <a:r>
              <a:rPr lang="de-DE" dirty="0">
                <a:latin typeface="Arial" pitchFamily="34" charset="0"/>
                <a:cs typeface="Arial" pitchFamily="34" charset="0"/>
              </a:rPr>
              <a:t>.  </a:t>
            </a:r>
            <a:r>
              <a:rPr lang="de-DE" dirty="0" err="1">
                <a:latin typeface="Arial" pitchFamily="34" charset="0"/>
                <a:cs typeface="Arial" pitchFamily="34" charset="0"/>
              </a:rPr>
              <a:t>Oʻrmon</a:t>
            </a:r>
            <a:r>
              <a:rPr lang="de-DE" dirty="0">
                <a:latin typeface="Arial" pitchFamily="34" charset="0"/>
                <a:cs typeface="Arial" pitchFamily="34" charset="0"/>
              </a:rPr>
              <a:t> </a:t>
            </a:r>
            <a:r>
              <a:rPr lang="de-DE" dirty="0" err="1">
                <a:latin typeface="Arial" pitchFamily="34" charset="0"/>
                <a:cs typeface="Arial" pitchFamily="34" charset="0"/>
              </a:rPr>
              <a:t>tabiatning</a:t>
            </a:r>
            <a:r>
              <a:rPr lang="de-DE" dirty="0">
                <a:latin typeface="Arial" pitchFamily="34" charset="0"/>
                <a:cs typeface="Arial" pitchFamily="34" charset="0"/>
              </a:rPr>
              <a:t> </a:t>
            </a:r>
            <a:r>
              <a:rPr lang="de-DE" dirty="0" err="1">
                <a:latin typeface="Arial" pitchFamily="34" charset="0"/>
                <a:cs typeface="Arial" pitchFamily="34" charset="0"/>
              </a:rPr>
              <a:t>asosiy</a:t>
            </a:r>
            <a:r>
              <a:rPr lang="de-DE" dirty="0">
                <a:latin typeface="Arial" pitchFamily="34" charset="0"/>
                <a:cs typeface="Arial" pitchFamily="34" charset="0"/>
              </a:rPr>
              <a:t> </a:t>
            </a:r>
            <a:r>
              <a:rPr lang="de-DE" dirty="0" err="1">
                <a:latin typeface="Arial" pitchFamily="34" charset="0"/>
                <a:cs typeface="Arial" pitchFamily="34" charset="0"/>
              </a:rPr>
              <a:t>qismidir</a:t>
            </a:r>
            <a:r>
              <a:rPr lang="de-DE" dirty="0">
                <a:latin typeface="Arial" pitchFamily="34" charset="0"/>
                <a:cs typeface="Arial" pitchFamily="34" charset="0"/>
              </a:rPr>
              <a:t>.  </a:t>
            </a:r>
            <a:r>
              <a:rPr lang="de-DE" dirty="0" err="1">
                <a:latin typeface="Arial" pitchFamily="34" charset="0"/>
                <a:cs typeface="Arial" pitchFamily="34" charset="0"/>
              </a:rPr>
              <a:t>Uning</a:t>
            </a:r>
            <a:r>
              <a:rPr lang="de-DE" dirty="0">
                <a:latin typeface="Arial" pitchFamily="34" charset="0"/>
                <a:cs typeface="Arial" pitchFamily="34" charset="0"/>
              </a:rPr>
              <a:t> </a:t>
            </a:r>
            <a:r>
              <a:rPr lang="de-DE" dirty="0" err="1">
                <a:latin typeface="Arial" pitchFamily="34" charset="0"/>
                <a:cs typeface="Arial" pitchFamily="34" charset="0"/>
              </a:rPr>
              <a:t>xalq</a:t>
            </a:r>
            <a:r>
              <a:rPr lang="de-DE" dirty="0">
                <a:latin typeface="Arial" pitchFamily="34" charset="0"/>
                <a:cs typeface="Arial" pitchFamily="34" charset="0"/>
              </a:rPr>
              <a:t> </a:t>
            </a:r>
            <a:r>
              <a:rPr lang="de-DE" dirty="0" err="1">
                <a:latin typeface="Arial" pitchFamily="34" charset="0"/>
                <a:cs typeface="Arial" pitchFamily="34" charset="0"/>
              </a:rPr>
              <a:t>xoʻjaligida</a:t>
            </a:r>
            <a:r>
              <a:rPr lang="de-DE" dirty="0">
                <a:latin typeface="Arial" pitchFamily="34" charset="0"/>
                <a:cs typeface="Arial" pitchFamily="34" charset="0"/>
              </a:rPr>
              <a:t>, </a:t>
            </a:r>
            <a:r>
              <a:rPr lang="de-DE" dirty="0" err="1">
                <a:latin typeface="Arial" pitchFamily="34" charset="0"/>
                <a:cs typeface="Arial" pitchFamily="34" charset="0"/>
              </a:rPr>
              <a:t>yer</a:t>
            </a:r>
            <a:r>
              <a:rPr lang="de-DE" dirty="0">
                <a:latin typeface="Arial" pitchFamily="34" charset="0"/>
                <a:cs typeface="Arial" pitchFamily="34" charset="0"/>
              </a:rPr>
              <a:t> </a:t>
            </a:r>
            <a:r>
              <a:rPr lang="de-DE" dirty="0" err="1">
                <a:latin typeface="Arial" pitchFamily="34" charset="0"/>
                <a:cs typeface="Arial" pitchFamily="34" charset="0"/>
              </a:rPr>
              <a:t>yuzidagi</a:t>
            </a:r>
            <a:r>
              <a:rPr lang="de-DE" dirty="0">
                <a:latin typeface="Arial" pitchFamily="34" charset="0"/>
                <a:cs typeface="Arial" pitchFamily="34" charset="0"/>
              </a:rPr>
              <a:t> </a:t>
            </a:r>
            <a:r>
              <a:rPr lang="de-DE" dirty="0" err="1">
                <a:latin typeface="Arial" pitchFamily="34" charset="0"/>
                <a:cs typeface="Arial" pitchFamily="34" charset="0"/>
              </a:rPr>
              <a:t>hayotda</a:t>
            </a:r>
            <a:r>
              <a:rPr lang="de-DE" dirty="0">
                <a:latin typeface="Arial" pitchFamily="34" charset="0"/>
                <a:cs typeface="Arial" pitchFamily="34" charset="0"/>
              </a:rPr>
              <a:t> </a:t>
            </a:r>
            <a:r>
              <a:rPr lang="de-DE" dirty="0" err="1">
                <a:latin typeface="Arial" pitchFamily="34" charset="0"/>
                <a:cs typeface="Arial" pitchFamily="34" charset="0"/>
              </a:rPr>
              <a:t>roli</a:t>
            </a:r>
            <a:r>
              <a:rPr lang="de-DE" dirty="0">
                <a:latin typeface="Arial" pitchFamily="34" charset="0"/>
                <a:cs typeface="Arial" pitchFamily="34" charset="0"/>
              </a:rPr>
              <a:t> </a:t>
            </a:r>
            <a:r>
              <a:rPr lang="de-DE" dirty="0" err="1">
                <a:latin typeface="Arial" pitchFamily="34" charset="0"/>
                <a:cs typeface="Arial" pitchFamily="34" charset="0"/>
              </a:rPr>
              <a:t>katta</a:t>
            </a:r>
            <a:r>
              <a:rPr lang="de-DE" dirty="0">
                <a:latin typeface="Arial" pitchFamily="34" charset="0"/>
                <a:cs typeface="Arial" pitchFamily="34" charset="0"/>
              </a:rPr>
              <a:t> </a:t>
            </a:r>
            <a:r>
              <a:rPr lang="de-DE" dirty="0" err="1">
                <a:latin typeface="Arial" pitchFamily="34" charset="0"/>
                <a:cs typeface="Arial" pitchFamily="34" charset="0"/>
              </a:rPr>
              <a:t>va</a:t>
            </a:r>
            <a:r>
              <a:rPr lang="de-DE" dirty="0">
                <a:latin typeface="Arial" pitchFamily="34" charset="0"/>
                <a:cs typeface="Arial" pitchFamily="34" charset="0"/>
              </a:rPr>
              <a:t> </a:t>
            </a:r>
            <a:r>
              <a:rPr lang="de-DE" dirty="0" err="1">
                <a:latin typeface="Arial" pitchFamily="34" charset="0"/>
                <a:cs typeface="Arial" pitchFamily="34" charset="0"/>
              </a:rPr>
              <a:t>muhimdir</a:t>
            </a:r>
            <a:r>
              <a:rPr lang="de-DE" dirty="0">
                <a:latin typeface="Arial" pitchFamily="34" charset="0"/>
                <a:cs typeface="Arial" pitchFamily="34" charset="0"/>
              </a:rPr>
              <a:t>.  U </a:t>
            </a:r>
            <a:r>
              <a:rPr lang="de-DE" dirty="0" err="1">
                <a:latin typeface="Arial" pitchFamily="34" charset="0"/>
                <a:cs typeface="Arial" pitchFamily="34" charset="0"/>
              </a:rPr>
              <a:t>iqlimni</a:t>
            </a:r>
            <a:r>
              <a:rPr lang="de-DE" dirty="0">
                <a:latin typeface="Arial" pitchFamily="34" charset="0"/>
                <a:cs typeface="Arial" pitchFamily="34" charset="0"/>
              </a:rPr>
              <a:t> </a:t>
            </a:r>
            <a:r>
              <a:rPr lang="de-DE" dirty="0" err="1">
                <a:latin typeface="Arial" pitchFamily="34" charset="0"/>
                <a:cs typeface="Arial" pitchFamily="34" charset="0"/>
              </a:rPr>
              <a:t>yumshatadi</a:t>
            </a:r>
            <a:r>
              <a:rPr lang="de-DE" dirty="0">
                <a:latin typeface="Arial" pitchFamily="34" charset="0"/>
                <a:cs typeface="Arial" pitchFamily="34" charset="0"/>
              </a:rPr>
              <a:t>, </a:t>
            </a:r>
            <a:r>
              <a:rPr lang="de-DE" dirty="0" err="1">
                <a:latin typeface="Arial" pitchFamily="34" charset="0"/>
                <a:cs typeface="Arial" pitchFamily="34" charset="0"/>
              </a:rPr>
              <a:t>quruq</a:t>
            </a:r>
            <a:r>
              <a:rPr lang="de-DE" dirty="0">
                <a:latin typeface="Arial" pitchFamily="34" charset="0"/>
                <a:cs typeface="Arial" pitchFamily="34" charset="0"/>
              </a:rPr>
              <a:t> </a:t>
            </a:r>
            <a:r>
              <a:rPr lang="de-DE" dirty="0" err="1">
                <a:latin typeface="Arial" pitchFamily="34" charset="0"/>
                <a:cs typeface="Arial" pitchFamily="34" charset="0"/>
              </a:rPr>
              <a:t>va</a:t>
            </a:r>
            <a:r>
              <a:rPr lang="de-DE" dirty="0">
                <a:latin typeface="Arial" pitchFamily="34" charset="0"/>
                <a:cs typeface="Arial" pitchFamily="34" charset="0"/>
              </a:rPr>
              <a:t> </a:t>
            </a:r>
            <a:r>
              <a:rPr lang="de-DE" dirty="0" err="1">
                <a:latin typeface="Arial" pitchFamily="34" charset="0"/>
                <a:cs typeface="Arial" pitchFamily="34" charset="0"/>
              </a:rPr>
              <a:t>issiq</a:t>
            </a:r>
            <a:r>
              <a:rPr lang="de-DE" dirty="0">
                <a:latin typeface="Arial" pitchFamily="34" charset="0"/>
                <a:cs typeface="Arial" pitchFamily="34" charset="0"/>
              </a:rPr>
              <a:t> </a:t>
            </a:r>
            <a:r>
              <a:rPr lang="de-DE" dirty="0" err="1">
                <a:latin typeface="Arial" pitchFamily="34" charset="0"/>
                <a:cs typeface="Arial" pitchFamily="34" charset="0"/>
              </a:rPr>
              <a:t>shamollardan</a:t>
            </a:r>
            <a:r>
              <a:rPr lang="de-DE" dirty="0">
                <a:latin typeface="Arial" pitchFamily="34" charset="0"/>
                <a:cs typeface="Arial" pitchFamily="34" charset="0"/>
              </a:rPr>
              <a:t> </a:t>
            </a:r>
            <a:r>
              <a:rPr lang="de-DE" dirty="0" err="1">
                <a:latin typeface="Arial" pitchFamily="34" charset="0"/>
                <a:cs typeface="Arial" pitchFamily="34" charset="0"/>
              </a:rPr>
              <a:t>himoya</a:t>
            </a:r>
            <a:r>
              <a:rPr lang="de-DE" dirty="0">
                <a:latin typeface="Arial" pitchFamily="34" charset="0"/>
                <a:cs typeface="Arial" pitchFamily="34" charset="0"/>
              </a:rPr>
              <a:t> </a:t>
            </a:r>
            <a:r>
              <a:rPr lang="de-DE" dirty="0" err="1">
                <a:latin typeface="Arial" pitchFamily="34" charset="0"/>
                <a:cs typeface="Arial" pitchFamily="34" charset="0"/>
              </a:rPr>
              <a:t>qiladi</a:t>
            </a:r>
            <a:r>
              <a:rPr lang="de-DE" dirty="0">
                <a:latin typeface="Arial" pitchFamily="34" charset="0"/>
                <a:cs typeface="Arial" pitchFamily="34" charset="0"/>
              </a:rPr>
              <a:t>, </a:t>
            </a:r>
            <a:r>
              <a:rPr lang="de-DE" dirty="0" err="1">
                <a:latin typeface="Arial" pitchFamily="34" charset="0"/>
                <a:cs typeface="Arial" pitchFamily="34" charset="0"/>
              </a:rPr>
              <a:t>odamlar</a:t>
            </a:r>
            <a:r>
              <a:rPr lang="de-DE" dirty="0">
                <a:latin typeface="Arial" pitchFamily="34" charset="0"/>
                <a:cs typeface="Arial" pitchFamily="34" charset="0"/>
              </a:rPr>
              <a:t> </a:t>
            </a:r>
            <a:r>
              <a:rPr lang="de-DE" dirty="0" err="1">
                <a:latin typeface="Arial" pitchFamily="34" charset="0"/>
                <a:cs typeface="Arial" pitchFamily="34" charset="0"/>
              </a:rPr>
              <a:t>hayotini</a:t>
            </a:r>
            <a:r>
              <a:rPr lang="de-DE" dirty="0">
                <a:latin typeface="Arial" pitchFamily="34" charset="0"/>
                <a:cs typeface="Arial" pitchFamily="34" charset="0"/>
              </a:rPr>
              <a:t> </a:t>
            </a:r>
            <a:r>
              <a:rPr lang="de-DE" dirty="0" err="1">
                <a:latin typeface="Arial" pitchFamily="34" charset="0"/>
                <a:cs typeface="Arial" pitchFamily="34" charset="0"/>
              </a:rPr>
              <a:t>chiroyli</a:t>
            </a:r>
            <a:r>
              <a:rPr lang="de-DE" dirty="0">
                <a:latin typeface="Arial" pitchFamily="34" charset="0"/>
                <a:cs typeface="Arial" pitchFamily="34" charset="0"/>
              </a:rPr>
              <a:t> </a:t>
            </a:r>
            <a:r>
              <a:rPr lang="de-DE" dirty="0" err="1">
                <a:latin typeface="Arial" pitchFamily="34" charset="0"/>
                <a:cs typeface="Arial" pitchFamily="34" charset="0"/>
              </a:rPr>
              <a:t>qiladi</a:t>
            </a:r>
            <a:r>
              <a:rPr lang="de-DE" dirty="0">
                <a:latin typeface="Arial" pitchFamily="34" charset="0"/>
                <a:cs typeface="Arial" pitchFamily="34" charset="0"/>
              </a:rPr>
              <a:t> </a:t>
            </a:r>
            <a:r>
              <a:rPr lang="de-DE" dirty="0" err="1">
                <a:latin typeface="Arial" pitchFamily="34" charset="0"/>
                <a:cs typeface="Arial" pitchFamily="34" charset="0"/>
              </a:rPr>
              <a:t>va</a:t>
            </a:r>
            <a:r>
              <a:rPr lang="de-DE" dirty="0">
                <a:latin typeface="Arial" pitchFamily="34" charset="0"/>
                <a:cs typeface="Arial" pitchFamily="34" charset="0"/>
              </a:rPr>
              <a:t> </a:t>
            </a:r>
            <a:r>
              <a:rPr lang="de-DE" dirty="0" err="1">
                <a:latin typeface="Arial" pitchFamily="34" charset="0"/>
                <a:cs typeface="Arial" pitchFamily="34" charset="0"/>
              </a:rPr>
              <a:t>dam</a:t>
            </a:r>
            <a:r>
              <a:rPr lang="de-DE" dirty="0">
                <a:latin typeface="Arial" pitchFamily="34" charset="0"/>
                <a:cs typeface="Arial" pitchFamily="34" charset="0"/>
              </a:rPr>
              <a:t> </a:t>
            </a:r>
            <a:r>
              <a:rPr lang="de-DE" dirty="0" err="1">
                <a:latin typeface="Arial" pitchFamily="34" charset="0"/>
                <a:cs typeface="Arial" pitchFamily="34" charset="0"/>
              </a:rPr>
              <a:t>olish</a:t>
            </a:r>
            <a:r>
              <a:rPr lang="de-DE" dirty="0">
                <a:latin typeface="Arial" pitchFamily="34" charset="0"/>
                <a:cs typeface="Arial" pitchFamily="34" charset="0"/>
              </a:rPr>
              <a:t> </a:t>
            </a:r>
            <a:r>
              <a:rPr lang="de-DE" dirty="0" err="1">
                <a:latin typeface="Arial" pitchFamily="34" charset="0"/>
                <a:cs typeface="Arial" pitchFamily="34" charset="0"/>
              </a:rPr>
              <a:t>uchun</a:t>
            </a:r>
            <a:r>
              <a:rPr lang="de-DE" dirty="0">
                <a:latin typeface="Arial" pitchFamily="34" charset="0"/>
                <a:cs typeface="Arial" pitchFamily="34" charset="0"/>
              </a:rPr>
              <a:t> </a:t>
            </a:r>
            <a:r>
              <a:rPr lang="de-DE" dirty="0" err="1">
                <a:latin typeface="Arial" pitchFamily="34" charset="0"/>
                <a:cs typeface="Arial" pitchFamily="34" charset="0"/>
              </a:rPr>
              <a:t>maxsus</a:t>
            </a:r>
            <a:r>
              <a:rPr lang="de-DE" dirty="0">
                <a:latin typeface="Arial" pitchFamily="34" charset="0"/>
                <a:cs typeface="Arial" pitchFamily="34" charset="0"/>
              </a:rPr>
              <a:t> </a:t>
            </a:r>
            <a:r>
              <a:rPr lang="de-DE" dirty="0" err="1">
                <a:latin typeface="Arial" pitchFamily="34" charset="0"/>
                <a:cs typeface="Arial" pitchFamily="34" charset="0"/>
              </a:rPr>
              <a:t>sharoitlar</a:t>
            </a:r>
            <a:r>
              <a:rPr lang="de-DE" dirty="0">
                <a:latin typeface="Arial" pitchFamily="34" charset="0"/>
                <a:cs typeface="Arial" pitchFamily="34" charset="0"/>
              </a:rPr>
              <a:t> </a:t>
            </a:r>
            <a:r>
              <a:rPr lang="de-DE" dirty="0" err="1">
                <a:latin typeface="Arial" pitchFamily="34" charset="0"/>
                <a:cs typeface="Arial" pitchFamily="34" charset="0"/>
              </a:rPr>
              <a:t>yaratadi</a:t>
            </a:r>
            <a:r>
              <a:rPr lang="de-DE" dirty="0">
                <a:latin typeface="Arial" pitchFamily="34" charset="0"/>
                <a:cs typeface="Arial" pitchFamily="34" charset="0"/>
              </a:rPr>
              <a:t>. </a:t>
            </a:r>
            <a:endParaRPr lang="ru-RU" dirty="0">
              <a:latin typeface="Arial" pitchFamily="34" charset="0"/>
              <a:cs typeface="Arial" pitchFamily="34" charset="0"/>
            </a:endParaRPr>
          </a:p>
        </p:txBody>
      </p:sp>
      <p:sp>
        <p:nvSpPr>
          <p:cNvPr id="4" name="Прямоугольник 3"/>
          <p:cNvSpPr/>
          <p:nvPr/>
        </p:nvSpPr>
        <p:spPr>
          <a:xfrm>
            <a:off x="827314" y="304800"/>
            <a:ext cx="10522857" cy="1161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Leseverstehen </a:t>
            </a:r>
            <a:endParaRPr lang="ru-RU" sz="60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8565" y="1712686"/>
            <a:ext cx="11228293" cy="4464277"/>
          </a:xfrm>
        </p:spPr>
        <p:txBody>
          <a:bodyPr>
            <a:normAutofit fontScale="92500"/>
          </a:bodyPr>
          <a:lstStyle/>
          <a:p>
            <a:pPr>
              <a:buNone/>
            </a:pPr>
            <a:r>
              <a:rPr lang="de-DE" dirty="0"/>
              <a:t> </a:t>
            </a:r>
          </a:p>
          <a:p>
            <a:pPr>
              <a:buNone/>
            </a:pPr>
            <a:endParaRPr lang="de-DE" dirty="0"/>
          </a:p>
          <a:p>
            <a:pPr>
              <a:buNone/>
            </a:pPr>
            <a:r>
              <a:rPr lang="de-DE" dirty="0"/>
              <a:t>Die  _________ Rolle des Waldes ist _______________ in der _____________ </a:t>
            </a:r>
          </a:p>
          <a:p>
            <a:pPr>
              <a:buNone/>
            </a:pPr>
            <a:endParaRPr lang="de-DE" dirty="0"/>
          </a:p>
          <a:p>
            <a:pPr>
              <a:buNone/>
            </a:pPr>
            <a:r>
              <a:rPr lang="de-DE" dirty="0"/>
              <a:t>spielt der Wald eine große ______ . Der Wald mildert __________ . Der </a:t>
            </a:r>
          </a:p>
          <a:p>
            <a:pPr>
              <a:buNone/>
            </a:pPr>
            <a:endParaRPr lang="de-DE" dirty="0"/>
          </a:p>
          <a:p>
            <a:pPr>
              <a:buNone/>
            </a:pPr>
            <a:r>
              <a:rPr lang="de-DE" dirty="0"/>
              <a:t>Wald _________ auch Luft, Schönheit und Erholungsgebiet  für </a:t>
            </a:r>
          </a:p>
          <a:p>
            <a:pPr>
              <a:buNone/>
            </a:pPr>
            <a:endParaRPr lang="de-DE" dirty="0"/>
          </a:p>
          <a:p>
            <a:pPr>
              <a:buNone/>
            </a:pPr>
            <a:r>
              <a:rPr lang="de-DE" dirty="0"/>
              <a:t>_________________ . </a:t>
            </a:r>
            <a:endParaRPr lang="ru-RU" dirty="0"/>
          </a:p>
        </p:txBody>
      </p:sp>
      <p:sp>
        <p:nvSpPr>
          <p:cNvPr id="4" name="Прямоугольник 3"/>
          <p:cNvSpPr/>
          <p:nvPr/>
        </p:nvSpPr>
        <p:spPr>
          <a:xfrm>
            <a:off x="827314" y="261257"/>
            <a:ext cx="10508343" cy="1233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Übungen </a:t>
            </a:r>
            <a:endParaRPr lang="ru-RU" sz="6000" b="1" dirty="0">
              <a:latin typeface="Arial" pitchFamily="34" charset="0"/>
              <a:cs typeface="Arial" pitchFamily="34" charset="0"/>
            </a:endParaRPr>
          </a:p>
        </p:txBody>
      </p:sp>
      <p:sp>
        <p:nvSpPr>
          <p:cNvPr id="5" name="Овал 4"/>
          <p:cNvSpPr/>
          <p:nvPr/>
        </p:nvSpPr>
        <p:spPr>
          <a:xfrm>
            <a:off x="1233714" y="1683658"/>
            <a:ext cx="9637485" cy="7402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accent6">
                    <a:lumMod val="50000"/>
                  </a:schemeClr>
                </a:solidFill>
                <a:latin typeface="Arial" pitchFamily="34" charset="0"/>
                <a:cs typeface="Arial" pitchFamily="34" charset="0"/>
              </a:rPr>
              <a:t>Füllen Sie die Lücken aus!</a:t>
            </a:r>
            <a:endParaRPr lang="ru-RU" sz="2400" b="1" dirty="0">
              <a:solidFill>
                <a:schemeClr val="accent6">
                  <a:lumMod val="50000"/>
                </a:schemeClr>
              </a:solidFill>
              <a:latin typeface="Arial" pitchFamily="34" charset="0"/>
              <a:cs typeface="Arial" pitchFamily="34" charset="0"/>
            </a:endParaRPr>
          </a:p>
        </p:txBody>
      </p:sp>
      <p:sp>
        <p:nvSpPr>
          <p:cNvPr id="6" name="Прямоугольник 5"/>
          <p:cNvSpPr/>
          <p:nvPr/>
        </p:nvSpPr>
        <p:spPr>
          <a:xfrm>
            <a:off x="1233714" y="2612573"/>
            <a:ext cx="168828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wichtigste</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7" name="Прямоугольник 6"/>
          <p:cNvSpPr/>
          <p:nvPr/>
        </p:nvSpPr>
        <p:spPr>
          <a:xfrm>
            <a:off x="5525669" y="2618992"/>
            <a:ext cx="2693365"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die Luftreinigung</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8" name="Прямоугольник 7"/>
          <p:cNvSpPr/>
          <p:nvPr/>
        </p:nvSpPr>
        <p:spPr>
          <a:xfrm>
            <a:off x="8954931" y="2589964"/>
            <a:ext cx="2436501"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Volkswirtschaft</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9" name="Прямоугольник 8"/>
          <p:cNvSpPr/>
          <p:nvPr/>
        </p:nvSpPr>
        <p:spPr>
          <a:xfrm>
            <a:off x="4338921" y="3538032"/>
            <a:ext cx="93647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Rolle</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10" name="Прямоугольник 9"/>
          <p:cNvSpPr/>
          <p:nvPr/>
        </p:nvSpPr>
        <p:spPr>
          <a:xfrm>
            <a:off x="8094698" y="3591449"/>
            <a:ext cx="16385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a:t>
            </a:r>
            <a:r>
              <a:rPr lang="de-DE"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as Klima</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11" name="Прямоугольник 10"/>
          <p:cNvSpPr/>
          <p:nvPr/>
        </p:nvSpPr>
        <p:spPr>
          <a:xfrm>
            <a:off x="1515667" y="4482420"/>
            <a:ext cx="146706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bedeutet</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12" name="Прямоугольник 11"/>
          <p:cNvSpPr/>
          <p:nvPr/>
        </p:nvSpPr>
        <p:spPr>
          <a:xfrm>
            <a:off x="840803" y="5507335"/>
            <a:ext cx="281679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f</a:t>
            </a:r>
            <a:r>
              <a:rPr lang="de-DE"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ür den Menschen</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3" name="Содержимое 2"/>
          <p:cNvSpPr>
            <a:spLocks noGrp="1"/>
          </p:cNvSpPr>
          <p:nvPr>
            <p:ph sz="half" idx="1"/>
          </p:nvPr>
        </p:nvSpPr>
        <p:spPr>
          <a:xfrm>
            <a:off x="838200" y="2728686"/>
            <a:ext cx="4720771" cy="3448276"/>
          </a:xfrm>
        </p:spPr>
        <p:txBody>
          <a:bodyPr>
            <a:normAutofit/>
          </a:bodyPr>
          <a:lstStyle/>
          <a:p>
            <a:pPr>
              <a:buNone/>
            </a:pPr>
            <a:endParaRPr lang="de-DE" dirty="0"/>
          </a:p>
          <a:p>
            <a:r>
              <a:rPr lang="de-DE" sz="2400" dirty="0">
                <a:solidFill>
                  <a:schemeClr val="accent6">
                    <a:lumMod val="50000"/>
                  </a:schemeClr>
                </a:solidFill>
                <a:latin typeface="Arial" pitchFamily="34" charset="0"/>
                <a:cs typeface="Arial" pitchFamily="34" charset="0"/>
              </a:rPr>
              <a:t>Für den Menschen bedeutet der Wald</a:t>
            </a:r>
          </a:p>
          <a:p>
            <a:r>
              <a:rPr lang="de-DE" sz="2400" dirty="0">
                <a:solidFill>
                  <a:schemeClr val="accent6">
                    <a:lumMod val="50000"/>
                  </a:schemeClr>
                </a:solidFill>
                <a:latin typeface="Arial" pitchFamily="34" charset="0"/>
                <a:cs typeface="Arial" pitchFamily="34" charset="0"/>
              </a:rPr>
              <a:t>Der Wald gilt als</a:t>
            </a:r>
          </a:p>
          <a:p>
            <a:r>
              <a:rPr lang="de-DE" sz="2400" dirty="0">
                <a:solidFill>
                  <a:schemeClr val="accent6">
                    <a:lumMod val="50000"/>
                  </a:schemeClr>
                </a:solidFill>
                <a:latin typeface="Arial" pitchFamily="34" charset="0"/>
                <a:cs typeface="Arial" pitchFamily="34" charset="0"/>
              </a:rPr>
              <a:t>Der Wald hat eine große Bedeutung</a:t>
            </a:r>
          </a:p>
          <a:p>
            <a:r>
              <a:rPr lang="de-DE" sz="2400" dirty="0">
                <a:solidFill>
                  <a:schemeClr val="accent6">
                    <a:lumMod val="50000"/>
                  </a:schemeClr>
                </a:solidFill>
                <a:latin typeface="Arial" pitchFamily="34" charset="0"/>
                <a:cs typeface="Arial" pitchFamily="34" charset="0"/>
              </a:rPr>
              <a:t>In den Schichten finden</a:t>
            </a:r>
          </a:p>
          <a:p>
            <a:endParaRPr lang="ru-RU" dirty="0"/>
          </a:p>
        </p:txBody>
      </p:sp>
      <p:sp>
        <p:nvSpPr>
          <p:cNvPr id="7" name="Содержимое 6"/>
          <p:cNvSpPr>
            <a:spLocks noGrp="1"/>
          </p:cNvSpPr>
          <p:nvPr>
            <p:ph sz="half" idx="2"/>
          </p:nvPr>
        </p:nvSpPr>
        <p:spPr>
          <a:xfrm>
            <a:off x="6850742" y="2714171"/>
            <a:ext cx="4503057" cy="3462791"/>
          </a:xfrm>
        </p:spPr>
        <p:txBody>
          <a:bodyPr>
            <a:normAutofit/>
          </a:bodyPr>
          <a:lstStyle/>
          <a:p>
            <a:pPr>
              <a:buNone/>
            </a:pPr>
            <a:endParaRPr lang="de-DE" dirty="0"/>
          </a:p>
          <a:p>
            <a:r>
              <a:rPr lang="de-DE" sz="2400" dirty="0">
                <a:solidFill>
                  <a:schemeClr val="accent6">
                    <a:lumMod val="50000"/>
                  </a:schemeClr>
                </a:solidFill>
                <a:latin typeface="Arial" pitchFamily="34" charset="0"/>
                <a:cs typeface="Arial" pitchFamily="34" charset="0"/>
              </a:rPr>
              <a:t>Luft, Schönheit und Erholungsgebiet</a:t>
            </a:r>
          </a:p>
          <a:p>
            <a:r>
              <a:rPr lang="de-DE" sz="2400" dirty="0">
                <a:solidFill>
                  <a:schemeClr val="accent6">
                    <a:lumMod val="50000"/>
                  </a:schemeClr>
                </a:solidFill>
                <a:latin typeface="Arial" pitchFamily="34" charset="0"/>
                <a:cs typeface="Arial" pitchFamily="34" charset="0"/>
              </a:rPr>
              <a:t>viele Tiere Wohnung und Futter</a:t>
            </a:r>
          </a:p>
          <a:p>
            <a:r>
              <a:rPr lang="de-DE" sz="2400" dirty="0">
                <a:solidFill>
                  <a:schemeClr val="accent6">
                    <a:lumMod val="50000"/>
                  </a:schemeClr>
                </a:solidFill>
                <a:latin typeface="Arial" pitchFamily="34" charset="0"/>
                <a:cs typeface="Arial" pitchFamily="34" charset="0"/>
              </a:rPr>
              <a:t>Lebensraum für Tiere und Pflanzen</a:t>
            </a:r>
          </a:p>
          <a:p>
            <a:r>
              <a:rPr lang="de-DE" sz="2400" dirty="0">
                <a:solidFill>
                  <a:schemeClr val="accent6">
                    <a:lumMod val="50000"/>
                  </a:schemeClr>
                </a:solidFill>
                <a:latin typeface="Arial" pitchFamily="34" charset="0"/>
                <a:cs typeface="Arial" pitchFamily="34" charset="0"/>
              </a:rPr>
              <a:t>für die Natur</a:t>
            </a:r>
          </a:p>
          <a:p>
            <a:pPr>
              <a:buNone/>
            </a:pPr>
            <a:endParaRPr lang="ru-RU" dirty="0"/>
          </a:p>
        </p:txBody>
      </p:sp>
      <p:sp>
        <p:nvSpPr>
          <p:cNvPr id="4" name="Прямоугольник 3"/>
          <p:cNvSpPr/>
          <p:nvPr/>
        </p:nvSpPr>
        <p:spPr>
          <a:xfrm>
            <a:off x="783772" y="304799"/>
            <a:ext cx="10566400" cy="1190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Übung </a:t>
            </a:r>
            <a:endParaRPr lang="ru-RU" sz="6000" b="1" dirty="0">
              <a:latin typeface="Arial" pitchFamily="34" charset="0"/>
              <a:cs typeface="Arial" pitchFamily="34" charset="0"/>
            </a:endParaRPr>
          </a:p>
        </p:txBody>
      </p:sp>
      <p:sp>
        <p:nvSpPr>
          <p:cNvPr id="5" name="Овал 4"/>
          <p:cNvSpPr/>
          <p:nvPr/>
        </p:nvSpPr>
        <p:spPr>
          <a:xfrm>
            <a:off x="1422400" y="1698170"/>
            <a:ext cx="9434286" cy="82731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accent6">
                    <a:lumMod val="50000"/>
                  </a:schemeClr>
                </a:solidFill>
                <a:latin typeface="Arial" pitchFamily="34" charset="0"/>
                <a:cs typeface="Arial" pitchFamily="34" charset="0"/>
              </a:rPr>
              <a:t>Ergänzen Sie die Sätze korrekt.</a:t>
            </a:r>
            <a:endParaRPr lang="ru-RU" sz="2400" b="1" dirty="0">
              <a:solidFill>
                <a:schemeClr val="accent6">
                  <a:lumMod val="50000"/>
                </a:schemeClr>
              </a:solidFill>
              <a:latin typeface="Arial" pitchFamily="34" charset="0"/>
              <a:cs typeface="Arial" pitchFamily="34" charset="0"/>
            </a:endParaRPr>
          </a:p>
        </p:txBody>
      </p:sp>
      <p:cxnSp>
        <p:nvCxnSpPr>
          <p:cNvPr id="9" name="Прямая со стрелкой 8"/>
          <p:cNvCxnSpPr/>
          <p:nvPr/>
        </p:nvCxnSpPr>
        <p:spPr>
          <a:xfrm>
            <a:off x="4601029" y="3701143"/>
            <a:ext cx="2365828" cy="290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Прямая со стрелкой 12"/>
          <p:cNvCxnSpPr/>
          <p:nvPr/>
        </p:nvCxnSpPr>
        <p:spPr>
          <a:xfrm>
            <a:off x="4470400" y="4281714"/>
            <a:ext cx="2583543" cy="8708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Соединительная линия уступом 14"/>
          <p:cNvCxnSpPr/>
          <p:nvPr/>
        </p:nvCxnSpPr>
        <p:spPr>
          <a:xfrm>
            <a:off x="4368800" y="4862286"/>
            <a:ext cx="2569029" cy="986971"/>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7" name="Прямая со стрелкой 16"/>
          <p:cNvCxnSpPr/>
          <p:nvPr/>
        </p:nvCxnSpPr>
        <p:spPr>
          <a:xfrm flipV="1">
            <a:off x="4499429" y="4455886"/>
            <a:ext cx="2598057" cy="94342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buNone/>
            </a:pPr>
            <a:endParaRPr lang="de-DE" dirty="0"/>
          </a:p>
          <a:p>
            <a:pPr>
              <a:buNone/>
            </a:pPr>
            <a:endParaRPr lang="de-DE" sz="2400" b="1" dirty="0">
              <a:latin typeface="Arial" pitchFamily="34" charset="0"/>
              <a:cs typeface="Arial" pitchFamily="34" charset="0"/>
            </a:endParaRPr>
          </a:p>
          <a:p>
            <a:pPr algn="ctr">
              <a:buNone/>
            </a:pPr>
            <a:r>
              <a:rPr lang="de-DE" sz="2400" dirty="0">
                <a:latin typeface="Arial" pitchFamily="34" charset="0"/>
                <a:cs typeface="Arial" pitchFamily="34" charset="0"/>
              </a:rPr>
              <a:t>Bestandteil – ist – Der Wald – der Umwelt.  – der wichtigste</a:t>
            </a:r>
          </a:p>
          <a:p>
            <a:pPr algn="ctr">
              <a:buNone/>
            </a:pPr>
            <a:endParaRPr lang="de-DE" dirty="0"/>
          </a:p>
          <a:p>
            <a:pPr algn="ctr">
              <a:buNone/>
            </a:pPr>
            <a:r>
              <a:rPr lang="de-DE" sz="2400" dirty="0">
                <a:latin typeface="Arial" pitchFamily="34" charset="0"/>
                <a:cs typeface="Arial" pitchFamily="34" charset="0"/>
              </a:rPr>
              <a:t>besondere  Bedingungen – Der Wald – schafft – für Erholung und Heilung.</a:t>
            </a:r>
          </a:p>
          <a:p>
            <a:pPr algn="ctr">
              <a:buNone/>
            </a:pPr>
            <a:endParaRPr lang="de-DE" sz="2400" dirty="0">
              <a:latin typeface="Arial" pitchFamily="34" charset="0"/>
              <a:cs typeface="Arial" pitchFamily="34" charset="0"/>
            </a:endParaRPr>
          </a:p>
          <a:p>
            <a:pPr algn="ctr">
              <a:buNone/>
            </a:pPr>
            <a:r>
              <a:rPr lang="de-DE" sz="2400" dirty="0">
                <a:latin typeface="Arial" pitchFamily="34" charset="0"/>
                <a:cs typeface="Arial" pitchFamily="34" charset="0"/>
              </a:rPr>
              <a:t>im Leben – Die Rolle – sehr wichtig. – des Waldes – ist – auf der Erde</a:t>
            </a:r>
          </a:p>
        </p:txBody>
      </p:sp>
      <p:sp>
        <p:nvSpPr>
          <p:cNvPr id="4" name="Прямоугольник 3"/>
          <p:cNvSpPr/>
          <p:nvPr/>
        </p:nvSpPr>
        <p:spPr>
          <a:xfrm>
            <a:off x="769257" y="333828"/>
            <a:ext cx="10551886" cy="1132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latin typeface="Arial" pitchFamily="34" charset="0"/>
                <a:cs typeface="Arial" pitchFamily="34" charset="0"/>
              </a:rPr>
              <a:t>Übungen </a:t>
            </a:r>
            <a:endParaRPr lang="ru-RU" sz="6000" b="1" dirty="0">
              <a:latin typeface="Arial" pitchFamily="34" charset="0"/>
              <a:cs typeface="Arial" pitchFamily="34" charset="0"/>
            </a:endParaRPr>
          </a:p>
        </p:txBody>
      </p:sp>
      <p:sp>
        <p:nvSpPr>
          <p:cNvPr id="5" name="Овал 4"/>
          <p:cNvSpPr/>
          <p:nvPr/>
        </p:nvSpPr>
        <p:spPr>
          <a:xfrm>
            <a:off x="667657" y="1582057"/>
            <a:ext cx="10711543" cy="10595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accent6">
                    <a:lumMod val="50000"/>
                  </a:schemeClr>
                </a:solidFill>
                <a:latin typeface="Arial" pitchFamily="34" charset="0"/>
                <a:cs typeface="Arial" pitchFamily="34" charset="0"/>
              </a:rPr>
              <a:t>Stellen Sie die richtige Reihenfolge her und bilden Sie aus den vorgegebenen Wörtern Sätze.</a:t>
            </a:r>
            <a:endParaRPr lang="ru-RU" sz="2400" b="1" dirty="0">
              <a:solidFill>
                <a:schemeClr val="accent6">
                  <a:lumMod val="50000"/>
                </a:schemeClr>
              </a:solidFill>
              <a:latin typeface="Arial" pitchFamily="34" charset="0"/>
              <a:cs typeface="Arial" pitchFamily="34" charset="0"/>
            </a:endParaRPr>
          </a:p>
        </p:txBody>
      </p:sp>
      <p:sp>
        <p:nvSpPr>
          <p:cNvPr id="6" name="Прямоугольник 5"/>
          <p:cNvSpPr/>
          <p:nvPr/>
        </p:nvSpPr>
        <p:spPr>
          <a:xfrm>
            <a:off x="1563270" y="3243105"/>
            <a:ext cx="8938152" cy="523220"/>
          </a:xfrm>
          <a:prstGeom prst="rect">
            <a:avLst/>
          </a:prstGeom>
          <a:noFill/>
        </p:spPr>
        <p:txBody>
          <a:bodyPr wrap="none" lIns="91440" tIns="45720" rIns="91440" bIns="45720">
            <a:spAutoFit/>
          </a:bodyPr>
          <a:lstStyle/>
          <a:p>
            <a:pPr algn="ctr"/>
            <a:r>
              <a:rPr lang="de-DE"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Wald ist der wichtigste Bestandteil der Umwelt.</a:t>
            </a:r>
            <a:endParaRPr lang="ru-RU"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7" name="Прямоугольник 6"/>
          <p:cNvSpPr/>
          <p:nvPr/>
        </p:nvSpPr>
        <p:spPr>
          <a:xfrm>
            <a:off x="1328573" y="4201050"/>
            <a:ext cx="9892260" cy="461665"/>
          </a:xfrm>
          <a:prstGeom prst="rect">
            <a:avLst/>
          </a:prstGeom>
          <a:noFill/>
        </p:spPr>
        <p:txBody>
          <a:bodyPr wrap="none" lIns="91440" tIns="45720" rIns="91440" bIns="45720">
            <a:spAutoFit/>
          </a:bodyPr>
          <a:lstStyle/>
          <a:p>
            <a:pPr algn="ctr"/>
            <a:r>
              <a:rPr lang="de-D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Der Wald schafft besondere </a:t>
            </a: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a:t>
            </a:r>
            <a:r>
              <a:rPr lang="de-D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edeutung für Erholung und Heilung. </a:t>
            </a:r>
            <a:endParaRPr lang="ru-RU"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Прямоугольник 8"/>
          <p:cNvSpPr/>
          <p:nvPr/>
        </p:nvSpPr>
        <p:spPr>
          <a:xfrm>
            <a:off x="1505212" y="5100935"/>
            <a:ext cx="9074728" cy="461665"/>
          </a:xfrm>
          <a:prstGeom prst="rect">
            <a:avLst/>
          </a:prstGeom>
          <a:noFill/>
        </p:spPr>
        <p:txBody>
          <a:bodyPr wrap="none" lIns="91440" tIns="45720" rIns="91440" bIns="45720">
            <a:spAutoFit/>
          </a:bodyPr>
          <a:lstStyle/>
          <a:p>
            <a:pPr algn="ctr"/>
            <a:r>
              <a:rPr lang="de-D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Die Rolle des Waldes ist im Leben auf der Erde </a:t>
            </a:r>
            <a:r>
              <a:rPr lang="de-D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sehr wichtig. </a:t>
            </a:r>
            <a:endParaRPr lang="ru-RU"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536</Words>
  <Application>Microsoft Office PowerPoint</Application>
  <PresentationFormat>Широкоэкранный</PresentationFormat>
  <Paragraphs>113</Paragraphs>
  <Slides>13</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Arial</vt:lpstr>
      <vt:lpstr>Calibri</vt:lpstr>
      <vt:lpstr>Calibri Light</vt:lpstr>
      <vt:lpstr>Тема Office</vt:lpstr>
      <vt:lpstr>DEUTSCH</vt:lpstr>
      <vt:lpstr>Plan der Stunde: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Selbständige Arbeit: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Аскарова Комила</cp:lastModifiedBy>
  <cp:revision>29</cp:revision>
  <dcterms:created xsi:type="dcterms:W3CDTF">2020-09-05T16:26:55Z</dcterms:created>
  <dcterms:modified xsi:type="dcterms:W3CDTF">2022-08-09T07:22:16Z</dcterms:modified>
</cp:coreProperties>
</file>