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63" r:id="rId3"/>
    <p:sldId id="289" r:id="rId4"/>
    <p:sldId id="264" r:id="rId5"/>
    <p:sldId id="257" r:id="rId6"/>
    <p:sldId id="345" r:id="rId7"/>
    <p:sldId id="346" r:id="rId8"/>
    <p:sldId id="347" r:id="rId9"/>
    <p:sldId id="348" r:id="rId10"/>
    <p:sldId id="349" r:id="rId11"/>
    <p:sldId id="291" r:id="rId12"/>
    <p:sldId id="350" r:id="rId13"/>
    <p:sldId id="338" r:id="rId14"/>
    <p:sldId id="351" r:id="rId15"/>
    <p:sldId id="334" r:id="rId16"/>
    <p:sldId id="352" r:id="rId17"/>
    <p:sldId id="353" r:id="rId18"/>
    <p:sldId id="354" r:id="rId19"/>
    <p:sldId id="355" r:id="rId20"/>
    <p:sldId id="356" r:id="rId21"/>
    <p:sldId id="322" r:id="rId22"/>
    <p:sldId id="342" r:id="rId23"/>
    <p:sldId id="269" r:id="rId24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E5D03"/>
    <a:srgbClr val="5B1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841" autoAdjust="0"/>
  </p:normalViewPr>
  <p:slideViewPr>
    <p:cSldViewPr>
      <p:cViewPr>
        <p:scale>
          <a:sx n="87" d="100"/>
          <a:sy n="87" d="100"/>
        </p:scale>
        <p:origin x="40" y="-764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41" d="100"/>
          <a:sy n="241" d="100"/>
        </p:scale>
        <p:origin x="-1344" y="-96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50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593040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772641" y="1318816"/>
            <a:ext cx="5887591" cy="3710553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spcBef>
                <a:spcPts val="174"/>
              </a:spcBef>
            </a:pPr>
            <a:r>
              <a:rPr sz="3200" b="1" spc="-32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200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200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Сергей Александрович Есенин.</a:t>
            </a:r>
            <a:r>
              <a:rPr lang="en-US" sz="3200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pPr marL="29196" algn="ctr">
              <a:spcBef>
                <a:spcPts val="174"/>
              </a:spcBef>
            </a:pPr>
            <a:r>
              <a:rPr lang="ru-RU" sz="3200" b="1" spc="-32" dirty="0" smtClean="0">
                <a:solidFill>
                  <a:srgbClr val="002060"/>
                </a:solidFill>
                <a:latin typeface="Arial"/>
                <a:cs typeface="Arial"/>
              </a:rPr>
              <a:t>Основные вехи </a:t>
            </a:r>
          </a:p>
          <a:p>
            <a:pPr marL="29196" algn="ctr">
              <a:spcBef>
                <a:spcPts val="174"/>
              </a:spcBef>
            </a:pPr>
            <a:r>
              <a:rPr lang="ru-RU" sz="3200" b="1" spc="-32" dirty="0" smtClean="0">
                <a:solidFill>
                  <a:srgbClr val="002060"/>
                </a:solidFill>
                <a:latin typeface="Arial"/>
                <a:cs typeface="Arial"/>
              </a:rPr>
              <a:t> жизни и творчества. </a:t>
            </a:r>
          </a:p>
          <a:p>
            <a:pPr marL="20134" algn="ctr">
              <a:lnSpc>
                <a:spcPts val="4329"/>
              </a:lnSpc>
            </a:pPr>
            <a:r>
              <a:rPr lang="ru-RU" sz="2800" b="1" spc="-16" dirty="0" smtClean="0">
                <a:solidFill>
                  <a:srgbClr val="0E5D03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0342" y="1876052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740352" y="394737"/>
            <a:ext cx="435094" cy="640967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24328" y="859064"/>
            <a:ext cx="862180" cy="388646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 algn="ctr">
              <a:spcBef>
                <a:spcPts val="151"/>
              </a:spcBef>
            </a:pPr>
            <a:r>
              <a:rPr sz="2400" b="1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400" b="1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198818" y="3352742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46" name="AutoShape 2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2" name="Picture 2" descr="Книга: &quot;Сергей Есенин&quot; - Куняев, Куняев. Купить книгу, читать рецензии |  ISBN 978-5-235-04038-0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344177">
            <a:off x="6401347" y="1916031"/>
            <a:ext cx="2001526" cy="2873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С.А.Есенин в Москве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928676"/>
            <a:ext cx="4071966" cy="3877985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1800" i="0" dirty="0" smtClean="0">
                <a:solidFill>
                  <a:srgbClr val="002060"/>
                </a:solidFill>
              </a:rPr>
              <a:t>     Когда он служил в типографии помощником корректора, быстро подружился с поэтами, входящими в </a:t>
            </a:r>
            <a:r>
              <a:rPr lang="ru-RU" sz="1800" i="0" dirty="0" err="1" smtClean="0">
                <a:solidFill>
                  <a:srgbClr val="002060"/>
                </a:solidFill>
              </a:rPr>
              <a:t>Суриковский</a:t>
            </a:r>
            <a:r>
              <a:rPr lang="ru-RU" sz="1800" i="0" dirty="0" smtClean="0">
                <a:solidFill>
                  <a:srgbClr val="002060"/>
                </a:solidFill>
              </a:rPr>
              <a:t> литературный и музыкальный круг.</a:t>
            </a:r>
          </a:p>
          <a:p>
            <a:pPr fontAlgn="base"/>
            <a:r>
              <a:rPr lang="ru-RU" sz="1800" i="0" dirty="0">
                <a:solidFill>
                  <a:srgbClr val="002060"/>
                </a:solidFill>
              </a:rPr>
              <a:t> </a:t>
            </a:r>
            <a:r>
              <a:rPr lang="ru-RU" sz="1800" i="0" dirty="0" smtClean="0">
                <a:solidFill>
                  <a:srgbClr val="002060"/>
                </a:solidFill>
              </a:rPr>
              <a:t>    Возможно, это и повлияло на то, что в 1913 году он не поступил, но зато стал вольным слушателем Московского городского народного университета. Там он посещал лекции историко-философского факультета.</a:t>
            </a:r>
          </a:p>
          <a:p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9940" name="AutoShape 4" descr="Московский городской народный университет имени А. Л. Шанявского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1" name="Picture 5" descr="C:\Users\HOME\Desktop\загруженное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214428"/>
            <a:ext cx="3857652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0375" y="895816"/>
            <a:ext cx="4543673" cy="4124206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600" i="0" dirty="0" smtClean="0"/>
              <a:t>     </a:t>
            </a:r>
            <a:r>
              <a:rPr lang="ru-RU" sz="1800" i="0" dirty="0" smtClean="0">
                <a:solidFill>
                  <a:srgbClr val="002060"/>
                </a:solidFill>
              </a:rPr>
              <a:t>Тяга к написанию стихов родилась у Есенина ещё в Спас-Клепиках, где он обучался в учительской приходской школе. Естественно, произведения имели духовную направленность, ещё не были проникнуты нотками лирики. </a:t>
            </a:r>
          </a:p>
          <a:p>
            <a:r>
              <a:rPr lang="ru-RU" sz="1800" i="0" dirty="0" smtClean="0">
                <a:solidFill>
                  <a:srgbClr val="002060"/>
                </a:solidFill>
              </a:rPr>
              <a:t>К таким работам можно отнести: «Звёзды», «Моя жизнь». Когда поэт пребывал в Москве (1912-1915 гг.), то именно там начал свои более уверенные пробы пера.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30314" y="3857634"/>
            <a:ext cx="55279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Молодой С.А.Есенин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11" name="Picture 4" descr="Поэт Сергей Есен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000114"/>
            <a:ext cx="2857520" cy="27860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29256" y="928676"/>
            <a:ext cx="3429024" cy="443198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2060"/>
                </a:solidFill>
              </a:rPr>
              <a:t>         </a:t>
            </a:r>
            <a:r>
              <a:rPr lang="ru-RU" sz="1800" i="0" dirty="0" smtClean="0">
                <a:solidFill>
                  <a:srgbClr val="002060"/>
                </a:solidFill>
              </a:rPr>
              <a:t>Первым напечатанным произведением С.А.Есенина стало стихотворение «Берёза». Историки отмечают, что при его написании Есенин был вдохновлён работами А.Фета. Тогда он взял себе псевдоним Аристон, не решившись отослать в печать стихотворение под собственным именем. </a:t>
            </a:r>
          </a:p>
          <a:p>
            <a:r>
              <a:rPr lang="ru-RU" sz="1800" i="0" dirty="0" smtClean="0">
                <a:solidFill>
                  <a:srgbClr val="002060"/>
                </a:solidFill>
              </a:rPr>
              <a:t>Его напечатал в 1914 году журнал «Мирок».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4" name="AutoShape 2" descr="Поэт Сергей Есени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571536" y="3500444"/>
            <a:ext cx="64421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Поэт А.А.Фет</a:t>
            </a: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pic>
        <p:nvPicPr>
          <p:cNvPr id="38918" name="Picture 6" descr="Презентация к уроку литературного чтения С. Есенин &quot;Берёз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071684"/>
            <a:ext cx="2500330" cy="2633669"/>
          </a:xfrm>
          <a:prstGeom prst="rect">
            <a:avLst/>
          </a:prstGeom>
          <a:noFill/>
        </p:spPr>
      </p:pic>
      <p:pic>
        <p:nvPicPr>
          <p:cNvPr id="38920" name="Picture 8" descr="Афанасий Афанасьевич Фет. Поэты XIX века | WISELY.S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2143140" cy="2571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8"/>
            <a:ext cx="51435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Большую часть 1915 года Есенин провёл в Петрограде, который был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тогда сердцем русской культурной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жизни. Великий поэт А.А.Блок ввёл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в литературные круги.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Есенин сдружился со стихотворцем Н.Клюевым, встречался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 А.А.Ахматовой, В.В.Маяковским, Н.С.Гумилёвым, М.И.Цветаевой,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которые высоко оценили его произведения.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Для Есенина начался длинный ряд публичных выступлений и концертов, длившийся потом до его смерти.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Лекция «Николай Клюев и Сергей Есенин» 2018, Череповец — дата и место  проведения, программа мероприятия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000114"/>
            <a:ext cx="3709969" cy="250033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603625" y="3500444"/>
            <a:ext cx="51832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С.Есенин и Н.Клюев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33228" y="915561"/>
            <a:ext cx="499649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Первая книга «Радуница» была выпущена в 1916 году. Само название книги "Радуница" нередко связывают с песенным складом стихов поэта. С одной стороны, радуница (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радоница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- это день поминовения усопших; с другой - это слово ассоциируется с циклом весенних народных песен, которые издавна назывались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радовицкими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или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радоницкими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веснянками. Поэтический язык ранних стихов С.Есенина  своеобразен и тонок, метафоры неожиданно выразительны. Поэт чувствует, воспринимает природу живой, одухотворённой ("Выткался на озере алый свет зари...", "Дымом половодье зализало ил...")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 descr="Сергей Есенин. Радуница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581870">
            <a:off x="1037904" y="1195455"/>
            <a:ext cx="2357454" cy="35480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       С.А.Есенин и революция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857238"/>
            <a:ext cx="4857784" cy="3693319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FF"/>
                </a:solidFill>
              </a:rPr>
              <a:t>    </a:t>
            </a:r>
          </a:p>
          <a:p>
            <a:r>
              <a:rPr lang="ru-RU" sz="1600" i="0" dirty="0" smtClean="0">
                <a:solidFill>
                  <a:srgbClr val="0000FF"/>
                </a:solidFill>
              </a:rPr>
              <a:t>    </a:t>
            </a:r>
            <a:r>
              <a:rPr lang="ru-RU" sz="1600" i="0" dirty="0" smtClean="0">
                <a:solidFill>
                  <a:srgbClr val="7030A0"/>
                </a:solidFill>
              </a:rPr>
              <a:t> </a:t>
            </a:r>
            <a:r>
              <a:rPr lang="ru-RU" sz="1600" i="0" dirty="0" smtClean="0">
                <a:solidFill>
                  <a:srgbClr val="002060"/>
                </a:solidFill>
              </a:rPr>
              <a:t>В 1916 г. Есенина призвали на военную службу.  После Февральской революции, отречения Николая II и развала русской армии С.А.Есенин весной 1917 г. оставил военную службу. Исполненный революционного энтузиазма, он поддерживал развернувшиеся события активным участием в митингах и журналах. </a:t>
            </a:r>
          </a:p>
          <a:p>
            <a:r>
              <a:rPr lang="ru-RU" sz="1600" i="0" dirty="0">
                <a:solidFill>
                  <a:srgbClr val="002060"/>
                </a:solidFill>
              </a:rPr>
              <a:t> </a:t>
            </a:r>
            <a:r>
              <a:rPr lang="ru-RU" sz="1600" i="0" dirty="0" smtClean="0">
                <a:solidFill>
                  <a:srgbClr val="002060"/>
                </a:solidFill>
              </a:rPr>
              <a:t>    Во время большевицкой революции октября 1917 года С.А.Есенин находился в Петрограде и в ближайшие месяцы написал две поэмы – «Преображение» и «</a:t>
            </a:r>
            <a:r>
              <a:rPr lang="ru-RU" sz="1600" i="0" dirty="0" err="1" smtClean="0">
                <a:solidFill>
                  <a:srgbClr val="002060"/>
                </a:solidFill>
              </a:rPr>
              <a:t>Инония</a:t>
            </a:r>
            <a:r>
              <a:rPr lang="ru-RU" sz="1600" i="0" dirty="0" smtClean="0">
                <a:solidFill>
                  <a:srgbClr val="002060"/>
                </a:solidFill>
              </a:rPr>
              <a:t>», где выразил свои мистические грёзы об иной, революционной России.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Есенин, С. Преображение. М.: Имажинисты, 1921. | Аукционы | Аукционный дом 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2" name="Picture 4" descr="Лот 235 // Есенин, С.А. Преображение: [Стихи] / Сергей Есенин. [М.]:  Имажинисты, 1921. — 47 с.; 23х16 см. — 6000 экз. В шрифтовой издательской  обложке. Выцветание // Аукцион Империя. Online аукционы нумизматики и  букинистики в Москве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851670"/>
            <a:ext cx="2340487" cy="3195228"/>
          </a:xfrm>
          <a:prstGeom prst="rect">
            <a:avLst/>
          </a:prstGeom>
          <a:noFill/>
        </p:spPr>
      </p:pic>
      <p:pic>
        <p:nvPicPr>
          <p:cNvPr id="12296" name="Picture 8" descr="Инония eBook by Сергей Александрович Есенин | Rakuten Kob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000114"/>
            <a:ext cx="1914525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       С.А.Есенин и имажинизм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27984" y="928676"/>
            <a:ext cx="4501734" cy="4154984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FF"/>
                </a:solidFill>
              </a:rPr>
              <a:t>      </a:t>
            </a:r>
            <a:r>
              <a:rPr lang="ru-RU" sz="1800" i="0" dirty="0" smtClean="0">
                <a:solidFill>
                  <a:srgbClr val="002060"/>
                </a:solidFill>
              </a:rPr>
              <a:t>В марте 1918 г. поэт снова поселился в Москве, где выступал как один из основателей группы имажинистов.</a:t>
            </a:r>
          </a:p>
          <a:p>
            <a:r>
              <a:rPr lang="ru-RU" sz="1800" i="0" dirty="0">
                <a:solidFill>
                  <a:srgbClr val="002060"/>
                </a:solidFill>
              </a:rPr>
              <a:t> </a:t>
            </a:r>
            <a:r>
              <a:rPr lang="ru-RU" sz="1800" i="0" dirty="0" smtClean="0">
                <a:solidFill>
                  <a:srgbClr val="002060"/>
                </a:solidFill>
              </a:rPr>
              <a:t>    </a:t>
            </a:r>
            <a:r>
              <a:rPr lang="ru-RU" sz="1800" i="0" dirty="0" smtClean="0">
                <a:solidFill>
                  <a:srgbClr val="C00000"/>
                </a:solidFill>
              </a:rPr>
              <a:t>Имажинизм</a:t>
            </a:r>
            <a:r>
              <a:rPr lang="ru-RU" sz="1800" i="0" dirty="0" smtClean="0">
                <a:solidFill>
                  <a:srgbClr val="002060"/>
                </a:solidFill>
              </a:rPr>
              <a:t> – литературное направление в русской поэзии XX века, представители которого заявляли, что цель творчества состоит в создании образа. Основное выразительное средство имажинистов - метафора.</a:t>
            </a:r>
          </a:p>
          <a:p>
            <a:r>
              <a:rPr lang="ru-RU" sz="1800" i="0" dirty="0" smtClean="0">
                <a:solidFill>
                  <a:srgbClr val="002060"/>
                </a:solidFill>
              </a:rPr>
              <a:t>Представители: Анатолий Борисович </a:t>
            </a:r>
            <a:r>
              <a:rPr lang="ru-RU" sz="1800" i="0" dirty="0" err="1" smtClean="0">
                <a:solidFill>
                  <a:srgbClr val="002060"/>
                </a:solidFill>
              </a:rPr>
              <a:t>Мариенгоф</a:t>
            </a:r>
            <a:r>
              <a:rPr lang="ru-RU" sz="1800" i="0" dirty="0" smtClean="0">
                <a:solidFill>
                  <a:srgbClr val="002060"/>
                </a:solidFill>
              </a:rPr>
              <a:t>, Вадим </a:t>
            </a:r>
            <a:r>
              <a:rPr lang="ru-RU" sz="1800" i="0" dirty="0" err="1" smtClean="0">
                <a:solidFill>
                  <a:srgbClr val="002060"/>
                </a:solidFill>
              </a:rPr>
              <a:t>Габриэлович</a:t>
            </a:r>
            <a:r>
              <a:rPr lang="ru-RU" sz="1800" i="0" dirty="0" smtClean="0">
                <a:solidFill>
                  <a:srgbClr val="002060"/>
                </a:solidFill>
              </a:rPr>
              <a:t> </a:t>
            </a:r>
            <a:r>
              <a:rPr lang="ru-RU" sz="1800" i="0" dirty="0" err="1" smtClean="0">
                <a:solidFill>
                  <a:srgbClr val="002060"/>
                </a:solidFill>
              </a:rPr>
              <a:t>Шершеневич</a:t>
            </a:r>
            <a:r>
              <a:rPr lang="ru-RU" sz="1800" i="0" dirty="0" smtClean="0">
                <a:solidFill>
                  <a:srgbClr val="002060"/>
                </a:solidFill>
              </a:rPr>
              <a:t>, Иван Васильевич Грузинов, </a:t>
            </a:r>
            <a:r>
              <a:rPr lang="ru-RU" sz="1800" i="0" dirty="0" err="1" smtClean="0">
                <a:solidFill>
                  <a:srgbClr val="002060"/>
                </a:solidFill>
              </a:rPr>
              <a:t>Рюрик</a:t>
            </a:r>
            <a:r>
              <a:rPr lang="ru-RU" sz="1800" i="0" dirty="0" smtClean="0">
                <a:solidFill>
                  <a:srgbClr val="002060"/>
                </a:solidFill>
              </a:rPr>
              <a:t> Ивнев.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Есенин, С. Преображение. М.: Имажинисты, 1921. | Аукционы | Аукционный дом 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0" name="Picture 2" descr="Мариенгоф, Анатолий Борисович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6"/>
            <a:ext cx="1624011" cy="1643074"/>
          </a:xfrm>
          <a:prstGeom prst="rect">
            <a:avLst/>
          </a:prstGeom>
          <a:noFill/>
        </p:spPr>
      </p:pic>
      <p:pic>
        <p:nvPicPr>
          <p:cNvPr id="53252" name="Picture 4" descr="Вадим Шершеневич - сценарист - биография - советские сценаристы -  Кино-Театр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928676"/>
            <a:ext cx="1428750" cy="1571636"/>
          </a:xfrm>
          <a:prstGeom prst="rect">
            <a:avLst/>
          </a:prstGeom>
          <a:noFill/>
        </p:spPr>
      </p:pic>
      <p:sp>
        <p:nvSpPr>
          <p:cNvPr id="53256" name="AutoShape 8" descr="Грузинов, Иван Василье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60" name="Picture 12" descr="ГРУЗИНОВ И. В. Есенин - С.А. Есенин ::: Жизнь моя, иль ты приснилась мне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3286130"/>
            <a:ext cx="1571636" cy="1643074"/>
          </a:xfrm>
          <a:prstGeom prst="rect">
            <a:avLst/>
          </a:prstGeom>
          <a:noFill/>
        </p:spPr>
      </p:pic>
      <p:sp>
        <p:nvSpPr>
          <p:cNvPr id="53262" name="AutoShape 14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64" name="AutoShape 16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66" name="AutoShape 18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68" name="AutoShape 20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70" name="AutoShape 22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72" name="Picture 24" descr="Рюрик Ивне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286130"/>
            <a:ext cx="1500188" cy="1657348"/>
          </a:xfrm>
          <a:prstGeom prst="rect">
            <a:avLst/>
          </a:prstGeom>
          <a:noFill/>
        </p:spPr>
      </p:pic>
      <p:pic>
        <p:nvPicPr>
          <p:cNvPr id="22" name="Picture 6" descr="Сергей Есенин - биография, информация, личная жизнь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2000246"/>
            <a:ext cx="1571636" cy="1666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857238"/>
            <a:ext cx="43577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начале 1920-х гг. в стихах Есенина появились мотивы «разворочённого бурей быта» (в 1920 г. распался длившийся около трёх лет его брак с актрисой Зинаидой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Райх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пьяной удали, сменяющейся надрывной тоской.</a:t>
            </a:r>
          </a:p>
          <a:p>
            <a:pPr fontAlgn="base"/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Поэт предстал хулиганом, скандалистом с окровавленной душой, ковыляющим «из притона в притон», где его окружает «чужой и хохочущий сброд» (сборники «Исповедь хулигана» (1921 г.), «Москва кабацкая» (1924 г.).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226" name="AutoShape 2" descr="Москва кабацкая. Поэзия. Проза - bukinist.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28" name="AutoShape 4" descr="Москва кабацкая. Поэзия. Проза - bukinist.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29" name="Picture 5" descr="C:\Users\HOME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000114"/>
            <a:ext cx="2714644" cy="2571753"/>
          </a:xfrm>
          <a:prstGeom prst="rect">
            <a:avLst/>
          </a:prstGeom>
          <a:noFill/>
        </p:spPr>
      </p:pic>
      <p:pic>
        <p:nvPicPr>
          <p:cNvPr id="10" name="Picture 2" descr="Книга: &quot;Исповедь хулигана&quot; - Сергей Есенин. Купить книгу, читать рецензии |  ISBN 978-5-389-10209-5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517850"/>
            <a:ext cx="2071734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  Путешествие</a:t>
            </a:r>
            <a:r>
              <a:rPr lang="ru-RU" sz="3200" dirty="0" smtClean="0"/>
              <a:t> С.А.Есенина по Европе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448653"/>
            <a:ext cx="435771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Осенью 1921 года вместе с американской танцовщицей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Айседорой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Дункан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которая через полгода стала его женой, С.А.Есенин предпринял совместное путешествие по Европе (Германия, Бельгия, Франция, Италия) и Америке (май 1922 - август 1923), которое ещё больше обострило сыновнюю любовь поэта к России. 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Я искал в этой женщине счастья... - Газета.Ru |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52"/>
            <a:ext cx="4071966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8"/>
            <a:ext cx="53578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1924-1925 гг. Сергей Есенин создаёт наиболее значительные произведения: поэмы  «Анна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Снегина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«Песнь о великом походе», «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Гуляй-Поле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«Баллада о двадцати шести», «Поэма 36»; драматические поэмы «Пугачев» и «Страна негодяев»; большинство «маленьких поэм»: «Русь советская», «Русь уходящая», «Возвращение на родину»; цикл стихов «Персидские мотивы» и более шестидесяти лирических стихотворений. Подготавливая в 1925 г. «Собрание сочинений», из написанных пятнадцати тысяч строк Сергей Есенин отобрал для печати только десять тысяч – «самое лучшее».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Сергей Есенин - Персидские мотивы обложка кни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928808"/>
            <a:ext cx="1595434" cy="2286016"/>
          </a:xfrm>
          <a:prstGeom prst="rect">
            <a:avLst/>
          </a:prstGeom>
          <a:noFill/>
        </p:spPr>
      </p:pic>
      <p:pic>
        <p:nvPicPr>
          <p:cNvPr id="50182" name="Picture 6" descr="Русь уходящая eBook by Сергей Есенин - 9783962177683 | Rakuten Kobo Gree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1000114"/>
            <a:ext cx="158428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С.А.Есенина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000114"/>
            <a:ext cx="528641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Сергей Александрович Есенин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тончайший лирик, волшебник русского пейзажа, удивительно чуткий к земным краскам, звукам и запахам; большой и смелый мастер стиха. Его ёмкие и ошеломляюще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свежие образы – почти всегда настоящее художественное открытие. 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Сергей Есенин (@SergeiYesenin95) | Twit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071552"/>
            <a:ext cx="3000396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857238"/>
            <a:ext cx="43577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 лучших стихотворений поэта последних лет: «Письмо к матери» («Ты жива еще, моя старушка?..»), «Мы теперь уходим понемногу..», «Отговорила роща золотая…», в котором сочетаются и истинно народная песенная стихия, и мастерство зрелого, много пережившего поэта, и щемящая, чистая простота, за которую так любили Есенина.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Есенин Сергей Александро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14"/>
            <a:ext cx="1928826" cy="2714644"/>
          </a:xfrm>
          <a:prstGeom prst="rect">
            <a:avLst/>
          </a:prstGeom>
          <a:noFill/>
        </p:spPr>
      </p:pic>
      <p:pic>
        <p:nvPicPr>
          <p:cNvPr id="49156" name="Picture 4" descr="Сергей Есенин Письмо матери. Слушать онлайн или скача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000246"/>
            <a:ext cx="1928810" cy="27146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r>
              <a:rPr lang="ru-RU" dirty="0" smtClean="0"/>
              <a:t>        Трагическая смерть С.А.Есенина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25781"/>
            <a:ext cx="4752528" cy="1661993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chemeClr val="tx1"/>
                </a:solidFill>
              </a:rPr>
              <a:t>     28 декабря 1925 года, ослабленный болезнью и депрессивными мыслями, поэт трагически погиб. Похоронили его на Ваганьковском кладбище в Москве.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928676"/>
            <a:ext cx="44291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Могила С.А. Есенина | Галереи.Ykt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071552"/>
            <a:ext cx="3500422" cy="2928958"/>
          </a:xfrm>
          <a:prstGeom prst="rect">
            <a:avLst/>
          </a:prstGeom>
          <a:noFill/>
        </p:spPr>
      </p:pic>
      <p:pic>
        <p:nvPicPr>
          <p:cNvPr id="9220" name="Picture 4" descr="esen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643188"/>
            <a:ext cx="4214802" cy="2176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 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928676"/>
            <a:ext cx="8715436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тончайший лирик – </a:t>
            </a:r>
            <a:r>
              <a:rPr lang="uz-Latn-UZ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eng nozik</a:t>
            </a:r>
            <a:r>
              <a:rPr lang="uz-Latn-UZ" sz="1600" dirty="0" smtClean="0"/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lirik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пейзаж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manzarasi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peyzaj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           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ёмкий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ошеломляющий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ajoyib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</a:t>
            </a:r>
            <a:endParaRPr lang="en-US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физический труд –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jismoniy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mehnat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дед-старообрядец –</a:t>
            </a: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cha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fikrlaydigan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buva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весёлый нрав –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hushfe‘llik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озорство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sho‘xlik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галопом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otni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yeldirib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земская школа –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imperiyasida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tarqalgan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boshlang‘ich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ta‘lim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muassasasi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церковно-приходская школа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boshqarma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tasarrufidagi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cherkov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qoshidagi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boshlang‘ich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maktab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en-US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одухотворённая –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jonlantirilgan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скандалист –</a:t>
            </a:r>
            <a:r>
              <a:rPr lang="en-US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urushqoq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хулиган</a:t>
            </a:r>
            <a:r>
              <a:rPr lang="en-US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urushqoq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</a:t>
            </a:r>
          </a:p>
          <a:p>
            <a:endParaRPr lang="en-US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5" descr="Инструкция (системный блок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000114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750206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86182" y="1571618"/>
            <a:ext cx="32147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Подготовить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презентацию 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по биографии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С.А.Есенина. </a:t>
            </a:r>
          </a:p>
        </p:txBody>
      </p:sp>
      <p:pic>
        <p:nvPicPr>
          <p:cNvPr id="12" name="Picture 8" descr="C:\Users\HOME\Desktop\sho_krashe_distancijne_navchannya_abo_tradicijna_shko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1428742"/>
            <a:ext cx="221457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Сергей Есенин - читает С.Безруков - YouTub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142990"/>
            <a:ext cx="3286148" cy="3000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03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33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36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С.А.Есенина</a:t>
            </a:r>
            <a:endParaRPr lang="ru-RU" sz="3600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677891"/>
            <a:ext cx="4782732" cy="1292649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1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ергей Александрович Есенин родился 21 сентября 1895 года в селе Константиново Рязанской губернии. 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3968" y="3357568"/>
            <a:ext cx="4574312" cy="2010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С.А.Есенин в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детстве </a:t>
            </a: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7843" y="4659984"/>
            <a:ext cx="638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Дом, в котором родился С.А.Есенин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 descr="Сергей Есенин в детст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71552"/>
            <a:ext cx="4000528" cy="2357454"/>
          </a:xfrm>
          <a:prstGeom prst="rect">
            <a:avLst/>
          </a:prstGeom>
          <a:noFill/>
        </p:spPr>
      </p:pic>
      <p:pic>
        <p:nvPicPr>
          <p:cNvPr id="27652" name="Picture 4" descr="Там, где родился Сергей Есенин - С.А. Есенин ::: Жизнь моя, иль ты  приснилась мне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285998"/>
            <a:ext cx="4000528" cy="2343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2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                                  </a:t>
            </a:r>
            <a:r>
              <a:rPr lang="ru-RU" sz="128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</a:t>
            </a:r>
            <a:r>
              <a:rPr lang="ru-RU" sz="128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endParaRPr lang="ru-RU" sz="1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857238"/>
            <a:ext cx="450059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Родители относились к крестьянскому роду, а поэтому вынуждены были много работать физическим трудом.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Финансовое состояние семьи было достаточно низким. Отец Сергея, Александр Никитич, прошёл также долгий трудовой путь. В детстве он увлекался пением в церковном хоре, имел хорошие голосовые данные. Когда же он вырос, то перешёл на работу в лавку по продаже мяса. Случай помог ему устроиться на хорошую должность в Москве. Именно там он стал приказчиком, и доходы семьи стали более высокими. Мать всё реже видела мужа, что не могло не сказаться на их отношениях.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Сергей Есенин с семь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00114"/>
            <a:ext cx="4286280" cy="264320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498404" y="3643320"/>
            <a:ext cx="543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С.А.Есенин с родителями и сёстрами   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Екатериной и Александрой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Воспитание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29124" y="928676"/>
            <a:ext cx="442915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переезда отца в Москву мальчик стал жить у своего родного деда-старообрядца, отца матери. Именно там он получил мужское воспитание, которым на свой лад занимались сразу три его дяди. </a:t>
            </a:r>
          </a:p>
          <a:p>
            <a:pPr fontAlgn="base"/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Все дяди были неженатыми и отличались весёлым нравом и отчасти ещё юношеским озорством. Они научили мальчика ездить на лошади весьма необычным образом: посадили его на коня, который помчался галопом. Также происходило и обучение плаванию в реке, когда маленького Есенина просто кидали голого с лодки прямо в воду.</a:t>
            </a:r>
          </a:p>
          <a:p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468560" y="3857634"/>
            <a:ext cx="9326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С.А.Есенин в юности               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23554" name="Picture 2" descr="Сергей Есенин в юн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71552"/>
            <a:ext cx="3571900" cy="2752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966663"/>
            <a:ext cx="44291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такого домашнего воспитания семьёй было решено отправить Серёжу на обучение в Константиновскую земскую школу. Он учился там с девяти до четырнадцати лет и отличался не только своими способностями, но и плохим поведением. Поэтому на одном году обучения, по решению управляющего школой, его оставили на второй год. Но всё же выпускные оценки были исключительно высокими.</a:t>
            </a: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06" name="Picture 2" descr="Константиново. Константинов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071552"/>
            <a:ext cx="3929090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6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Любовь </a:t>
            </a:r>
            <a:r>
              <a:rPr lang="ru-RU" sz="36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чтению</a:t>
            </a:r>
            <a:endParaRPr lang="ru-RU" sz="36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29124" y="928676"/>
            <a:ext cx="45005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это время отношения между родителями будущего поэта наладились. Мальчик стал чаще приезжать в родной дом на каникулах. Тут он ходил к местному священнику, у которого была внушительная библиотека с книгами разных авторов. Он внимательно изучал многие тома, что не могло не повлиять на его творческое становление.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58" name="Picture 2" descr="Сергей Есенин в деревн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52"/>
            <a:ext cx="3857608" cy="311943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85721" y="4214824"/>
            <a:ext cx="5710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С.А.Есенин в деревне</a:t>
            </a:r>
            <a:endParaRPr lang="ru-RU" sz="1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928676"/>
            <a:ext cx="50006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окончания земской школы в 1909 году Есенин перешёл в церковно-приходскую, находящуюся в селенье Спас-Клепики. Мечтой его семьи было то, чтобы внук стал сельским учителем.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смог реализовать её после обучения в Спас-Клепиках. Именно там он окончил и второклассную учительскую школу. Сейчас здесь функционирует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– заповедник С.А.Есенина.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после получения преподавательского образования Есенин принял решение поехать в Москву.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ru-RU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0" name="Picture 2" descr="Есенин, Сергей Александрович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142990"/>
            <a:ext cx="3357586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С.А.Есенин в Москве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3438" y="785800"/>
            <a:ext cx="4143404" cy="3323987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  <a:r>
              <a:rPr lang="ru-RU" sz="1800" i="0" dirty="0" smtClean="0">
                <a:solidFill>
                  <a:srgbClr val="002060"/>
                </a:solidFill>
              </a:rPr>
              <a:t>В многолюдной Москве ему приходилось работать и в мясной лавке, и в типографии. В лавку его устроил родной отец, так как юноше пришлось попросить помощи в трудоустройстве именно у него. Потом он устроил его в контору, в которой Есенину быстро приелась однообразная работа.</a:t>
            </a:r>
          </a:p>
          <a:p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62" name="Picture 2" descr="Московский государственный музей С.А. Есенина (дом № 24 по Б.  Строченовскому переулку) - - www.Museum.ru - 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90"/>
            <a:ext cx="3929090" cy="27860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3929072"/>
            <a:ext cx="53850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Дом-музей С.А.Есенина в Москве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14565</TotalTime>
  <Words>1378</Words>
  <Application>Microsoft Office PowerPoint</Application>
  <PresentationFormat>Экран (16:9)</PresentationFormat>
  <Paragraphs>225</Paragraphs>
  <Slides>23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Comic Sans MS</vt:lpstr>
      <vt:lpstr>Office Theme</vt:lpstr>
      <vt:lpstr>     Литературное                     чтение</vt:lpstr>
      <vt:lpstr>Биография С.А.Есенина </vt:lpstr>
      <vt:lpstr>                 </vt:lpstr>
      <vt:lpstr>                          </vt:lpstr>
      <vt:lpstr>                 </vt:lpstr>
      <vt:lpstr>                 </vt:lpstr>
      <vt:lpstr>                 </vt:lpstr>
      <vt:lpstr>                 </vt:lpstr>
      <vt:lpstr>            С.А.Есенин в Москве</vt:lpstr>
      <vt:lpstr>            С.А.Есенин в Москве</vt:lpstr>
      <vt:lpstr>         Начало творческой деятельности</vt:lpstr>
      <vt:lpstr>         Начало творческой деятельности</vt:lpstr>
      <vt:lpstr>   Творческая деятельность С.А.Есенина </vt:lpstr>
      <vt:lpstr>   Творческая деятельность С.А.Есенина </vt:lpstr>
      <vt:lpstr>                С.А.Есенин и революция</vt:lpstr>
      <vt:lpstr>                С.А.Есенин и имажинизм</vt:lpstr>
      <vt:lpstr>   Творческая деятельность С.А.Есенина </vt:lpstr>
      <vt:lpstr>     Путешествие С.А.Есенина по Европе </vt:lpstr>
      <vt:lpstr>   Творческая деятельность С.А.Есенина </vt:lpstr>
      <vt:lpstr>   Творческая деятельность С.А.Есенина </vt:lpstr>
      <vt:lpstr>        Трагическая смерть С.А.Есенина</vt:lpstr>
      <vt:lpstr>               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664</cp:revision>
  <dcterms:created xsi:type="dcterms:W3CDTF">2020-04-13T08:05:42Z</dcterms:created>
  <dcterms:modified xsi:type="dcterms:W3CDTF">2021-01-06T11:11:32Z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