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99" r:id="rId4"/>
    <p:sldId id="300" r:id="rId5"/>
    <p:sldId id="314" r:id="rId6"/>
    <p:sldId id="307" r:id="rId7"/>
    <p:sldId id="316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269" r:id="rId24"/>
  </p:sldIdLst>
  <p:sldSz cx="9144000" cy="5143500" type="screen16x9"/>
  <p:notesSz cx="5765800" cy="3244850"/>
  <p:defaultTextStyle>
    <a:defPPr>
      <a:defRPr lang="ru-RU"/>
    </a:defPPr>
    <a:lvl1pPr marL="0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6404" autoAdjust="0"/>
  </p:normalViewPr>
  <p:slideViewPr>
    <p:cSldViewPr>
      <p:cViewPr varScale="1">
        <p:scale>
          <a:sx n="148" d="100"/>
          <a:sy n="148" d="100"/>
        </p:scale>
        <p:origin x="-564" y="-96"/>
      </p:cViewPr>
      <p:guideLst>
        <p:guide orient="horz" pos="2880"/>
        <p:guide orient="horz" pos="4565"/>
        <p:guide pos="2160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5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8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0538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8"/>
            <a:ext cx="6875356" cy="1593043"/>
          </a:xfrm>
          <a:prstGeom prst="rect">
            <a:avLst/>
          </a:prstGeom>
        </p:spPr>
        <p:txBody>
          <a:bodyPr vert="horz" wrap="square" lIns="0" tIns="23156" rIns="0" bIns="0" rtlCol="0">
            <a:spAutoFit/>
          </a:bodyPr>
          <a:lstStyle/>
          <a:p>
            <a:pPr marL="20137">
              <a:spcBef>
                <a:spcPts val="181"/>
              </a:spcBef>
            </a:pPr>
            <a:r>
              <a:rPr lang="ru-RU" sz="5400" spc="-8" dirty="0" smtClean="0"/>
              <a:t>     </a:t>
            </a:r>
            <a:r>
              <a:rPr lang="ru-RU" sz="4800" spc="-8" dirty="0" smtClean="0"/>
              <a:t>Литературное     </a:t>
            </a:r>
            <a:br>
              <a:rPr lang="ru-RU" sz="4800" spc="-8" dirty="0" smtClean="0"/>
            </a:br>
            <a:r>
              <a:rPr lang="ru-RU" sz="4800" spc="-8" dirty="0" smtClean="0"/>
              <a:t>               чтение</a:t>
            </a:r>
            <a:endParaRPr sz="4800" dirty="0"/>
          </a:p>
        </p:txBody>
      </p:sp>
      <p:sp>
        <p:nvSpPr>
          <p:cNvPr id="4" name="object 4"/>
          <p:cNvSpPr txBox="1"/>
          <p:nvPr/>
        </p:nvSpPr>
        <p:spPr>
          <a:xfrm>
            <a:off x="785786" y="1318816"/>
            <a:ext cx="8349152" cy="5446929"/>
          </a:xfrm>
          <a:prstGeom prst="rect">
            <a:avLst/>
          </a:prstGeom>
        </p:spPr>
        <p:txBody>
          <a:bodyPr vert="horz" wrap="square" lIns="0" tIns="22151" rIns="0" bIns="0" rtlCol="0">
            <a:spAutoFit/>
          </a:bodyPr>
          <a:lstStyle/>
          <a:p>
            <a:pPr marL="29199">
              <a:lnSpc>
                <a:spcPts val="3092"/>
              </a:lnSpc>
              <a:spcBef>
                <a:spcPts val="174"/>
              </a:spcBef>
            </a:pPr>
            <a:endParaRPr lang="ru-RU" sz="2800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9">
              <a:spcBef>
                <a:spcPts val="174"/>
              </a:spcBef>
            </a:pPr>
            <a:r>
              <a:rPr sz="4000" b="1" spc="-32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000" b="1" spc="-32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Повторение</a:t>
            </a:r>
          </a:p>
          <a:p>
            <a:pPr marL="29199">
              <a:spcBef>
                <a:spcPts val="174"/>
              </a:spcBef>
            </a:pPr>
            <a:r>
              <a:rPr lang="ru-RU"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изученного по </a:t>
            </a:r>
          </a:p>
          <a:p>
            <a:pPr marL="29199">
              <a:spcBef>
                <a:spcPts val="174"/>
              </a:spcBef>
            </a:pPr>
            <a:r>
              <a:rPr lang="ru-RU"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литературному </a:t>
            </a:r>
          </a:p>
          <a:p>
            <a:pPr marL="29199">
              <a:spcBef>
                <a:spcPts val="174"/>
              </a:spcBef>
            </a:pPr>
            <a:r>
              <a:rPr lang="ru-RU" sz="40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чтению.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9199">
              <a:spcBef>
                <a:spcPts val="174"/>
              </a:spcBef>
            </a:pP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>
              <a:spcBef>
                <a:spcPts val="174"/>
              </a:spcBef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>
              <a:spcBef>
                <a:spcPts val="174"/>
              </a:spcBef>
            </a:pPr>
            <a:r>
              <a:rPr lang="ru-RU" sz="3800" b="1" spc="-16" dirty="0" smtClean="0">
                <a:solidFill>
                  <a:srgbClr val="0070C0"/>
                </a:solidFill>
                <a:latin typeface="Arial"/>
                <a:cs typeface="Arial"/>
              </a:rPr>
              <a:t>  </a:t>
            </a:r>
          </a:p>
          <a:p>
            <a:pPr marL="53363" marR="977657">
              <a:lnSpc>
                <a:spcPts val="3108"/>
              </a:lnSpc>
              <a:spcBef>
                <a:spcPts val="2347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5548" y="1763406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29520" y="337424"/>
            <a:ext cx="1318944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977176" y="394736"/>
            <a:ext cx="409332" cy="590848"/>
          </a:xfrm>
          <a:prstGeom prst="rect">
            <a:avLst/>
          </a:prstGeom>
        </p:spPr>
        <p:txBody>
          <a:bodyPr vert="horz" wrap="square" lIns="0" tIns="25171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09314" y="859064"/>
            <a:ext cx="1048020" cy="35430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7" y="458119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149713" y="3214692"/>
            <a:ext cx="500066" cy="12144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2" descr="https://gorodglazov.com/wp-content/uploads/2020/06/Korolenko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1714494"/>
            <a:ext cx="1428760" cy="1928826"/>
          </a:xfrm>
          <a:prstGeom prst="rect">
            <a:avLst/>
          </a:prstGeom>
          <a:noFill/>
        </p:spPr>
      </p:pic>
      <p:sp>
        <p:nvSpPr>
          <p:cNvPr id="37890" name="AutoShape 2" descr="Блок Александр Александр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4" name="Picture 6" descr="Блок Александр Александрович – биография, чтение произведений – Страна  читающа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357436"/>
            <a:ext cx="1357322" cy="1914522"/>
          </a:xfrm>
          <a:prstGeom prst="rect">
            <a:avLst/>
          </a:prstGeom>
          <a:noFill/>
        </p:spPr>
      </p:pic>
      <p:pic>
        <p:nvPicPr>
          <p:cNvPr id="37896" name="Picture 8" descr="Николай Гумилев - биография, фото, личная жизнь поэта » Биография, личная  жизнь знаменитостей - Biography Lif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071816"/>
            <a:ext cx="1309712" cy="192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А.А.Блока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15"/>
            <a:ext cx="3929090" cy="3447098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Говорить о полноценной творческой карьере Блока можно начиная с 1900-1901 годов. В то время Александр Александрович стал еще более преданным почитателем творчества Афанасия Фета, а также лирики Владимира Соловьёва и даже учения Платона. Кроме того, судьба свела его с Дмитрием Мережковским и Зинаидой Гиппиус, в журнале которых под </a:t>
            </a:r>
            <a:r>
              <a:rPr lang="ru-RU" sz="1600" i="0" dirty="0" smtClean="0">
                <a:solidFill>
                  <a:srgbClr val="00B050"/>
                </a:solidFill>
              </a:rPr>
              <a:t>названием «Новый путь»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Блок делал свои первые шаги в качестве поэта и критика.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794" name="Picture 2" descr="Александр Блок и Зинаида Гиппи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14"/>
            <a:ext cx="4071966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Творческая деятельность А.А.Блока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928677"/>
            <a:ext cx="4357718" cy="2954655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На раннем этапе своего творческого развития Александр Александрович понял, что близким ему по душе направлением в литературе является </a:t>
            </a:r>
            <a:r>
              <a:rPr lang="ru-RU" sz="1600" i="0" dirty="0" smtClean="0">
                <a:solidFill>
                  <a:srgbClr val="00B050"/>
                </a:solidFill>
              </a:rPr>
              <a:t>символизм.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Это движение, пронзившее все разновидности культуры, </a:t>
            </a:r>
            <a:r>
              <a:rPr lang="ru-RU" sz="1600" i="0" dirty="0" smtClean="0">
                <a:solidFill>
                  <a:srgbClr val="00B050"/>
                </a:solidFill>
              </a:rPr>
              <a:t>отличалось новаторством, стремлением к экспериментам, любовью к загадочности и недосказанности.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 Санкт-Петербурге близкими ему по духу символистами были упомянутые выше Гиппиус и Мережковский, а в Москве – Валерий Брюсов. 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3010" name="Picture 2" descr="Брюсов, Цветаева и Блок — чиновники • Arzam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52"/>
            <a:ext cx="3143272" cy="3095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А.А.Блока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928677"/>
            <a:ext cx="4357718" cy="3939540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/>
              <a:t> 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Особенное место в сердце Александра Блока занимал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rgbClr val="00B050"/>
                </a:solidFill>
              </a:rPr>
              <a:t>кружок молодых почитателей и последователей Владимира Соловьева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, организованный в Москве. Роль своеобразного руководителя этого кружка взял на себя Андрей Белый, в то время – начинающий прозаик и поэт. Андрей стал близким другом Александра Александровича, а члены литературного кружка – одними из самых преданных и восторженных поклонников его творчества.</a:t>
            </a:r>
            <a:b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600" i="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986" name="AutoShape 2" descr="Портрет философа Владимира Сергеевича Соловьёва. Крамской И.Н.. &quot;Лучшие  работы Екатерины Рождественской&quot;. Выставочный зал-музей «Загорье». Artefa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Портрет философа Владимира Сергеевича Соловьёва. Крамской И.Н.. &quot;Лучшие  работы Екатерины Рождественской&quot;. Выставочный зал-музей «Загорье». Artefa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928676"/>
            <a:ext cx="2071702" cy="2357454"/>
          </a:xfrm>
          <a:prstGeom prst="rect">
            <a:avLst/>
          </a:prstGeom>
          <a:noFill/>
        </p:spPr>
      </p:pic>
      <p:sp>
        <p:nvSpPr>
          <p:cNvPr id="41990" name="AutoShape 6" descr="Экскурсия &quot;Андрей Белый и Александр Блок: история дружбы, история жизни&quot;. |  Государственный музей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2" name="AutoShape 8" descr="Экскурсия &quot;Андрей Белый и Александр Блок: история дружбы, история жизни&quot;. |  Государственный музей А.С. Пушк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4" name="Picture 10" descr="Андрей Белый. Критика. Художественная система А. Бел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32"/>
            <a:ext cx="1962145" cy="2233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А.А.Блока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7686" y="928677"/>
            <a:ext cx="4572032" cy="3447098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 1903 году в альманахе «Северные цветы» был напечатан цикл произведений Блока под названием </a:t>
            </a:r>
            <a:r>
              <a:rPr lang="ru-RU" sz="1600" i="0" dirty="0" smtClean="0">
                <a:solidFill>
                  <a:srgbClr val="00B050"/>
                </a:solidFill>
              </a:rPr>
              <a:t>«Стихи о Прекрасной Даме».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Тогда же три стиха молодого рифмоплёта были включены в сборник произведений воспитанников Императорского Санкт-Петербургского университета. В своём первом известном цикле Блок преподносит женщину, как природный источник света и чистоты, и поднимает вопрос о том, насколько настоящее любовное чувство сближает отдельную личность с мировым целым.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62" name="Picture 2" descr="Александр Блок «Стихи о Прекрасной даме» - Челябинская областная  универсальная научная библиот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52"/>
            <a:ext cx="2357454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А.А.Блока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928677"/>
            <a:ext cx="4000528" cy="2954655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fontAlgn="base"/>
            <a:endParaRPr lang="ru-RU" sz="1600" i="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 1910 году автор начал сочинять эпическую поэму под названием </a:t>
            </a:r>
            <a:r>
              <a:rPr lang="ru-RU" sz="1600" i="0" dirty="0" smtClean="0">
                <a:solidFill>
                  <a:srgbClr val="00B050"/>
                </a:solidFill>
              </a:rPr>
              <a:t>«Возмездие»,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закончить которую ему было не суждено. В период с 1912 по 1913 годы он написал известную пьесу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rgbClr val="00B050"/>
                </a:solidFill>
              </a:rPr>
              <a:t>«Роза и Крест».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А в 1911 году Блок, взяв за основу пять своих книг с поэзией, составил собрание сочинений в трех томах, которое несколько раз переиздавалось.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890" name="Picture 2" descr="Роза и крест - Александр Блок. Скачать электронную книгу в формате fb2,  epub, pdf или читать онлайн на Andron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928676"/>
            <a:ext cx="1785950" cy="2571768"/>
          </a:xfrm>
          <a:prstGeom prst="rect">
            <a:avLst/>
          </a:prstGeom>
          <a:noFill/>
        </p:spPr>
      </p:pic>
      <p:pic>
        <p:nvPicPr>
          <p:cNvPr id="37892" name="Picture 4" descr="Александр Блок, Роза и крест – скачать epub на ЛитРе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94"/>
            <a:ext cx="1643074" cy="2381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А.А.Блока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48" y="928677"/>
            <a:ext cx="4643470" cy="3693319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Революционные события стали для А.А.Блока олицетворением стихийной, неупорядоченной природы бытия и  существенно повлияли на его творческие взгляды. Прекрасную Даму в его мыслях и стихах заменили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rgbClr val="00B050"/>
                </a:solidFill>
              </a:rPr>
              <a:t>образы вьюги, метели и бродяжничества.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Стихи о любви отошли на второй план.</a:t>
            </a:r>
          </a:p>
          <a:p>
            <a:pPr fontAlgn="base"/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      Драматургия и взаимодействие с театром в это время также увлекали поэта. Первая пьеса, написанная А.А.Блоком, получила название </a:t>
            </a:r>
            <a:r>
              <a:rPr lang="ru-RU" sz="1600" i="0" dirty="0" smtClean="0">
                <a:solidFill>
                  <a:srgbClr val="00B050"/>
                </a:solidFill>
              </a:rPr>
              <a:t>«Балаганчик»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и была поставлена Всеволодом Мейерхольдом в театре Веры Комиссаржевской в 1906 году.</a:t>
            </a:r>
          </a:p>
          <a:p>
            <a:pPr fontAlgn="base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9938" name="Picture 2" descr="Чучело&quot; - спектакль театра-студии &quot;Балаганчик&quot; | Владивосток | вКаленда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428874"/>
            <a:ext cx="1905000" cy="1905000"/>
          </a:xfrm>
          <a:prstGeom prst="rect">
            <a:avLst/>
          </a:prstGeom>
          <a:noFill/>
        </p:spPr>
      </p:pic>
      <p:sp>
        <p:nvSpPr>
          <p:cNvPr id="39942" name="AutoShape 6" descr="Балаганч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4" name="Picture 8" descr="110-летие премьеры драмы Блока «Балаганчик» отметили выставк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192882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507831"/>
          </a:xfrm>
        </p:spPr>
        <p:txBody>
          <a:bodyPr/>
          <a:lstStyle/>
          <a:p>
            <a:r>
              <a:rPr lang="ru-RU" dirty="0" smtClean="0"/>
              <a:t> Творческая деятельность А.А.Блока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7"/>
            <a:ext cx="4357718" cy="3447098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/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20-х годах </a:t>
            </a:r>
            <a:r>
              <a:rPr lang="en-US" sz="1600" i="0" dirty="0" smtClean="0">
                <a:solidFill>
                  <a:schemeClr val="tx2">
                    <a:lumMod val="75000"/>
                  </a:schemeClr>
                </a:solidFill>
              </a:rPr>
              <a:t>XX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века  было написано стихотворение </a:t>
            </a:r>
            <a:r>
              <a:rPr lang="ru-RU" sz="1600" i="0" dirty="0" smtClean="0">
                <a:solidFill>
                  <a:srgbClr val="00B050"/>
                </a:solidFill>
              </a:rPr>
              <a:t>«Скифы»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и знаменитая </a:t>
            </a:r>
            <a:r>
              <a:rPr lang="ru-RU" sz="1600" i="0" dirty="0" smtClean="0">
                <a:solidFill>
                  <a:srgbClr val="00B050"/>
                </a:solidFill>
              </a:rPr>
              <a:t>поэма «Двенадцать».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Последний образ «Двенадцати»: Иисус Христос, который оказался во главе шествия из двенадцати солдат Красной Армии – вызвал настоящий резонанс в литературном мире. Хотя сейчас это произведение считается одним из лучших творений времен «серебряного века» русской поэзии, большинство современников Блока высказывались о поэме, особенно об образе Иисуса, в крайне негативном ключе.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914" name="Picture 2" descr="Двенадцать (сборник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1000114"/>
            <a:ext cx="2000264" cy="2667000"/>
          </a:xfrm>
          <a:prstGeom prst="rect">
            <a:avLst/>
          </a:prstGeom>
          <a:noFill/>
        </p:spPr>
      </p:pic>
      <p:pic>
        <p:nvPicPr>
          <p:cNvPr id="38916" name="Picture 4" descr="Викторина по поэме Блока Двенадцать - пройти тест онлайн - игра - вопросы с  ответами - скачать бесплат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8"/>
            <a:ext cx="2119294" cy="2833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1015663"/>
          </a:xfrm>
        </p:spPr>
        <p:txBody>
          <a:bodyPr/>
          <a:lstStyle/>
          <a:p>
            <a:r>
              <a:rPr lang="ru-RU" b="0" dirty="0" smtClean="0"/>
              <a:t>                 </a:t>
            </a:r>
            <a:r>
              <a:rPr lang="ru-RU" dirty="0" smtClean="0"/>
              <a:t>Отказ от символизма</a:t>
            </a:r>
            <a:br>
              <a:rPr lang="ru-RU" dirty="0" smtClean="0"/>
            </a:br>
            <a:endParaRPr lang="ru-RU" b="0" dirty="0"/>
          </a:p>
        </p:txBody>
      </p:sp>
      <p:sp>
        <p:nvSpPr>
          <p:cNvPr id="10242" name="AutoShape 2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Лермонтов М.Ю.: Семья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Родители Лермонтова и их биографии. Как звали родителей Лермонтова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Михаил Юрьевич Лермонтов - литература, презентации"/>
          <p:cNvSpPr>
            <a:spLocks noChangeAspect="1" noChangeArrowheads="1"/>
          </p:cNvSpPr>
          <p:nvPr/>
        </p:nvSpPr>
        <p:spPr bwMode="auto">
          <a:xfrm>
            <a:off x="155577" y="-144462"/>
            <a:ext cx="304799" cy="304801"/>
          </a:xfrm>
          <a:prstGeom prst="rect">
            <a:avLst/>
          </a:prstGeom>
          <a:noFill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857238"/>
            <a:ext cx="4786346" cy="4349522"/>
          </a:xfrm>
          <a:prstGeom prst="rect">
            <a:avLst/>
          </a:prstGeom>
        </p:spPr>
        <p:txBody>
          <a:bodyPr wrap="square" lIns="91429" tIns="45714" rIns="91429" bIns="45714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1909 год был очень сложным для Александра Блока: в этот год скончался его отец, с которым он всё же поддерживал достаточно тёплые отношения, а также новорожденный ребенок поэта и его жены Любови. </a:t>
            </a:r>
          </a:p>
          <a:p>
            <a:pPr fontAlgn="base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В том же году поэт побывал в Италии, и заграничная атмосфера ещё больше подтолкнула его к переоценке сложившихся ранее ценностей. Об этой внутренней борьбе рассказывает цикл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«Итальянские стихи»,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 также прозаические очерки из книги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«Молнии искусства».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конце концов Блок пришёл к выводу о том, что символизм, как школа со строго обозначенными правилами, для него исчерпал себя.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Скачать стихи бл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928677"/>
            <a:ext cx="1881178" cy="2571768"/>
          </a:xfrm>
          <a:prstGeom prst="rect">
            <a:avLst/>
          </a:prstGeom>
          <a:noFill/>
        </p:spPr>
      </p:pic>
      <p:pic>
        <p:nvPicPr>
          <p:cNvPr id="35844" name="Picture 4" descr="Александр Блок, Книга Молнии искусства – скачать бесплатно fb2, epub, pdf  на ЛитРе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928808"/>
            <a:ext cx="192719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419622"/>
            <a:ext cx="52949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Николай Степанович Гумилёв –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великий русский писатель, поэт, переводчик, критик,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офицер, африканист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Портрет Николая Гумил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142990"/>
            <a:ext cx="234776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Начало творческой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9992" y="1059582"/>
            <a:ext cx="4392488" cy="2940928"/>
          </a:xfrm>
        </p:spPr>
        <p:txBody>
          <a:bodyPr/>
          <a:lstStyle/>
          <a:p>
            <a:pPr fontAlgn="base"/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Из-за неправильно расставленных приоритетов Николай начал существенно отставать от программы. Только стараниями директора гимназии – поэта-декадента И.Ф Анненского – Гумилёв весной 1906 года сумел получить аттестат зрелости. За год до выпуска из учебного заведения на средства родителей была издана </a:t>
            </a:r>
            <a:r>
              <a:rPr lang="ru-RU" sz="1600" i="0" dirty="0" smtClean="0">
                <a:solidFill>
                  <a:srgbClr val="FF0000"/>
                </a:solidFill>
              </a:rPr>
              <a:t>первая книга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стихов Николая </a:t>
            </a:r>
            <a:r>
              <a:rPr lang="ru-RU" sz="1600" i="0" dirty="0" smtClean="0">
                <a:solidFill>
                  <a:srgbClr val="FF0000"/>
                </a:solidFill>
              </a:rPr>
              <a:t>«Путь конквистадоров».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9458" name="AutoShape 2" descr="Первая книга с автографом и сохранением издательской обложки!] Гумилев, Н.  ... | Аукционы | Аукционный дом «Литфонд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HOME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1851670"/>
            <a:ext cx="1928826" cy="2786082"/>
          </a:xfrm>
          <a:prstGeom prst="rect">
            <a:avLst/>
          </a:prstGeom>
          <a:noFill/>
        </p:spPr>
      </p:pic>
      <p:pic>
        <p:nvPicPr>
          <p:cNvPr id="19461" name="Picture 5" descr="НИКОЛАЙ ГУМИЛЕВ. ПУТЬ КОНКВИСТАДОРА - Концерты в Южно-Сахалинске - Афиша -  astv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1847850" cy="2507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42858"/>
            <a:ext cx="8190071" cy="462610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2858"/>
            <a:ext cx="5472608" cy="37856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b="0" i="0" cap="all" dirty="0" smtClean="0"/>
              <a:t> </a:t>
            </a:r>
          </a:p>
          <a:p>
            <a:r>
              <a:rPr lang="ru-RU" sz="1600" i="0" dirty="0" smtClean="0"/>
              <a:t>      </a:t>
            </a:r>
          </a:p>
          <a:p>
            <a:r>
              <a:rPr lang="fr-FR" sz="1600" i="0" dirty="0" smtClean="0"/>
              <a:t>    </a:t>
            </a:r>
            <a:r>
              <a:rPr lang="ru-RU" sz="1600" i="0" dirty="0" smtClean="0"/>
              <a:t>Биография Короленко заслуживает признания </a:t>
            </a:r>
          </a:p>
          <a:p>
            <a:r>
              <a:rPr lang="ru-RU" sz="1600" i="0" dirty="0" smtClean="0"/>
              <a:t>и уважения. Уроженец Украины попробовал</a:t>
            </a:r>
          </a:p>
          <a:p>
            <a:r>
              <a:rPr lang="ru-RU" sz="1600" i="0" dirty="0" smtClean="0"/>
              <a:t> себя во многих направлениях общественной жизни, публицистики и литературы. Был уважаем современниками за свою активную правозащитную деятельность.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     </a:t>
            </a:r>
            <a:r>
              <a:rPr lang="ru-RU" sz="1600" i="0" dirty="0" smtClean="0">
                <a:solidFill>
                  <a:srgbClr val="00B050"/>
                </a:solidFill>
              </a:rPr>
              <a:t>Почётный академик Императорской Академии наук по разряду изящной словесности.     </a:t>
            </a:r>
          </a:p>
          <a:p>
            <a:r>
              <a:rPr lang="ru-RU" sz="1600" i="0" dirty="0" smtClean="0">
                <a:solidFill>
                  <a:srgbClr val="00B050"/>
                </a:solidFill>
              </a:rPr>
              <a:t>      </a:t>
            </a:r>
            <a:r>
              <a:rPr lang="ru-RU" sz="1600" i="0" dirty="0" smtClean="0">
                <a:solidFill>
                  <a:srgbClr val="7030A0"/>
                </a:solidFill>
              </a:rPr>
              <a:t>Произведения гениального писателя – величайшее достояние России. </a:t>
            </a: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  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27650" name="Picture 2" descr="27 июля исполняется 165 лет со дня рождения В. Г. Короленко | Библиотека |  ГУ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987574"/>
            <a:ext cx="272414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61829"/>
          </a:xfrm>
        </p:spPr>
        <p:txBody>
          <a:bodyPr/>
          <a:lstStyle/>
          <a:p>
            <a:r>
              <a:rPr lang="ru-RU" dirty="0" smtClean="0"/>
              <a:t> Творческая деятельность </a:t>
            </a:r>
            <a:r>
              <a:rPr lang="ru-RU" sz="3600" spc="-32" dirty="0" smtClean="0">
                <a:latin typeface="Arial" pitchFamily="34" charset="0"/>
                <a:cs typeface="Arial" pitchFamily="34" charset="0"/>
              </a:rPr>
              <a:t>Н.С.Гумилёва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928677"/>
            <a:ext cx="4500594" cy="3939540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После экзаменов поэт отправился в Париж. В столице Франции он посещал лекции по литературоведению в Сорбонне и был завсегдатаем на выставках картин. На родине писателя Марселя Пруста Гумилёв издавал литературный журнал </a:t>
            </a:r>
            <a:r>
              <a:rPr lang="ru-RU" sz="1600" i="0" dirty="0" smtClean="0">
                <a:solidFill>
                  <a:srgbClr val="FF0000"/>
                </a:solidFill>
              </a:rPr>
              <a:t>«Сириус» (вышло 3 номера).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Благодаря Брюсову Гумилёву посчастливилось познакомиться и с </a:t>
            </a:r>
            <a:r>
              <a:rPr lang="ru-RU" sz="1600" i="0" dirty="0" smtClean="0">
                <a:solidFill>
                  <a:srgbClr val="00B050"/>
                </a:solidFill>
              </a:rPr>
              <a:t>З.Гиппиус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, и с</a:t>
            </a:r>
            <a:r>
              <a:rPr lang="ru-RU" sz="1600" i="0" dirty="0" smtClean="0">
                <a:solidFill>
                  <a:srgbClr val="00B050"/>
                </a:solidFill>
              </a:rPr>
              <a:t> </a:t>
            </a:r>
            <a:r>
              <a:rPr lang="ru-RU" sz="1600" i="0" dirty="0" err="1" smtClean="0">
                <a:solidFill>
                  <a:srgbClr val="00B050"/>
                </a:solidFill>
              </a:rPr>
              <a:t>Дм.Мережковским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, и с </a:t>
            </a:r>
            <a:r>
              <a:rPr lang="ru-RU" sz="1600" i="0" dirty="0" smtClean="0">
                <a:solidFill>
                  <a:srgbClr val="00B050"/>
                </a:solidFill>
              </a:rPr>
              <a:t>А.Белым.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Поначалу мэтры скептически относились к творчеству Николая. Стихотворение </a:t>
            </a:r>
            <a:r>
              <a:rPr lang="ru-RU" sz="1600" i="0" dirty="0" smtClean="0">
                <a:solidFill>
                  <a:srgbClr val="FF0000"/>
                </a:solidFill>
              </a:rPr>
              <a:t>«</a:t>
            </a:r>
            <a:r>
              <a:rPr lang="ru-RU" sz="1600" i="0" dirty="0" err="1" smtClean="0">
                <a:solidFill>
                  <a:srgbClr val="FF0000"/>
                </a:solidFill>
              </a:rPr>
              <a:t>Андрогин</a:t>
            </a:r>
            <a:r>
              <a:rPr lang="ru-RU" sz="1600" i="0" dirty="0" smtClean="0">
                <a:solidFill>
                  <a:srgbClr val="FF0000"/>
                </a:solidFill>
              </a:rPr>
              <a:t>»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помогло признанным деятелям искусства увидеть литературный гений Гумилёва и сменить гнев на милость.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4" name="Picture 2" descr="Поэт Николай Гумил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143254"/>
            <a:ext cx="1285884" cy="1571636"/>
          </a:xfrm>
          <a:prstGeom prst="rect">
            <a:avLst/>
          </a:prstGeom>
          <a:noFill/>
        </p:spPr>
      </p:pic>
      <p:pic>
        <p:nvPicPr>
          <p:cNvPr id="46082" name="Picture 2" descr="Библейский сюжет / Андрей Белый. &quot;Жена, облеченная в солнце&quot; / tvkultura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14"/>
            <a:ext cx="1404926" cy="1571636"/>
          </a:xfrm>
          <a:prstGeom prst="rect">
            <a:avLst/>
          </a:prstGeom>
          <a:noFill/>
        </p:spPr>
      </p:pic>
      <p:sp>
        <p:nvSpPr>
          <p:cNvPr id="46084" name="AutoShape 4" descr="Дмитрий Сергеевич Мережковский / Централизованная библиотечная система  Канавинск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6" name="Picture 6" descr="Дмитрий Сергеевич Мережковский / Централизованная библиотечная система  Канавинского рай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428742"/>
            <a:ext cx="1357322" cy="1643074"/>
          </a:xfrm>
          <a:prstGeom prst="rect">
            <a:avLst/>
          </a:prstGeom>
          <a:noFill/>
        </p:spPr>
      </p:pic>
      <p:pic>
        <p:nvPicPr>
          <p:cNvPr id="46088" name="Picture 8" descr="Зинаида Гиппиус и её мужская душа в женском тел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1000114"/>
            <a:ext cx="1342990" cy="1571636"/>
          </a:xfrm>
          <a:prstGeom prst="rect">
            <a:avLst/>
          </a:prstGeom>
          <a:noFill/>
        </p:spPr>
      </p:pic>
      <p:pic>
        <p:nvPicPr>
          <p:cNvPr id="46090" name="Picture 10" descr="ГЛАВНЫЙ СИМВОЛИСТ «ТОВАРИЩ» БРЮСОВ – Мосправда-инф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143254"/>
            <a:ext cx="1376338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61829"/>
          </a:xfrm>
        </p:spPr>
        <p:txBody>
          <a:bodyPr/>
          <a:lstStyle/>
          <a:p>
            <a:r>
              <a:rPr lang="ru-RU" dirty="0" smtClean="0"/>
              <a:t> Творческая деятельность </a:t>
            </a:r>
            <a:r>
              <a:rPr lang="ru-RU" sz="3600" spc="-32" dirty="0" smtClean="0">
                <a:latin typeface="Arial" pitchFamily="34" charset="0"/>
                <a:cs typeface="Arial" pitchFamily="34" charset="0"/>
              </a:rPr>
              <a:t>Н.С.Гумилёва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5896" y="928677"/>
            <a:ext cx="5293822" cy="3693319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В сентябре 1908-го прозаик отправился в Египет. В первые дни пребывания за границей он вёл себя как типичный турист: осматривал достопримечательности, изучал культуру местных племён и купался в Ниле. Когда средства кончились, писатель начал голодать и ночевал на улице. Парадоксально, но эти трудности никоим образом не надломили писателя. Лишения вызвали в нём исключительно положительные эмоции. По возвращении на родину он написал несколько стихотворений и рассказов: </a:t>
            </a:r>
            <a:r>
              <a:rPr lang="ru-RU" sz="1600" i="0" dirty="0" smtClean="0">
                <a:solidFill>
                  <a:srgbClr val="FF0000"/>
                </a:solidFill>
              </a:rPr>
              <a:t>«Крыса», «Ягуар», «Жираф», «Носорог», «Гиена», «Леопард», «Корабль».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38914" name="Picture 2" descr="Николай Гумилев в Париж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14"/>
            <a:ext cx="2390514" cy="16639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714626"/>
            <a:ext cx="5267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Н.С.Гумилев в Париже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2466" name="Picture 2" descr="Анализ &quot;Жирафа&quot; Гумилева: особенности, тематика и герои стихотворения. ::  SYL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54"/>
            <a:ext cx="1285884" cy="1795430"/>
          </a:xfrm>
          <a:prstGeom prst="rect">
            <a:avLst/>
          </a:prstGeom>
          <a:noFill/>
        </p:spPr>
      </p:pic>
      <p:pic>
        <p:nvPicPr>
          <p:cNvPr id="62470" name="Picture 6" descr="Стихи о любв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143254"/>
            <a:ext cx="1285884" cy="1795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62355"/>
            <a:ext cx="9001156" cy="1061829"/>
          </a:xfrm>
        </p:spPr>
        <p:txBody>
          <a:bodyPr/>
          <a:lstStyle/>
          <a:p>
            <a:r>
              <a:rPr lang="ru-RU" dirty="0" smtClean="0"/>
              <a:t> Творческая деятельность </a:t>
            </a:r>
            <a:r>
              <a:rPr lang="ru-RU" sz="3600" spc="-32" dirty="0" smtClean="0">
                <a:latin typeface="Arial" pitchFamily="34" charset="0"/>
                <a:cs typeface="Arial" pitchFamily="34" charset="0"/>
              </a:rPr>
              <a:t>Н.С.Гумилёва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86116" y="714362"/>
            <a:ext cx="3214710" cy="3415191"/>
          </a:xfrm>
        </p:spPr>
        <p:txBody>
          <a:bodyPr/>
          <a:lstStyle/>
          <a:p>
            <a:pPr fontAlgn="base"/>
            <a:r>
              <a:rPr lang="ru-RU" sz="1600" i="0" dirty="0" smtClean="0"/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fontAlgn="base"/>
            <a:r>
              <a:rPr lang="ru-RU" sz="1600" b="0" i="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В феврале 1910-го после головокружительной поездки в Африку он вернулся в Царское Село. Несмотря на то что его возвращение было вызвано опасной болезнью, от былого упадка духа и декадентских стихов не осталось и следа. Закончив работу над сборником стихов </a:t>
            </a:r>
            <a:r>
              <a:rPr lang="ru-RU" sz="1600" i="0" dirty="0" smtClean="0">
                <a:solidFill>
                  <a:srgbClr val="FF0000"/>
                </a:solidFill>
              </a:rPr>
              <a:t>«Жемчуга»,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прозаик вновь уехал в Африку. Из путешествия он вернулся 25 марта 1911 года в санитарной кибитке с приступом тропической лихорадки.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939902"/>
            <a:ext cx="5051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Н.С.Гумилев в Африке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9938" name="Picture 2" descr="Николай Гумилев в Афри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14"/>
            <a:ext cx="2819142" cy="2928958"/>
          </a:xfrm>
          <a:prstGeom prst="rect">
            <a:avLst/>
          </a:prstGeom>
          <a:noFill/>
        </p:spPr>
      </p:pic>
      <p:pic>
        <p:nvPicPr>
          <p:cNvPr id="63490" name="Picture 2" descr="Николай гумилёв &quot;жираф&quot;, его анализ и художественные образы и приёмы - Учёб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000114"/>
            <a:ext cx="2333608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62356"/>
            <a:ext cx="8343508" cy="430887"/>
          </a:xfrm>
        </p:spPr>
        <p:txBody>
          <a:bodyPr/>
          <a:lstStyle/>
          <a:p>
            <a:pPr algn="ctr"/>
            <a:r>
              <a:rPr lang="ru-RU" sz="2800" dirty="0" smtClean="0"/>
              <a:t>Задание для самостоятельного выполнения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00114"/>
            <a:ext cx="4286248" cy="3693319"/>
          </a:xfrm>
        </p:spPr>
        <p:txBody>
          <a:bodyPr/>
          <a:lstStyle/>
          <a:p>
            <a:pPr marL="342900" indent="-342900" algn="l"/>
            <a:r>
              <a:rPr lang="ru-RU" sz="2000" dirty="0" smtClean="0">
                <a:solidFill>
                  <a:schemeClr val="tx1"/>
                </a:solidFill>
              </a:rPr>
              <a:t>     </a:t>
            </a:r>
            <a:r>
              <a:rPr lang="ru-RU" sz="2400" dirty="0" smtClean="0">
                <a:solidFill>
                  <a:srgbClr val="002060"/>
                </a:solidFill>
              </a:rPr>
              <a:t>Прочитать рассказ В.Г.Короленко </a:t>
            </a:r>
          </a:p>
          <a:p>
            <a:pPr marL="342900" indent="-342900" algn="l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</a:t>
            </a:r>
            <a:r>
              <a:rPr lang="ru-RU" sz="2400" dirty="0" smtClean="0">
                <a:solidFill>
                  <a:srgbClr val="002060"/>
                </a:solidFill>
              </a:rPr>
              <a:t>«Дети подземелья». </a:t>
            </a:r>
          </a:p>
          <a:p>
            <a:pPr marL="342900" indent="-342900" algn="l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</a:t>
            </a:r>
            <a:r>
              <a:rPr lang="ru-RU" sz="2400" dirty="0" smtClean="0">
                <a:solidFill>
                  <a:srgbClr val="002060"/>
                </a:solidFill>
              </a:rPr>
              <a:t>Выучить </a:t>
            </a:r>
            <a:r>
              <a:rPr lang="ru-RU" sz="2400" dirty="0" smtClean="0">
                <a:solidFill>
                  <a:srgbClr val="002060"/>
                </a:solidFill>
              </a:rPr>
              <a:t>стихотворение Н.С.Гумилёва «</a:t>
            </a:r>
            <a:r>
              <a:rPr lang="ru-RU" sz="2400" dirty="0" smtClean="0">
                <a:solidFill>
                  <a:srgbClr val="002060"/>
                </a:solidFill>
              </a:rPr>
              <a:t>Заблудившийся </a:t>
            </a:r>
            <a:r>
              <a:rPr lang="ru-RU" sz="2400" dirty="0" smtClean="0">
                <a:solidFill>
                  <a:srgbClr val="002060"/>
                </a:solidFill>
              </a:rPr>
              <a:t>трамвай</a:t>
            </a:r>
            <a:r>
              <a:rPr lang="ru-RU" sz="2400" dirty="0" smtClean="0">
                <a:solidFill>
                  <a:srgbClr val="002060"/>
                </a:solidFill>
              </a:rPr>
              <a:t>»,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 algn="l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А.А.Блока «</a:t>
            </a:r>
            <a:r>
              <a:rPr lang="ru-RU" sz="2400" dirty="0" smtClean="0">
                <a:solidFill>
                  <a:srgbClr val="002060"/>
                </a:solidFill>
              </a:rPr>
              <a:t>О </a:t>
            </a:r>
            <a:r>
              <a:rPr lang="ru-RU" sz="2400" dirty="0" smtClean="0">
                <a:solidFill>
                  <a:srgbClr val="002060"/>
                </a:solidFill>
              </a:rPr>
              <a:t>доблестях, о подвигах, о славе…».  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6043">
            <a:off x="14506212" y="1503394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Анализ стихотворения Гумилева Мечты сочинения и текс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000114"/>
            <a:ext cx="1500198" cy="2143140"/>
          </a:xfrm>
          <a:prstGeom prst="rect">
            <a:avLst/>
          </a:prstGeom>
          <a:noFill/>
        </p:spPr>
      </p:pic>
      <p:pic>
        <p:nvPicPr>
          <p:cNvPr id="2052" name="Picture 4" descr="Книга «Александр Блок. Избранное» Александр Блок купить на YAKABOO.ua |  978-5-91503-202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714494"/>
            <a:ext cx="1504948" cy="2428892"/>
          </a:xfrm>
          <a:prstGeom prst="rect">
            <a:avLst/>
          </a:prstGeom>
          <a:noFill/>
        </p:spPr>
      </p:pic>
      <p:sp>
        <p:nvSpPr>
          <p:cNvPr id="2054" name="AutoShape 6" descr="В. Г. Короленко «Дети подземелья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Дети подземел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Дети подземел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Users\HOME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1000114"/>
            <a:ext cx="157162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67842" y="137660"/>
            <a:ext cx="851895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Начало литературной деятельности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928676"/>
            <a:ext cx="46434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Начался творческий путь писателя в 1886 г., когда в печать вышла первая работа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«Очерки и рассказы»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Это был сборник повестей и рассказов о сибирском опыте.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Почти сразу же Короленко выпускает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«Павловские очерки».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нём он описывает тяжёлые трудовые будни кустарей металлистов, которые ему пришлось наблюдать во время посещения села Павлова в Нижегородской губернии.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Задолго до этих работ, ещё в 1879 г., писатель выпустил рассказ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«Эпизоды из жизни „искателя”»,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однако он остался незамеченным в широких читательских кругах.</a:t>
            </a: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1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Чехов А.П.), Осколки № 46 1886 г. Еженедельный иллюстрированный журнал под  редакцией Н. А. Лейкина.. (ТСССС!... Рассказ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 descr="Очерки и рассказы (сборник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Очерки и рассказы (сборник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3" name="Picture 7" descr="C:\Users\HOME\Desktop\загруженное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2993" y="918175"/>
            <a:ext cx="1519236" cy="2357454"/>
          </a:xfrm>
          <a:prstGeom prst="rect">
            <a:avLst/>
          </a:prstGeom>
          <a:noFill/>
        </p:spPr>
      </p:pic>
      <p:pic>
        <p:nvPicPr>
          <p:cNvPr id="19465" name="Picture 9" descr="Павловские очер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1483" y="942209"/>
            <a:ext cx="1538291" cy="2357454"/>
          </a:xfrm>
          <a:prstGeom prst="rect">
            <a:avLst/>
          </a:prstGeom>
          <a:noFill/>
        </p:spPr>
      </p:pic>
      <p:pic>
        <p:nvPicPr>
          <p:cNvPr id="19467" name="Picture 11" descr="Эпизоды из жизни &quot;Искателя&quot; eBook by В. Г. Короленко - 1230000677776 |  Rakuten Kobo United Sta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0476" y="2324049"/>
            <a:ext cx="1571636" cy="2438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51520" y="175198"/>
            <a:ext cx="843528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темы творчества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1131590"/>
            <a:ext cx="50777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Некоторые из тем его произведений: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   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сборнике рассказов 1891 г. </a:t>
            </a:r>
          </a:p>
          <a:p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«В голодный год»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разбирал и доносил до читателя проблему голода среди населения страны.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      В знаменитом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Мултанском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деле»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обвинял власть в ущемлении прав людей, несправедливых арестах.</a:t>
            </a:r>
          </a:p>
          <a:p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      В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Сорочинской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трагедии»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написанной в 1906 г., привлёк внимание к жестоким подавлениям восстаний народа, боровшегося за свои законные права.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Степи Росс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Большая родня&quot; с Яковом Миркиным: Владимир Короленко. Властелин сердец —  Российская газ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00" y="1230854"/>
            <a:ext cx="321471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167842" y="171304"/>
            <a:ext cx="897615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темы творчества В.Г. Короленко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896770"/>
            <a:ext cx="5400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своем творчестве Владимир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Галактионович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всегда отражал проблемы обездоленных, несправедливо арестованных.</a:t>
            </a:r>
            <a:r>
              <a:rPr lang="ru-RU" sz="1600" b="1" dirty="0" smtClean="0"/>
              <a:t>    </a:t>
            </a:r>
          </a:p>
          <a:p>
            <a:r>
              <a:rPr lang="ru-RU" sz="1600" b="1" dirty="0" smtClean="0"/>
              <a:t>       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Главные темы творчества писателя: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принцип гуманизма в обществе;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- отстаивание прав и свобод граждан страны;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- мужество;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- борьба с несправедливостью и угнетением;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- защита обездоленных;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- стремление каждого индивида к лучшей жизни;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- громко воспевает духовную стойкость личности.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Главный герой его произведений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— это собирательный портрет из качеств обычного человека, преподнесение его как индивида и личности.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Степи Росс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6" descr="http://obshe.net/upload/000/u10/4a/b6/325f49f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353" y="1058855"/>
            <a:ext cx="3286148" cy="3071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539552" y="73589"/>
            <a:ext cx="814724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Литературный триумф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5720" y="1047890"/>
            <a:ext cx="428628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857238"/>
            <a:ext cx="4645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Вышедшие следом за первыми сборниками книги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«Сон Макара», «Слепой музыкант»,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также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«В дурном обществе»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проявили глубокое знание человеческой психологии и философский подход, примененные писателем при работе над произведениями. Они вызвали настоящий восторг у читателей. В качестве основного материала, использованного Владимиром, выступили его детские воспоминания и впечатления об Украине. Тяжелый период репрессий и философских раздумий обогатил прошлые наблюдения социальными выводами, придав работам зрелость и правдивость.</a:t>
            </a:r>
          </a:p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Amazon.com: Сон Макара (Russian Edition) eBook: Короленко, Владимир: Kindle  St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928676"/>
            <a:ext cx="1624003" cy="2357454"/>
          </a:xfrm>
          <a:prstGeom prst="rect">
            <a:avLst/>
          </a:prstGeom>
          <a:noFill/>
        </p:spPr>
      </p:pic>
      <p:pic>
        <p:nvPicPr>
          <p:cNvPr id="11268" name="Picture 4" descr="В дурном обществе: повесть Феникс 7571985 в интернет-магазине Wildberries.b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928676"/>
            <a:ext cx="1571636" cy="2214578"/>
          </a:xfrm>
          <a:prstGeom prst="rect">
            <a:avLst/>
          </a:prstGeom>
          <a:noFill/>
        </p:spPr>
      </p:pic>
      <p:pic>
        <p:nvPicPr>
          <p:cNvPr id="11269" name="Picture 5" descr="C:\Users\HOME\Desktop\LvNQNUawmC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571750"/>
            <a:ext cx="157163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-1044624" y="51470"/>
            <a:ext cx="1029714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Литературный триумф</a:t>
            </a:r>
          </a:p>
          <a:p>
            <a:pPr lvl="0" algn="ctr" defTabSz="914400">
              <a:defRPr/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5720" y="1047890"/>
            <a:ext cx="428628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1" y="714362"/>
            <a:ext cx="8501122" cy="3928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Владимир Короленко настаивал на том, что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счастье, полнота и гармония жизни доступны исключительно через преодоление собственного эгоизма, а также путем служения народу.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Почти все рассказы писателя созданы на основе пережитого или виденного им самим, и в их центре — не покорившийся человек. Словами </a:t>
            </a:r>
            <a:r>
              <a:rPr lang="ru-RU" sz="1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«Человек создан для счастья, как птица для полета</a:t>
            </a:r>
            <a:r>
              <a:rPr lang="ru-RU" sz="1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Владимир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Галактионович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высказывает мысль о том, что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человек — часть огромного мира и в себе заключает его бесконечность.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 descr="Презентация Биография В.Г. КОРОЛЕН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6"/>
            <a:ext cx="2357454" cy="1785950"/>
          </a:xfrm>
          <a:prstGeom prst="rect">
            <a:avLst/>
          </a:prstGeom>
          <a:noFill/>
        </p:spPr>
      </p:pic>
      <p:pic>
        <p:nvPicPr>
          <p:cNvPr id="40964" name="Picture 4" descr="Человек создан для счастья: anchiktigra — LiveJour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071816"/>
            <a:ext cx="2500330" cy="1785950"/>
          </a:xfrm>
          <a:prstGeom prst="rect">
            <a:avLst/>
          </a:prstGeom>
          <a:noFill/>
        </p:spPr>
      </p:pic>
      <p:pic>
        <p:nvPicPr>
          <p:cNvPr id="13" name="Picture 6" descr="Краткое содержание произведения Без языка Короленк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071817"/>
            <a:ext cx="228601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6" y="143803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6314" y="1071552"/>
            <a:ext cx="4204143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4578" name="Picture 2" descr="Краткая биография Блока, творчество для детей и интересные факты жизни  Александра Александровича Бло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90"/>
            <a:ext cx="2857500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1142990"/>
            <a:ext cx="45005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Александр Александрович Блок –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великий русский писатель, поэт, драматург, переводчик, критик. 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Начало творческой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0562" y="1000115"/>
            <a:ext cx="4429156" cy="4370427"/>
          </a:xfrm>
        </p:spPr>
        <p:txBody>
          <a:bodyPr/>
          <a:lstStyle/>
          <a:p>
            <a:pPr fontAlgn="base"/>
            <a:r>
              <a:rPr lang="ru-RU" sz="1600" i="0" dirty="0" smtClean="0"/>
              <a:t>     </a:t>
            </a:r>
            <a:r>
              <a:rPr lang="ru-RU" sz="1600" i="0" dirty="0" smtClean="0">
                <a:solidFill>
                  <a:schemeClr val="tx2">
                    <a:lumMod val="75000"/>
                  </a:schemeClr>
                </a:solidFill>
              </a:rPr>
              <a:t>Семья Блока, особенно по материнской линии, продолжала высококультурный род, что не могло не сказаться на Александре. С юных лет он взахлёб читал многочисленные книги, увлекался театром и даже посещал соответствующий кружок в Санкт-Петербурге, а также пробовал свои силы в стихотворном творчестве. Первые незамысловатые произведения мальчик написал ещё в пятилетнем возрасте, а в подростковом возрасте он в компании братьев увлечённо занимался написанием рукописного журнала.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Музей-квартира А.А.Бло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90"/>
            <a:ext cx="3571900" cy="2714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5" y="3857634"/>
            <a:ext cx="3571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Музей-квартира А.А.Блока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5939</TotalTime>
  <Words>1372</Words>
  <Application>Microsoft Office PowerPoint</Application>
  <PresentationFormat>Экран (16:9)</PresentationFormat>
  <Paragraphs>180</Paragraphs>
  <Slides>23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     Литературное                     чтение</vt:lpstr>
      <vt:lpstr>Биография </vt:lpstr>
      <vt:lpstr>                 </vt:lpstr>
      <vt:lpstr>                 </vt:lpstr>
      <vt:lpstr>                 </vt:lpstr>
      <vt:lpstr>                 </vt:lpstr>
      <vt:lpstr>                 </vt:lpstr>
      <vt:lpstr>Биография </vt:lpstr>
      <vt:lpstr>    Начало творческой деятельности</vt:lpstr>
      <vt:lpstr> Творческая деятельность А.А.Блока</vt:lpstr>
      <vt:lpstr>    Творческая деятельность А.А.Блока</vt:lpstr>
      <vt:lpstr> Творческая деятельность А.А.Блока</vt:lpstr>
      <vt:lpstr> Творческая деятельность А.А.Блока</vt:lpstr>
      <vt:lpstr> Творческая деятельность А.А.Блока</vt:lpstr>
      <vt:lpstr> Творческая деятельность А.А.Блока</vt:lpstr>
      <vt:lpstr> Творческая деятельность А.А.Блока</vt:lpstr>
      <vt:lpstr>                 Отказ от символизма </vt:lpstr>
      <vt:lpstr>Биография </vt:lpstr>
      <vt:lpstr>    Начало творческой деятельности</vt:lpstr>
      <vt:lpstr> Творческая деятельность Н.С.Гумилёва</vt:lpstr>
      <vt:lpstr> Творческая деятельность Н.С.Гумилёва</vt:lpstr>
      <vt:lpstr> Творческая деятельность Н.С.Гумилёва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HOME</cp:lastModifiedBy>
  <cp:revision>470</cp:revision>
  <dcterms:created xsi:type="dcterms:W3CDTF">2020-04-13T08:05:42Z</dcterms:created>
  <dcterms:modified xsi:type="dcterms:W3CDTF">2020-12-05T11:21:14Z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