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7"/>
  </p:notesMasterIdLst>
  <p:sldIdLst>
    <p:sldId id="256" r:id="rId2"/>
    <p:sldId id="263" r:id="rId3"/>
    <p:sldId id="289" r:id="rId4"/>
    <p:sldId id="264" r:id="rId5"/>
    <p:sldId id="286" r:id="rId6"/>
    <p:sldId id="257" r:id="rId7"/>
    <p:sldId id="258" r:id="rId8"/>
    <p:sldId id="277" r:id="rId9"/>
    <p:sldId id="279" r:id="rId10"/>
    <p:sldId id="280" r:id="rId11"/>
    <p:sldId id="281" r:id="rId12"/>
    <p:sldId id="282" r:id="rId13"/>
    <p:sldId id="290" r:id="rId14"/>
    <p:sldId id="288" r:id="rId15"/>
    <p:sldId id="269" r:id="rId16"/>
  </p:sldIdLst>
  <p:sldSz cx="9144000" cy="5143500" type="screen16x9"/>
  <p:notesSz cx="5765800" cy="3244850"/>
  <p:defaultTextStyle>
    <a:defPPr>
      <a:defRPr lang="ru-RU"/>
    </a:defPPr>
    <a:lvl1pPr marL="0" algn="l" defTabSz="144969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1pPr>
    <a:lvl2pPr marL="724849" algn="l" defTabSz="144969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2pPr>
    <a:lvl3pPr marL="1449698" algn="l" defTabSz="144969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3pPr>
    <a:lvl4pPr marL="2174547" algn="l" defTabSz="144969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4pPr>
    <a:lvl5pPr marL="2899395" algn="l" defTabSz="144969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5pPr>
    <a:lvl6pPr marL="3624244" algn="l" defTabSz="144969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6pPr>
    <a:lvl7pPr marL="4349093" algn="l" defTabSz="144969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7pPr>
    <a:lvl8pPr marL="5073942" algn="l" defTabSz="144969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8pPr>
    <a:lvl9pPr marL="5798791" algn="l" defTabSz="144969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  <p15:guide id="3" orient="horz" pos="4565">
          <p15:clr>
            <a:srgbClr val="A4A3A4"/>
          </p15:clr>
        </p15:guide>
        <p15:guide id="4" pos="3426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39" d="100"/>
          <a:sy n="139" d="100"/>
        </p:scale>
        <p:origin x="726" y="126"/>
      </p:cViewPr>
      <p:guideLst>
        <p:guide orient="horz" pos="2880"/>
        <p:guide pos="2160"/>
        <p:guide orient="horz" pos="4565"/>
        <p:guide pos="3426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265488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3BAB435-F548-42E7-8EAA-052E03BAC943}" type="datetimeFigureOut">
              <a:rPr lang="ru-RU" smtClean="0"/>
              <a:pPr/>
              <a:t>19.09.2020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801813" y="242888"/>
            <a:ext cx="2162175" cy="12176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576263" y="1541463"/>
            <a:ext cx="4613275" cy="14605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265488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1ADF9EC-9299-435A-B84E-A03D07A40514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144969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1pPr>
    <a:lvl2pPr marL="724849" algn="l" defTabSz="144969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2pPr>
    <a:lvl3pPr marL="1449698" algn="l" defTabSz="144969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3pPr>
    <a:lvl4pPr marL="2174547" algn="l" defTabSz="144969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4pPr>
    <a:lvl5pPr marL="2899395" algn="l" defTabSz="144969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5pPr>
    <a:lvl6pPr marL="3624244" algn="l" defTabSz="144969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6pPr>
    <a:lvl7pPr marL="4349093" algn="l" defTabSz="144969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7pPr>
    <a:lvl8pPr marL="5073942" algn="l" defTabSz="144969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8pPr>
    <a:lvl9pPr marL="5798791" algn="l" defTabSz="144969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ADF9EC-9299-435A-B84E-A03D07A40514}" type="slidenum">
              <a:rPr lang="ru-RU" smtClean="0"/>
              <a:pPr/>
              <a:t>2</a:t>
            </a:fld>
            <a:endParaRPr lang="ru-RU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ADF9EC-9299-435A-B84E-A03D07A40514}" type="slidenum">
              <a:rPr lang="ru-RU" smtClean="0"/>
              <a:pPr/>
              <a:t>13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ADF9EC-9299-435A-B84E-A03D07A40514}" type="slidenum">
              <a:rPr lang="ru-RU" smtClean="0"/>
              <a:pPr/>
              <a:t>3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ADF9EC-9299-435A-B84E-A03D07A40514}" type="slidenum">
              <a:rPr lang="ru-RU" smtClean="0"/>
              <a:pPr/>
              <a:t>4</a:t>
            </a:fld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ADF9EC-9299-435A-B84E-A03D07A40514}" type="slidenum">
              <a:rPr lang="ru-RU" smtClean="0"/>
              <a:pPr/>
              <a:t>5</a:t>
            </a:fld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ADF9EC-9299-435A-B84E-A03D07A40514}" type="slidenum">
              <a:rPr lang="ru-RU" smtClean="0"/>
              <a:pPr/>
              <a:t>6</a:t>
            </a:fld>
            <a:endParaRPr 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ADF9EC-9299-435A-B84E-A03D07A40514}" type="slidenum">
              <a:rPr lang="ru-RU" smtClean="0"/>
              <a:pPr/>
              <a:t>7</a:t>
            </a:fld>
            <a:endParaRPr lang="ru-R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ADF9EC-9299-435A-B84E-A03D07A40514}" type="slidenum">
              <a:rPr lang="ru-RU" smtClean="0"/>
              <a:pPr/>
              <a:t>8</a:t>
            </a:fld>
            <a:endParaRPr lang="ru-R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ADF9EC-9299-435A-B84E-A03D07A40514}" type="slidenum">
              <a:rPr lang="ru-RU" smtClean="0"/>
              <a:pPr/>
              <a:t>10</a:t>
            </a:fld>
            <a:endParaRPr lang="ru-RU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ADF9EC-9299-435A-B84E-A03D07A40514}" type="slidenum">
              <a:rPr lang="ru-RU" smtClean="0"/>
              <a:pPr/>
              <a:t>12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1594485"/>
            <a:ext cx="7772400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2880360"/>
            <a:ext cx="6400800" cy="36933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9/19/2020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76966" y="162355"/>
            <a:ext cx="8190071" cy="507830"/>
          </a:xfrm>
        </p:spPr>
        <p:txBody>
          <a:bodyPr lIns="0" tIns="0" rIns="0" bIns="0"/>
          <a:lstStyle>
            <a:lvl1pPr>
              <a:defRPr sz="33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978998" y="1238187"/>
            <a:ext cx="7186000" cy="584776"/>
          </a:xfrm>
        </p:spPr>
        <p:txBody>
          <a:bodyPr lIns="0" tIns="0" rIns="0" bIns="0"/>
          <a:lstStyle>
            <a:lvl1pPr>
              <a:defRPr sz="3800" b="1" i="1">
                <a:solidFill>
                  <a:srgbClr val="2365C7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9/19/2020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76966" y="162355"/>
            <a:ext cx="8190071" cy="507830"/>
          </a:xfrm>
        </p:spPr>
        <p:txBody>
          <a:bodyPr lIns="0" tIns="0" rIns="0" bIns="0"/>
          <a:lstStyle>
            <a:lvl1pPr>
              <a:defRPr sz="33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2" y="1183006"/>
            <a:ext cx="3977640" cy="36933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2" y="1183006"/>
            <a:ext cx="3977640" cy="36933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9/19/2020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76966" y="162355"/>
            <a:ext cx="8190071" cy="507830"/>
          </a:xfrm>
        </p:spPr>
        <p:txBody>
          <a:bodyPr lIns="0" tIns="0" rIns="0" bIns="0"/>
          <a:lstStyle>
            <a:lvl1pPr>
              <a:defRPr sz="33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9/19/2020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06015" y="112803"/>
            <a:ext cx="8961724" cy="680430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8337356" y="252619"/>
            <a:ext cx="400804" cy="400608"/>
          </a:xfrm>
          <a:custGeom>
            <a:avLst/>
            <a:gdLst/>
            <a:ahLst/>
            <a:cxnLst/>
            <a:rect l="l" t="t" r="r" b="b"/>
            <a:pathLst>
              <a:path w="252729" h="252729">
                <a:moveTo>
                  <a:pt x="252464" y="0"/>
                </a:moveTo>
                <a:lnTo>
                  <a:pt x="0" y="0"/>
                </a:lnTo>
                <a:lnTo>
                  <a:pt x="0" y="252464"/>
                </a:lnTo>
                <a:lnTo>
                  <a:pt x="252464" y="252464"/>
                </a:lnTo>
                <a:lnTo>
                  <a:pt x="25246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9/19/2020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06004" y="849894"/>
            <a:ext cx="8961724" cy="4199351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106015" y="112803"/>
            <a:ext cx="8961724" cy="680430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76966" y="162356"/>
            <a:ext cx="8190071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978998" y="1238187"/>
            <a:ext cx="7186000" cy="36933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1">
                <a:solidFill>
                  <a:srgbClr val="2365C7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4783454"/>
            <a:ext cx="2926080" cy="44627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4783454"/>
            <a:ext cx="2103120" cy="44627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9/19/2020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4783454"/>
            <a:ext cx="2103120" cy="44627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724849">
        <a:defRPr>
          <a:latin typeface="+mn-lt"/>
          <a:ea typeface="+mn-ea"/>
          <a:cs typeface="+mn-cs"/>
        </a:defRPr>
      </a:lvl2pPr>
      <a:lvl3pPr marL="1449698">
        <a:defRPr>
          <a:latin typeface="+mn-lt"/>
          <a:ea typeface="+mn-ea"/>
          <a:cs typeface="+mn-cs"/>
        </a:defRPr>
      </a:lvl3pPr>
      <a:lvl4pPr marL="2174547">
        <a:defRPr>
          <a:latin typeface="+mn-lt"/>
          <a:ea typeface="+mn-ea"/>
          <a:cs typeface="+mn-cs"/>
        </a:defRPr>
      </a:lvl4pPr>
      <a:lvl5pPr marL="2899395">
        <a:defRPr>
          <a:latin typeface="+mn-lt"/>
          <a:ea typeface="+mn-ea"/>
          <a:cs typeface="+mn-cs"/>
        </a:defRPr>
      </a:lvl5pPr>
      <a:lvl6pPr marL="3624244">
        <a:defRPr>
          <a:latin typeface="+mn-lt"/>
          <a:ea typeface="+mn-ea"/>
          <a:cs typeface="+mn-cs"/>
        </a:defRPr>
      </a:lvl6pPr>
      <a:lvl7pPr marL="4349093">
        <a:defRPr>
          <a:latin typeface="+mn-lt"/>
          <a:ea typeface="+mn-ea"/>
          <a:cs typeface="+mn-cs"/>
        </a:defRPr>
      </a:lvl7pPr>
      <a:lvl8pPr marL="5073942">
        <a:defRPr>
          <a:latin typeface="+mn-lt"/>
          <a:ea typeface="+mn-ea"/>
          <a:cs typeface="+mn-cs"/>
        </a:defRPr>
      </a:lvl8pPr>
      <a:lvl9pPr marL="5798791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724849">
        <a:defRPr>
          <a:latin typeface="+mn-lt"/>
          <a:ea typeface="+mn-ea"/>
          <a:cs typeface="+mn-cs"/>
        </a:defRPr>
      </a:lvl2pPr>
      <a:lvl3pPr marL="1449698">
        <a:defRPr>
          <a:latin typeface="+mn-lt"/>
          <a:ea typeface="+mn-ea"/>
          <a:cs typeface="+mn-cs"/>
        </a:defRPr>
      </a:lvl3pPr>
      <a:lvl4pPr marL="2174547">
        <a:defRPr>
          <a:latin typeface="+mn-lt"/>
          <a:ea typeface="+mn-ea"/>
          <a:cs typeface="+mn-cs"/>
        </a:defRPr>
      </a:lvl4pPr>
      <a:lvl5pPr marL="2899395">
        <a:defRPr>
          <a:latin typeface="+mn-lt"/>
          <a:ea typeface="+mn-ea"/>
          <a:cs typeface="+mn-cs"/>
        </a:defRPr>
      </a:lvl5pPr>
      <a:lvl6pPr marL="3624244">
        <a:defRPr>
          <a:latin typeface="+mn-lt"/>
          <a:ea typeface="+mn-ea"/>
          <a:cs typeface="+mn-cs"/>
        </a:defRPr>
      </a:lvl6pPr>
      <a:lvl7pPr marL="4349093">
        <a:defRPr>
          <a:latin typeface="+mn-lt"/>
          <a:ea typeface="+mn-ea"/>
          <a:cs typeface="+mn-cs"/>
        </a:defRPr>
      </a:lvl7pPr>
      <a:lvl8pPr marL="5073942">
        <a:defRPr>
          <a:latin typeface="+mn-lt"/>
          <a:ea typeface="+mn-ea"/>
          <a:cs typeface="+mn-cs"/>
        </a:defRPr>
      </a:lvl8pPr>
      <a:lvl9pPr marL="5798791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2" y="-20539"/>
            <a:ext cx="9134937" cy="1618542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2"/>
                </a:lnTo>
                <a:lnTo>
                  <a:pt x="5759640" y="1020952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755577" y="-121737"/>
            <a:ext cx="6875356" cy="1685375"/>
          </a:xfrm>
          <a:prstGeom prst="rect">
            <a:avLst/>
          </a:prstGeom>
        </p:spPr>
        <p:txBody>
          <a:bodyPr vert="horz" wrap="square" lIns="0" tIns="23153" rIns="0" bIns="0" rtlCol="0">
            <a:spAutoFit/>
          </a:bodyPr>
          <a:lstStyle/>
          <a:p>
            <a:pPr marL="20134">
              <a:spcBef>
                <a:spcPts val="181"/>
              </a:spcBef>
            </a:pPr>
            <a:r>
              <a:rPr lang="ru-RU" sz="5400" spc="-8" dirty="0" smtClean="0"/>
              <a:t>     Литературное     </a:t>
            </a:r>
            <a:br>
              <a:rPr lang="ru-RU" sz="5400" spc="-8" dirty="0" smtClean="0"/>
            </a:br>
            <a:r>
              <a:rPr lang="ru-RU" sz="5400" spc="-8" dirty="0" smtClean="0"/>
              <a:t>               чтение</a:t>
            </a:r>
            <a:endParaRPr sz="5400" dirty="0"/>
          </a:p>
        </p:txBody>
      </p:sp>
      <p:sp>
        <p:nvSpPr>
          <p:cNvPr id="4" name="object 4"/>
          <p:cNvSpPr txBox="1"/>
          <p:nvPr/>
        </p:nvSpPr>
        <p:spPr>
          <a:xfrm>
            <a:off x="1071539" y="1779086"/>
            <a:ext cx="7918918" cy="2087032"/>
          </a:xfrm>
          <a:prstGeom prst="rect">
            <a:avLst/>
          </a:prstGeom>
        </p:spPr>
        <p:txBody>
          <a:bodyPr vert="horz" wrap="square" lIns="0" tIns="22148" rIns="0" bIns="0" rtlCol="0">
            <a:spAutoFit/>
          </a:bodyPr>
          <a:lstStyle/>
          <a:p>
            <a:pPr marL="29196">
              <a:lnSpc>
                <a:spcPts val="3092"/>
              </a:lnSpc>
              <a:spcBef>
                <a:spcPts val="174"/>
              </a:spcBef>
            </a:pPr>
            <a:endParaRPr lang="ru-RU" spc="-32" dirty="0" smtClean="0">
              <a:solidFill>
                <a:srgbClr val="2365C7"/>
              </a:solidFill>
              <a:latin typeface="Arial"/>
              <a:cs typeface="Arial"/>
            </a:endParaRPr>
          </a:p>
          <a:p>
            <a:pPr marL="29196">
              <a:lnSpc>
                <a:spcPts val="3092"/>
              </a:lnSpc>
              <a:spcBef>
                <a:spcPts val="174"/>
              </a:spcBef>
            </a:pPr>
            <a:r>
              <a:rPr lang="ru-RU" b="1" spc="-32" dirty="0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b="1" spc="-32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Тема</a:t>
            </a:r>
            <a:r>
              <a:rPr b="1" spc="-32" smtClean="0">
                <a:solidFill>
                  <a:srgbClr val="2365C7"/>
                </a:solidFill>
                <a:latin typeface="Arial"/>
                <a:cs typeface="Arial"/>
              </a:rPr>
              <a:t>:</a:t>
            </a:r>
            <a:r>
              <a:rPr lang="ru-RU" b="1" spc="-32" dirty="0" smtClean="0">
                <a:solidFill>
                  <a:srgbClr val="2365C7"/>
                </a:solidFill>
                <a:latin typeface="Arial"/>
                <a:cs typeface="Arial"/>
              </a:rPr>
              <a:t> Михаил Юрьевич Лермонтов.</a:t>
            </a:r>
            <a:endParaRPr b="1" dirty="0">
              <a:latin typeface="Arial"/>
              <a:cs typeface="Arial"/>
            </a:endParaRPr>
          </a:p>
          <a:p>
            <a:pPr marL="20134">
              <a:lnSpc>
                <a:spcPts val="4329"/>
              </a:lnSpc>
            </a:pPr>
            <a:r>
              <a:rPr lang="ru-RU" sz="3800" b="1" spc="-16" dirty="0" smtClean="0">
                <a:solidFill>
                  <a:srgbClr val="2365C7"/>
                </a:solidFill>
                <a:latin typeface="Arial"/>
                <a:cs typeface="Arial"/>
              </a:rPr>
              <a:t>       </a:t>
            </a:r>
          </a:p>
          <a:p>
            <a:pPr marL="53357" marR="977540">
              <a:lnSpc>
                <a:spcPts val="3108"/>
              </a:lnSpc>
              <a:spcBef>
                <a:spcPts val="2347"/>
              </a:spcBef>
            </a:pPr>
            <a:endParaRPr dirty="0">
              <a:latin typeface="Arial"/>
              <a:cs typeface="Arial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285720" y="2000247"/>
            <a:ext cx="545820" cy="1285884"/>
          </a:xfrm>
          <a:custGeom>
            <a:avLst/>
            <a:gdLst/>
            <a:ahLst/>
            <a:cxnLst/>
            <a:rect l="l" t="t" r="r" b="b"/>
            <a:pathLst>
              <a:path w="344170" h="676275">
                <a:moveTo>
                  <a:pt x="343828" y="0"/>
                </a:moveTo>
                <a:lnTo>
                  <a:pt x="0" y="0"/>
                </a:lnTo>
                <a:lnTo>
                  <a:pt x="0" y="675751"/>
                </a:lnTo>
                <a:lnTo>
                  <a:pt x="343828" y="675751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10" name="object 10"/>
          <p:cNvGrpSpPr/>
          <p:nvPr/>
        </p:nvGrpSpPr>
        <p:grpSpPr>
          <a:xfrm>
            <a:off x="7432748" y="337425"/>
            <a:ext cx="1006041" cy="1005549"/>
            <a:chOff x="4686759" y="212868"/>
            <a:chExt cx="634365" cy="634365"/>
          </a:xfrm>
        </p:grpSpPr>
        <p:sp>
          <p:nvSpPr>
            <p:cNvPr id="11" name="object 11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603608" y="0"/>
                  </a:moveTo>
                  <a:lnTo>
                    <a:pt x="0" y="0"/>
                  </a:lnTo>
                  <a:lnTo>
                    <a:pt x="0" y="603609"/>
                  </a:lnTo>
                  <a:lnTo>
                    <a:pt x="603608" y="603609"/>
                  </a:lnTo>
                  <a:lnTo>
                    <a:pt x="603608" y="0"/>
                  </a:lnTo>
                  <a:close/>
                </a:path>
              </a:pathLst>
            </a:custGeom>
            <a:solidFill>
              <a:srgbClr val="00A65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8" y="0"/>
                  </a:lnTo>
                  <a:lnTo>
                    <a:pt x="603608" y="603609"/>
                  </a:lnTo>
                  <a:lnTo>
                    <a:pt x="0" y="603609"/>
                  </a:lnTo>
                  <a:lnTo>
                    <a:pt x="0" y="0"/>
                  </a:lnTo>
                  <a:close/>
                </a:path>
              </a:pathLst>
            </a:custGeom>
            <a:ln w="30481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3" name="object 13"/>
          <p:cNvSpPr txBox="1"/>
          <p:nvPr/>
        </p:nvSpPr>
        <p:spPr>
          <a:xfrm>
            <a:off x="7809314" y="394737"/>
            <a:ext cx="274924" cy="590848"/>
          </a:xfrm>
          <a:prstGeom prst="rect">
            <a:avLst/>
          </a:prstGeom>
        </p:spPr>
        <p:txBody>
          <a:bodyPr vert="horz" wrap="square" lIns="0" tIns="25168" rIns="0" bIns="0" rtlCol="0">
            <a:spAutoFit/>
          </a:bodyPr>
          <a:lstStyle/>
          <a:p>
            <a:pPr>
              <a:spcBef>
                <a:spcPts val="198"/>
              </a:spcBef>
            </a:pPr>
            <a:r>
              <a:rPr lang="ru-RU" sz="3600" dirty="0" smtClean="0">
                <a:solidFill>
                  <a:schemeClr val="bg1"/>
                </a:solidFill>
                <a:latin typeface="Arial"/>
                <a:cs typeface="Arial"/>
              </a:rPr>
              <a:t>8</a:t>
            </a:r>
            <a:endParaRPr sz="3600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7609632" y="859064"/>
            <a:ext cx="696878" cy="342479"/>
          </a:xfrm>
          <a:prstGeom prst="rect">
            <a:avLst/>
          </a:prstGeom>
        </p:spPr>
        <p:txBody>
          <a:bodyPr vert="horz" wrap="square" lIns="0" tIns="19127" rIns="0" bIns="0" rtlCol="0">
            <a:spAutoFit/>
          </a:bodyPr>
          <a:lstStyle/>
          <a:p>
            <a:pPr>
              <a:spcBef>
                <a:spcPts val="151"/>
              </a:spcBef>
            </a:pPr>
            <a:r>
              <a:rPr sz="2100" spc="8" dirty="0">
                <a:solidFill>
                  <a:srgbClr val="FFFFFF"/>
                </a:solidFill>
                <a:latin typeface="Arial"/>
                <a:cs typeface="Arial"/>
              </a:rPr>
              <a:t>к</a:t>
            </a:r>
            <a:r>
              <a:rPr sz="2100" spc="-8" dirty="0">
                <a:solidFill>
                  <a:srgbClr val="FFFFFF"/>
                </a:solidFill>
                <a:latin typeface="Arial"/>
                <a:cs typeface="Arial"/>
              </a:rPr>
              <a:t>ласс</a:t>
            </a:r>
            <a:endParaRPr sz="2100" dirty="0">
              <a:latin typeface="Arial"/>
              <a:cs typeface="Arial"/>
            </a:endParaRPr>
          </a:p>
        </p:txBody>
      </p:sp>
      <p:grpSp>
        <p:nvGrpSpPr>
          <p:cNvPr id="15" name="object 15"/>
          <p:cNvGrpSpPr/>
          <p:nvPr/>
        </p:nvGrpSpPr>
        <p:grpSpPr>
          <a:xfrm>
            <a:off x="549569" y="458120"/>
            <a:ext cx="741186" cy="739818"/>
            <a:chOff x="346532" y="289010"/>
            <a:chExt cx="467359" cy="466725"/>
          </a:xfrm>
        </p:grpSpPr>
        <p:sp>
          <p:nvSpPr>
            <p:cNvPr id="16" name="object 16"/>
            <p:cNvSpPr/>
            <p:nvPr/>
          </p:nvSpPr>
          <p:spPr>
            <a:xfrm>
              <a:off x="347903" y="290381"/>
              <a:ext cx="325120" cy="464184"/>
            </a:xfrm>
            <a:custGeom>
              <a:avLst/>
              <a:gdLst/>
              <a:ahLst/>
              <a:cxnLst/>
              <a:rect l="l" t="t" r="r" b="b"/>
              <a:pathLst>
                <a:path w="325120" h="464184">
                  <a:moveTo>
                    <a:pt x="301975" y="0"/>
                  </a:moveTo>
                  <a:lnTo>
                    <a:pt x="22673" y="0"/>
                  </a:lnTo>
                  <a:lnTo>
                    <a:pt x="13828" y="1961"/>
                  </a:lnTo>
                  <a:lnTo>
                    <a:pt x="6623" y="6956"/>
                  </a:lnTo>
                  <a:lnTo>
                    <a:pt x="1775" y="14269"/>
                  </a:lnTo>
                  <a:lnTo>
                    <a:pt x="0" y="23183"/>
                  </a:lnTo>
                  <a:lnTo>
                    <a:pt x="0" y="440585"/>
                  </a:lnTo>
                  <a:lnTo>
                    <a:pt x="1822" y="449613"/>
                  </a:lnTo>
                  <a:lnTo>
                    <a:pt x="6791" y="456985"/>
                  </a:lnTo>
                  <a:lnTo>
                    <a:pt x="14162" y="461954"/>
                  </a:lnTo>
                  <a:lnTo>
                    <a:pt x="23187" y="463777"/>
                  </a:lnTo>
                  <a:lnTo>
                    <a:pt x="301457" y="463777"/>
                  </a:lnTo>
                  <a:lnTo>
                    <a:pt x="310484" y="461954"/>
                  </a:lnTo>
                  <a:lnTo>
                    <a:pt x="317856" y="456985"/>
                  </a:lnTo>
                  <a:lnTo>
                    <a:pt x="322826" y="449613"/>
                  </a:lnTo>
                  <a:lnTo>
                    <a:pt x="324648" y="440585"/>
                  </a:lnTo>
                  <a:lnTo>
                    <a:pt x="324648" y="250804"/>
                  </a:lnTo>
                  <a:lnTo>
                    <a:pt x="321185" y="247345"/>
                  </a:lnTo>
                  <a:lnTo>
                    <a:pt x="312649" y="247345"/>
                  </a:lnTo>
                  <a:lnTo>
                    <a:pt x="309190" y="250804"/>
                  </a:lnTo>
                  <a:lnTo>
                    <a:pt x="309190" y="444855"/>
                  </a:lnTo>
                  <a:lnTo>
                    <a:pt x="305727" y="448318"/>
                  </a:lnTo>
                  <a:lnTo>
                    <a:pt x="18921" y="448318"/>
                  </a:lnTo>
                  <a:lnTo>
                    <a:pt x="15458" y="444855"/>
                  </a:lnTo>
                  <a:lnTo>
                    <a:pt x="15458" y="18914"/>
                  </a:lnTo>
                  <a:lnTo>
                    <a:pt x="18921" y="15454"/>
                  </a:lnTo>
                  <a:lnTo>
                    <a:pt x="305727" y="15454"/>
                  </a:lnTo>
                  <a:lnTo>
                    <a:pt x="309190" y="18914"/>
                  </a:lnTo>
                  <a:lnTo>
                    <a:pt x="309190" y="73832"/>
                  </a:lnTo>
                  <a:lnTo>
                    <a:pt x="312649" y="77292"/>
                  </a:lnTo>
                  <a:lnTo>
                    <a:pt x="321185" y="77292"/>
                  </a:lnTo>
                  <a:lnTo>
                    <a:pt x="324648" y="73832"/>
                  </a:lnTo>
                  <a:lnTo>
                    <a:pt x="324648" y="23183"/>
                  </a:lnTo>
                  <a:lnTo>
                    <a:pt x="322873" y="14269"/>
                  </a:lnTo>
                  <a:lnTo>
                    <a:pt x="318025" y="6956"/>
                  </a:lnTo>
                  <a:lnTo>
                    <a:pt x="310820" y="1961"/>
                  </a:lnTo>
                  <a:lnTo>
                    <a:pt x="301975" y="0"/>
                  </a:lnTo>
                  <a:close/>
                </a:path>
              </a:pathLst>
            </a:custGeom>
            <a:solidFill>
              <a:srgbClr val="00AEE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347903" y="290381"/>
              <a:ext cx="325120" cy="464184"/>
            </a:xfrm>
            <a:custGeom>
              <a:avLst/>
              <a:gdLst/>
              <a:ahLst/>
              <a:cxnLst/>
              <a:rect l="l" t="t" r="r" b="b"/>
              <a:pathLst>
                <a:path w="325120" h="464184">
                  <a:moveTo>
                    <a:pt x="23187" y="463777"/>
                  </a:moveTo>
                  <a:lnTo>
                    <a:pt x="301457" y="463777"/>
                  </a:lnTo>
                  <a:lnTo>
                    <a:pt x="310484" y="461954"/>
                  </a:lnTo>
                  <a:lnTo>
                    <a:pt x="317856" y="456985"/>
                  </a:lnTo>
                  <a:lnTo>
                    <a:pt x="322826" y="449613"/>
                  </a:lnTo>
                  <a:lnTo>
                    <a:pt x="324648" y="440585"/>
                  </a:lnTo>
                  <a:lnTo>
                    <a:pt x="324648" y="255074"/>
                  </a:lnTo>
                  <a:lnTo>
                    <a:pt x="324648" y="250804"/>
                  </a:lnTo>
                  <a:lnTo>
                    <a:pt x="321185" y="247345"/>
                  </a:lnTo>
                  <a:lnTo>
                    <a:pt x="316919" y="247345"/>
                  </a:lnTo>
                  <a:lnTo>
                    <a:pt x="312649" y="247345"/>
                  </a:lnTo>
                  <a:lnTo>
                    <a:pt x="309190" y="250804"/>
                  </a:lnTo>
                  <a:lnTo>
                    <a:pt x="309190" y="255074"/>
                  </a:lnTo>
                  <a:lnTo>
                    <a:pt x="309190" y="440585"/>
                  </a:lnTo>
                  <a:lnTo>
                    <a:pt x="309190" y="444855"/>
                  </a:lnTo>
                  <a:lnTo>
                    <a:pt x="305727" y="448318"/>
                  </a:lnTo>
                  <a:lnTo>
                    <a:pt x="301457" y="448318"/>
                  </a:lnTo>
                  <a:lnTo>
                    <a:pt x="23187" y="448318"/>
                  </a:lnTo>
                  <a:lnTo>
                    <a:pt x="18921" y="448318"/>
                  </a:lnTo>
                  <a:lnTo>
                    <a:pt x="15458" y="444855"/>
                  </a:lnTo>
                  <a:lnTo>
                    <a:pt x="15458" y="440585"/>
                  </a:lnTo>
                  <a:lnTo>
                    <a:pt x="15458" y="23183"/>
                  </a:lnTo>
                  <a:lnTo>
                    <a:pt x="15458" y="18914"/>
                  </a:lnTo>
                  <a:lnTo>
                    <a:pt x="18921" y="15454"/>
                  </a:lnTo>
                  <a:lnTo>
                    <a:pt x="23187" y="15454"/>
                  </a:lnTo>
                  <a:lnTo>
                    <a:pt x="301457" y="15454"/>
                  </a:lnTo>
                  <a:lnTo>
                    <a:pt x="305727" y="15454"/>
                  </a:lnTo>
                  <a:lnTo>
                    <a:pt x="309190" y="18914"/>
                  </a:lnTo>
                  <a:lnTo>
                    <a:pt x="309190" y="23183"/>
                  </a:lnTo>
                  <a:lnTo>
                    <a:pt x="309190" y="69562"/>
                  </a:lnTo>
                  <a:lnTo>
                    <a:pt x="309190" y="73832"/>
                  </a:lnTo>
                  <a:lnTo>
                    <a:pt x="312649" y="77292"/>
                  </a:lnTo>
                  <a:lnTo>
                    <a:pt x="316919" y="77292"/>
                  </a:lnTo>
                  <a:lnTo>
                    <a:pt x="321185" y="77292"/>
                  </a:lnTo>
                  <a:lnTo>
                    <a:pt x="324648" y="73832"/>
                  </a:lnTo>
                  <a:lnTo>
                    <a:pt x="324648" y="69562"/>
                  </a:lnTo>
                  <a:lnTo>
                    <a:pt x="324648" y="23183"/>
                  </a:lnTo>
                  <a:lnTo>
                    <a:pt x="322873" y="14269"/>
                  </a:lnTo>
                  <a:lnTo>
                    <a:pt x="318025" y="6956"/>
                  </a:lnTo>
                  <a:lnTo>
                    <a:pt x="310820" y="1961"/>
                  </a:lnTo>
                  <a:lnTo>
                    <a:pt x="301975" y="0"/>
                  </a:lnTo>
                  <a:lnTo>
                    <a:pt x="22673" y="0"/>
                  </a:lnTo>
                  <a:lnTo>
                    <a:pt x="13828" y="1961"/>
                  </a:lnTo>
                  <a:lnTo>
                    <a:pt x="6623" y="6956"/>
                  </a:lnTo>
                  <a:lnTo>
                    <a:pt x="1775" y="14269"/>
                  </a:lnTo>
                  <a:lnTo>
                    <a:pt x="0" y="23183"/>
                  </a:lnTo>
                  <a:lnTo>
                    <a:pt x="0" y="440585"/>
                  </a:lnTo>
                  <a:lnTo>
                    <a:pt x="1822" y="449613"/>
                  </a:lnTo>
                  <a:lnTo>
                    <a:pt x="6791" y="456985"/>
                  </a:lnTo>
                  <a:lnTo>
                    <a:pt x="14162" y="461954"/>
                  </a:lnTo>
                  <a:lnTo>
                    <a:pt x="23187" y="463777"/>
                  </a:lnTo>
                  <a:close/>
                </a:path>
              </a:pathLst>
            </a:custGeom>
            <a:ln w="3175">
              <a:solidFill>
                <a:srgbClr val="00AEE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393882" y="305318"/>
              <a:ext cx="418465" cy="418465"/>
            </a:xfrm>
            <a:custGeom>
              <a:avLst/>
              <a:gdLst/>
              <a:ahLst/>
              <a:cxnLst/>
              <a:rect l="l" t="t" r="r" b="b"/>
              <a:pathLst>
                <a:path w="418465" h="418465">
                  <a:moveTo>
                    <a:pt x="406805" y="11192"/>
                  </a:moveTo>
                  <a:lnTo>
                    <a:pt x="352473" y="11192"/>
                  </a:lnTo>
                  <a:lnTo>
                    <a:pt x="35384" y="328280"/>
                  </a:lnTo>
                  <a:lnTo>
                    <a:pt x="34678" y="329086"/>
                  </a:lnTo>
                  <a:lnTo>
                    <a:pt x="34182" y="329825"/>
                  </a:lnTo>
                  <a:lnTo>
                    <a:pt x="33761" y="330761"/>
                  </a:lnTo>
                  <a:lnTo>
                    <a:pt x="0" y="409531"/>
                  </a:lnTo>
                  <a:lnTo>
                    <a:pt x="245" y="412274"/>
                  </a:lnTo>
                  <a:lnTo>
                    <a:pt x="3107" y="416613"/>
                  </a:lnTo>
                  <a:lnTo>
                    <a:pt x="5529" y="417920"/>
                  </a:lnTo>
                  <a:lnTo>
                    <a:pt x="9195" y="417920"/>
                  </a:lnTo>
                  <a:lnTo>
                    <a:pt x="10213" y="417711"/>
                  </a:lnTo>
                  <a:lnTo>
                    <a:pt x="61990" y="395507"/>
                  </a:lnTo>
                  <a:lnTo>
                    <a:pt x="22816" y="395507"/>
                  </a:lnTo>
                  <a:lnTo>
                    <a:pt x="43498" y="347241"/>
                  </a:lnTo>
                  <a:lnTo>
                    <a:pt x="65430" y="347241"/>
                  </a:lnTo>
                  <a:lnTo>
                    <a:pt x="51854" y="333665"/>
                  </a:lnTo>
                  <a:lnTo>
                    <a:pt x="307051" y="78479"/>
                  </a:lnTo>
                  <a:lnTo>
                    <a:pt x="328910" y="78479"/>
                  </a:lnTo>
                  <a:lnTo>
                    <a:pt x="317981" y="67549"/>
                  </a:lnTo>
                  <a:lnTo>
                    <a:pt x="330602" y="54918"/>
                  </a:lnTo>
                  <a:lnTo>
                    <a:pt x="352438" y="54918"/>
                  </a:lnTo>
                  <a:lnTo>
                    <a:pt x="341532" y="43988"/>
                  </a:lnTo>
                  <a:lnTo>
                    <a:pt x="369260" y="16300"/>
                  </a:lnTo>
                  <a:lnTo>
                    <a:pt x="377798" y="14014"/>
                  </a:lnTo>
                  <a:lnTo>
                    <a:pt x="408786" y="14014"/>
                  </a:lnTo>
                  <a:lnTo>
                    <a:pt x="406994" y="11318"/>
                  </a:lnTo>
                  <a:lnTo>
                    <a:pt x="406805" y="11192"/>
                  </a:lnTo>
                  <a:close/>
                </a:path>
                <a:path w="418465" h="418465">
                  <a:moveTo>
                    <a:pt x="65430" y="347241"/>
                  </a:moveTo>
                  <a:lnTo>
                    <a:pt x="43498" y="347241"/>
                  </a:lnTo>
                  <a:lnTo>
                    <a:pt x="71078" y="374821"/>
                  </a:lnTo>
                  <a:lnTo>
                    <a:pt x="22816" y="395507"/>
                  </a:lnTo>
                  <a:lnTo>
                    <a:pt x="61990" y="395507"/>
                  </a:lnTo>
                  <a:lnTo>
                    <a:pt x="88492" y="384141"/>
                  </a:lnTo>
                  <a:lnTo>
                    <a:pt x="89226" y="383641"/>
                  </a:lnTo>
                  <a:lnTo>
                    <a:pt x="89932" y="382960"/>
                  </a:lnTo>
                  <a:lnTo>
                    <a:pt x="106502" y="366465"/>
                  </a:lnTo>
                  <a:lnTo>
                    <a:pt x="84654" y="366465"/>
                  </a:lnTo>
                  <a:lnTo>
                    <a:pt x="65430" y="347241"/>
                  </a:lnTo>
                  <a:close/>
                </a:path>
                <a:path w="418465" h="418465">
                  <a:moveTo>
                    <a:pt x="328910" y="78479"/>
                  </a:moveTo>
                  <a:lnTo>
                    <a:pt x="307051" y="78479"/>
                  </a:lnTo>
                  <a:lnTo>
                    <a:pt x="339840" y="111268"/>
                  </a:lnTo>
                  <a:lnTo>
                    <a:pt x="84654" y="366465"/>
                  </a:lnTo>
                  <a:lnTo>
                    <a:pt x="106502" y="366465"/>
                  </a:lnTo>
                  <a:lnTo>
                    <a:pt x="372632" y="100338"/>
                  </a:lnTo>
                  <a:lnTo>
                    <a:pt x="350770" y="100338"/>
                  </a:lnTo>
                  <a:lnTo>
                    <a:pt x="328910" y="78479"/>
                  </a:lnTo>
                  <a:close/>
                </a:path>
                <a:path w="418465" h="418465">
                  <a:moveTo>
                    <a:pt x="352438" y="54918"/>
                  </a:moveTo>
                  <a:lnTo>
                    <a:pt x="330602" y="54918"/>
                  </a:lnTo>
                  <a:lnTo>
                    <a:pt x="363402" y="87713"/>
                  </a:lnTo>
                  <a:lnTo>
                    <a:pt x="350770" y="100338"/>
                  </a:lnTo>
                  <a:lnTo>
                    <a:pt x="372632" y="100338"/>
                  </a:lnTo>
                  <a:lnTo>
                    <a:pt x="396154" y="76817"/>
                  </a:lnTo>
                  <a:lnTo>
                    <a:pt x="374291" y="76817"/>
                  </a:lnTo>
                  <a:lnTo>
                    <a:pt x="352438" y="54918"/>
                  </a:lnTo>
                  <a:close/>
                </a:path>
                <a:path w="418465" h="418465">
                  <a:moveTo>
                    <a:pt x="408786" y="14014"/>
                  </a:moveTo>
                  <a:lnTo>
                    <a:pt x="377798" y="14014"/>
                  </a:lnTo>
                  <a:lnTo>
                    <a:pt x="393804" y="18301"/>
                  </a:lnTo>
                  <a:lnTo>
                    <a:pt x="400057" y="24551"/>
                  </a:lnTo>
                  <a:lnTo>
                    <a:pt x="404345" y="40561"/>
                  </a:lnTo>
                  <a:lnTo>
                    <a:pt x="402059" y="49100"/>
                  </a:lnTo>
                  <a:lnTo>
                    <a:pt x="396198" y="54957"/>
                  </a:lnTo>
                  <a:lnTo>
                    <a:pt x="374291" y="76817"/>
                  </a:lnTo>
                  <a:lnTo>
                    <a:pt x="396154" y="76817"/>
                  </a:lnTo>
                  <a:lnTo>
                    <a:pt x="407113" y="65858"/>
                  </a:lnTo>
                  <a:lnTo>
                    <a:pt x="415530" y="53076"/>
                  </a:lnTo>
                  <a:lnTo>
                    <a:pt x="418313" y="38563"/>
                  </a:lnTo>
                  <a:lnTo>
                    <a:pt x="415466" y="24063"/>
                  </a:lnTo>
                  <a:lnTo>
                    <a:pt x="408786" y="14014"/>
                  </a:lnTo>
                  <a:close/>
                </a:path>
                <a:path w="418465" h="418465">
                  <a:moveTo>
                    <a:pt x="396158" y="54950"/>
                  </a:moveTo>
                  <a:close/>
                </a:path>
                <a:path w="418465" h="418465">
                  <a:moveTo>
                    <a:pt x="379748" y="0"/>
                  </a:moveTo>
                  <a:lnTo>
                    <a:pt x="365235" y="2783"/>
                  </a:lnTo>
                  <a:lnTo>
                    <a:pt x="352454" y="11199"/>
                  </a:lnTo>
                  <a:lnTo>
                    <a:pt x="406805" y="11192"/>
                  </a:lnTo>
                  <a:lnTo>
                    <a:pt x="394249" y="2846"/>
                  </a:lnTo>
                  <a:lnTo>
                    <a:pt x="379748" y="0"/>
                  </a:lnTo>
                  <a:close/>
                </a:path>
              </a:pathLst>
            </a:custGeom>
            <a:solidFill>
              <a:srgbClr val="00AEE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734043" y="317960"/>
              <a:ext cx="65556" cy="65545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393882" y="305318"/>
              <a:ext cx="418465" cy="418465"/>
            </a:xfrm>
            <a:custGeom>
              <a:avLst/>
              <a:gdLst/>
              <a:ahLst/>
              <a:cxnLst/>
              <a:rect l="l" t="t" r="r" b="b"/>
              <a:pathLst>
                <a:path w="418465" h="418465">
                  <a:moveTo>
                    <a:pt x="22816" y="395507"/>
                  </a:moveTo>
                  <a:lnTo>
                    <a:pt x="43498" y="347241"/>
                  </a:lnTo>
                  <a:lnTo>
                    <a:pt x="71078" y="374821"/>
                  </a:lnTo>
                  <a:lnTo>
                    <a:pt x="22816" y="395507"/>
                  </a:lnTo>
                  <a:close/>
                </a:path>
                <a:path w="418465" h="418465">
                  <a:moveTo>
                    <a:pt x="307051" y="78479"/>
                  </a:moveTo>
                  <a:lnTo>
                    <a:pt x="339840" y="111268"/>
                  </a:lnTo>
                  <a:lnTo>
                    <a:pt x="84654" y="366465"/>
                  </a:lnTo>
                  <a:lnTo>
                    <a:pt x="51854" y="333665"/>
                  </a:lnTo>
                  <a:lnTo>
                    <a:pt x="307051" y="78479"/>
                  </a:lnTo>
                  <a:close/>
                </a:path>
                <a:path w="418465" h="418465">
                  <a:moveTo>
                    <a:pt x="350770" y="100338"/>
                  </a:moveTo>
                  <a:lnTo>
                    <a:pt x="317981" y="67549"/>
                  </a:lnTo>
                  <a:lnTo>
                    <a:pt x="330602" y="54918"/>
                  </a:lnTo>
                  <a:lnTo>
                    <a:pt x="363402" y="87713"/>
                  </a:lnTo>
                  <a:lnTo>
                    <a:pt x="350770" y="100338"/>
                  </a:lnTo>
                  <a:close/>
                </a:path>
                <a:path w="418465" h="418465">
                  <a:moveTo>
                    <a:pt x="352473" y="11192"/>
                  </a:moveTo>
                  <a:lnTo>
                    <a:pt x="301579" y="62078"/>
                  </a:lnTo>
                  <a:lnTo>
                    <a:pt x="35460" y="328208"/>
                  </a:lnTo>
                  <a:lnTo>
                    <a:pt x="35359" y="328381"/>
                  </a:lnTo>
                  <a:lnTo>
                    <a:pt x="34678" y="329086"/>
                  </a:lnTo>
                  <a:lnTo>
                    <a:pt x="34182" y="329825"/>
                  </a:lnTo>
                  <a:lnTo>
                    <a:pt x="33822" y="330631"/>
                  </a:lnTo>
                  <a:lnTo>
                    <a:pt x="33761" y="330761"/>
                  </a:lnTo>
                  <a:lnTo>
                    <a:pt x="1026" y="407145"/>
                  </a:lnTo>
                  <a:lnTo>
                    <a:pt x="0" y="409531"/>
                  </a:lnTo>
                  <a:lnTo>
                    <a:pt x="245" y="412274"/>
                  </a:lnTo>
                  <a:lnTo>
                    <a:pt x="1677" y="414446"/>
                  </a:lnTo>
                  <a:lnTo>
                    <a:pt x="3107" y="416613"/>
                  </a:lnTo>
                  <a:lnTo>
                    <a:pt x="5529" y="417920"/>
                  </a:lnTo>
                  <a:lnTo>
                    <a:pt x="8129" y="417920"/>
                  </a:lnTo>
                  <a:lnTo>
                    <a:pt x="9177" y="417923"/>
                  </a:lnTo>
                  <a:lnTo>
                    <a:pt x="10213" y="417711"/>
                  </a:lnTo>
                  <a:lnTo>
                    <a:pt x="11174" y="417293"/>
                  </a:lnTo>
                  <a:lnTo>
                    <a:pt x="87552" y="384559"/>
                  </a:lnTo>
                  <a:lnTo>
                    <a:pt x="87682" y="384497"/>
                  </a:lnTo>
                  <a:lnTo>
                    <a:pt x="88492" y="384141"/>
                  </a:lnTo>
                  <a:lnTo>
                    <a:pt x="89226" y="383641"/>
                  </a:lnTo>
                  <a:lnTo>
                    <a:pt x="89863" y="383029"/>
                  </a:lnTo>
                  <a:lnTo>
                    <a:pt x="90032" y="382935"/>
                  </a:lnTo>
                  <a:lnTo>
                    <a:pt x="356227" y="116748"/>
                  </a:lnTo>
                  <a:lnTo>
                    <a:pt x="407113" y="65858"/>
                  </a:lnTo>
                  <a:lnTo>
                    <a:pt x="415530" y="53076"/>
                  </a:lnTo>
                  <a:lnTo>
                    <a:pt x="418313" y="38563"/>
                  </a:lnTo>
                  <a:lnTo>
                    <a:pt x="415466" y="24063"/>
                  </a:lnTo>
                  <a:lnTo>
                    <a:pt x="406994" y="11318"/>
                  </a:lnTo>
                  <a:lnTo>
                    <a:pt x="394249" y="2846"/>
                  </a:lnTo>
                  <a:lnTo>
                    <a:pt x="379748" y="0"/>
                  </a:lnTo>
                  <a:lnTo>
                    <a:pt x="365235" y="2783"/>
                  </a:lnTo>
                  <a:lnTo>
                    <a:pt x="352454" y="11199"/>
                  </a:lnTo>
                  <a:close/>
                </a:path>
              </a:pathLst>
            </a:custGeom>
            <a:ln w="3175">
              <a:solidFill>
                <a:srgbClr val="00AEE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21"/>
            <p:cNvSpPr/>
            <p:nvPr/>
          </p:nvSpPr>
          <p:spPr>
            <a:xfrm>
              <a:off x="409721" y="360080"/>
              <a:ext cx="201295" cy="15875"/>
            </a:xfrm>
            <a:custGeom>
              <a:avLst/>
              <a:gdLst/>
              <a:ahLst/>
              <a:cxnLst/>
              <a:rect l="l" t="t" r="r" b="b"/>
              <a:pathLst>
                <a:path w="201295" h="15875">
                  <a:moveTo>
                    <a:pt x="197501" y="0"/>
                  </a:moveTo>
                  <a:lnTo>
                    <a:pt x="3459" y="0"/>
                  </a:lnTo>
                  <a:lnTo>
                    <a:pt x="0" y="3459"/>
                  </a:lnTo>
                  <a:lnTo>
                    <a:pt x="0" y="11998"/>
                  </a:lnTo>
                  <a:lnTo>
                    <a:pt x="3459" y="15457"/>
                  </a:lnTo>
                  <a:lnTo>
                    <a:pt x="197501" y="15457"/>
                  </a:lnTo>
                  <a:lnTo>
                    <a:pt x="200964" y="11998"/>
                  </a:lnTo>
                  <a:lnTo>
                    <a:pt x="200964" y="3459"/>
                  </a:lnTo>
                  <a:close/>
                </a:path>
              </a:pathLst>
            </a:custGeom>
            <a:solidFill>
              <a:srgbClr val="00AEE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" name="object 22"/>
            <p:cNvSpPr/>
            <p:nvPr/>
          </p:nvSpPr>
          <p:spPr>
            <a:xfrm>
              <a:off x="409721" y="360080"/>
              <a:ext cx="201295" cy="15875"/>
            </a:xfrm>
            <a:custGeom>
              <a:avLst/>
              <a:gdLst/>
              <a:ahLst/>
              <a:cxnLst/>
              <a:rect l="l" t="t" r="r" b="b"/>
              <a:pathLst>
                <a:path w="201295" h="15875">
                  <a:moveTo>
                    <a:pt x="193235" y="0"/>
                  </a:moveTo>
                  <a:lnTo>
                    <a:pt x="7728" y="0"/>
                  </a:lnTo>
                  <a:lnTo>
                    <a:pt x="3459" y="0"/>
                  </a:lnTo>
                  <a:lnTo>
                    <a:pt x="0" y="3459"/>
                  </a:lnTo>
                  <a:lnTo>
                    <a:pt x="0" y="7728"/>
                  </a:lnTo>
                  <a:lnTo>
                    <a:pt x="0" y="11998"/>
                  </a:lnTo>
                  <a:lnTo>
                    <a:pt x="3459" y="15457"/>
                  </a:lnTo>
                  <a:lnTo>
                    <a:pt x="7728" y="15457"/>
                  </a:lnTo>
                  <a:lnTo>
                    <a:pt x="193235" y="15457"/>
                  </a:lnTo>
                  <a:lnTo>
                    <a:pt x="197501" y="15457"/>
                  </a:lnTo>
                  <a:lnTo>
                    <a:pt x="200964" y="11998"/>
                  </a:lnTo>
                  <a:lnTo>
                    <a:pt x="200964" y="7728"/>
                  </a:lnTo>
                  <a:lnTo>
                    <a:pt x="200964" y="3459"/>
                  </a:lnTo>
                  <a:lnTo>
                    <a:pt x="197501" y="0"/>
                  </a:lnTo>
                  <a:lnTo>
                    <a:pt x="193235" y="0"/>
                  </a:lnTo>
                  <a:close/>
                </a:path>
              </a:pathLst>
            </a:custGeom>
            <a:ln w="3175">
              <a:solidFill>
                <a:srgbClr val="00AEE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" name="object 23"/>
            <p:cNvSpPr/>
            <p:nvPr/>
          </p:nvSpPr>
          <p:spPr>
            <a:xfrm>
              <a:off x="409721" y="406457"/>
              <a:ext cx="201295" cy="15875"/>
            </a:xfrm>
            <a:custGeom>
              <a:avLst/>
              <a:gdLst/>
              <a:ahLst/>
              <a:cxnLst/>
              <a:rect l="l" t="t" r="r" b="b"/>
              <a:pathLst>
                <a:path w="201295" h="15875">
                  <a:moveTo>
                    <a:pt x="197501" y="0"/>
                  </a:moveTo>
                  <a:lnTo>
                    <a:pt x="3459" y="0"/>
                  </a:lnTo>
                  <a:lnTo>
                    <a:pt x="0" y="3459"/>
                  </a:lnTo>
                  <a:lnTo>
                    <a:pt x="0" y="11998"/>
                  </a:lnTo>
                  <a:lnTo>
                    <a:pt x="3459" y="15457"/>
                  </a:lnTo>
                  <a:lnTo>
                    <a:pt x="197501" y="15457"/>
                  </a:lnTo>
                  <a:lnTo>
                    <a:pt x="200964" y="11998"/>
                  </a:lnTo>
                  <a:lnTo>
                    <a:pt x="200964" y="3459"/>
                  </a:lnTo>
                  <a:close/>
                </a:path>
              </a:pathLst>
            </a:custGeom>
            <a:solidFill>
              <a:srgbClr val="00AEE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" name="object 24"/>
            <p:cNvSpPr/>
            <p:nvPr/>
          </p:nvSpPr>
          <p:spPr>
            <a:xfrm>
              <a:off x="409721" y="406457"/>
              <a:ext cx="201295" cy="15875"/>
            </a:xfrm>
            <a:custGeom>
              <a:avLst/>
              <a:gdLst/>
              <a:ahLst/>
              <a:cxnLst/>
              <a:rect l="l" t="t" r="r" b="b"/>
              <a:pathLst>
                <a:path w="201295" h="15875">
                  <a:moveTo>
                    <a:pt x="200964" y="7728"/>
                  </a:moveTo>
                  <a:lnTo>
                    <a:pt x="200964" y="3459"/>
                  </a:lnTo>
                  <a:lnTo>
                    <a:pt x="197501" y="0"/>
                  </a:lnTo>
                  <a:lnTo>
                    <a:pt x="193235" y="0"/>
                  </a:lnTo>
                  <a:lnTo>
                    <a:pt x="7728" y="0"/>
                  </a:lnTo>
                  <a:lnTo>
                    <a:pt x="3459" y="0"/>
                  </a:lnTo>
                  <a:lnTo>
                    <a:pt x="0" y="3459"/>
                  </a:lnTo>
                  <a:lnTo>
                    <a:pt x="0" y="7728"/>
                  </a:lnTo>
                  <a:lnTo>
                    <a:pt x="0" y="11998"/>
                  </a:lnTo>
                  <a:lnTo>
                    <a:pt x="3459" y="15457"/>
                  </a:lnTo>
                  <a:lnTo>
                    <a:pt x="7728" y="15457"/>
                  </a:lnTo>
                  <a:lnTo>
                    <a:pt x="193235" y="15457"/>
                  </a:lnTo>
                  <a:lnTo>
                    <a:pt x="197501" y="15457"/>
                  </a:lnTo>
                  <a:lnTo>
                    <a:pt x="200964" y="11998"/>
                  </a:lnTo>
                  <a:lnTo>
                    <a:pt x="200964" y="7728"/>
                  </a:lnTo>
                  <a:close/>
                </a:path>
              </a:pathLst>
            </a:custGeom>
            <a:ln w="3175">
              <a:solidFill>
                <a:srgbClr val="00AEE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25"/>
            <p:cNvSpPr/>
            <p:nvPr/>
          </p:nvSpPr>
          <p:spPr>
            <a:xfrm>
              <a:off x="409721" y="452830"/>
              <a:ext cx="154940" cy="15875"/>
            </a:xfrm>
            <a:custGeom>
              <a:avLst/>
              <a:gdLst/>
              <a:ahLst/>
              <a:cxnLst/>
              <a:rect l="l" t="t" r="r" b="b"/>
              <a:pathLst>
                <a:path w="154940" h="15875">
                  <a:moveTo>
                    <a:pt x="151124" y="0"/>
                  </a:moveTo>
                  <a:lnTo>
                    <a:pt x="3459" y="0"/>
                  </a:lnTo>
                  <a:lnTo>
                    <a:pt x="0" y="3463"/>
                  </a:lnTo>
                  <a:lnTo>
                    <a:pt x="0" y="11998"/>
                  </a:lnTo>
                  <a:lnTo>
                    <a:pt x="3459" y="15461"/>
                  </a:lnTo>
                  <a:lnTo>
                    <a:pt x="151124" y="15461"/>
                  </a:lnTo>
                  <a:lnTo>
                    <a:pt x="154587" y="11998"/>
                  </a:lnTo>
                  <a:lnTo>
                    <a:pt x="154587" y="3463"/>
                  </a:lnTo>
                  <a:close/>
                </a:path>
              </a:pathLst>
            </a:custGeom>
            <a:solidFill>
              <a:srgbClr val="00AEE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" name="object 26"/>
            <p:cNvSpPr/>
            <p:nvPr/>
          </p:nvSpPr>
          <p:spPr>
            <a:xfrm>
              <a:off x="409721" y="452830"/>
              <a:ext cx="154940" cy="15875"/>
            </a:xfrm>
            <a:custGeom>
              <a:avLst/>
              <a:gdLst/>
              <a:ahLst/>
              <a:cxnLst/>
              <a:rect l="l" t="t" r="r" b="b"/>
              <a:pathLst>
                <a:path w="154940" h="15875">
                  <a:moveTo>
                    <a:pt x="7728" y="0"/>
                  </a:moveTo>
                  <a:lnTo>
                    <a:pt x="3459" y="0"/>
                  </a:lnTo>
                  <a:lnTo>
                    <a:pt x="0" y="3463"/>
                  </a:lnTo>
                  <a:lnTo>
                    <a:pt x="0" y="7732"/>
                  </a:lnTo>
                  <a:lnTo>
                    <a:pt x="0" y="11998"/>
                  </a:lnTo>
                  <a:lnTo>
                    <a:pt x="3459" y="15461"/>
                  </a:lnTo>
                  <a:lnTo>
                    <a:pt x="7728" y="15461"/>
                  </a:lnTo>
                  <a:lnTo>
                    <a:pt x="146858" y="15461"/>
                  </a:lnTo>
                  <a:lnTo>
                    <a:pt x="151124" y="15461"/>
                  </a:lnTo>
                  <a:lnTo>
                    <a:pt x="154587" y="11998"/>
                  </a:lnTo>
                  <a:lnTo>
                    <a:pt x="154587" y="7732"/>
                  </a:lnTo>
                  <a:lnTo>
                    <a:pt x="154587" y="3463"/>
                  </a:lnTo>
                  <a:lnTo>
                    <a:pt x="151124" y="0"/>
                  </a:lnTo>
                  <a:lnTo>
                    <a:pt x="146858" y="0"/>
                  </a:lnTo>
                  <a:lnTo>
                    <a:pt x="7728" y="0"/>
                  </a:lnTo>
                  <a:close/>
                </a:path>
              </a:pathLst>
            </a:custGeom>
            <a:ln w="3175">
              <a:solidFill>
                <a:srgbClr val="00AEE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pic>
        <p:nvPicPr>
          <p:cNvPr id="15364" name="Picture 4" descr="https://infocentereurope.ru/wp-content/uploads/2018/12/Opisanie_kartiny_mihaila_lermontova_-vospominaniya_o_kavkaze-_1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331640" y="2928940"/>
            <a:ext cx="6336704" cy="200026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           «Герой нашего времени»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00034" y="1000115"/>
            <a:ext cx="4000528" cy="2908489"/>
          </a:xfrm>
        </p:spPr>
        <p:txBody>
          <a:bodyPr/>
          <a:lstStyle/>
          <a:p>
            <a:endParaRPr lang="ru-RU" sz="2100" dirty="0" smtClean="0">
              <a:solidFill>
                <a:schemeClr val="tx1"/>
              </a:solidFill>
            </a:endParaRPr>
          </a:p>
          <a:p>
            <a:endParaRPr lang="ru-RU" sz="2100" dirty="0" smtClean="0">
              <a:solidFill>
                <a:schemeClr val="tx1"/>
              </a:solidFill>
            </a:endParaRPr>
          </a:p>
          <a:p>
            <a:r>
              <a:rPr lang="ru-RU" sz="2100" dirty="0" smtClean="0">
                <a:solidFill>
                  <a:schemeClr val="tx1"/>
                </a:solidFill>
              </a:rPr>
              <a:t>Первый русский реалистический психологический роман в прозе. Лермонтов начал писать его в 1837 и </a:t>
            </a:r>
          </a:p>
          <a:p>
            <a:r>
              <a:rPr lang="ru-RU" sz="2100" dirty="0" smtClean="0">
                <a:solidFill>
                  <a:schemeClr val="tx1"/>
                </a:solidFill>
              </a:rPr>
              <a:t>завершил в 1840 году.</a:t>
            </a:r>
          </a:p>
          <a:p>
            <a:r>
              <a:rPr lang="ru-RU" sz="2100" dirty="0" smtClean="0">
                <a:solidFill>
                  <a:schemeClr val="tx1"/>
                </a:solidFill>
              </a:rPr>
              <a:t> </a:t>
            </a:r>
            <a:endParaRPr lang="ru-RU" sz="2100" dirty="0">
              <a:solidFill>
                <a:schemeClr val="tx1"/>
              </a:solidFill>
            </a:endParaRPr>
          </a:p>
        </p:txBody>
      </p:sp>
      <p:pic>
        <p:nvPicPr>
          <p:cNvPr id="1030" name="Picture 6" descr="Герой нашего времени (Лермонтов М.) - купить книгу с доставкой в  интернет-магазине «Читай-город». ISBN: 978-5-465-03364-0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772966" y="958087"/>
            <a:ext cx="3857652" cy="400052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                 Композиция романа</a:t>
            </a:r>
            <a:endParaRPr lang="ru-RU" dirty="0"/>
          </a:p>
        </p:txBody>
      </p:sp>
      <p:sp>
        <p:nvSpPr>
          <p:cNvPr id="4" name="Текст 2"/>
          <p:cNvSpPr txBox="1">
            <a:spLocks/>
          </p:cNvSpPr>
          <p:nvPr/>
        </p:nvSpPr>
        <p:spPr>
          <a:xfrm>
            <a:off x="571472" y="928676"/>
            <a:ext cx="8501122" cy="123110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defTabSz="914290">
              <a:defRPr/>
            </a:pPr>
            <a:endParaRPr lang="ru-RU" sz="1600" b="1" i="1" kern="0" dirty="0" smtClean="0">
              <a:latin typeface="Arial"/>
              <a:cs typeface="Arial"/>
            </a:endParaRPr>
          </a:p>
          <a:p>
            <a:pPr defTabSz="914290">
              <a:defRPr/>
            </a:pPr>
            <a:endParaRPr lang="ru-RU" sz="1600" b="1" i="1" kern="0" dirty="0" smtClean="0">
              <a:latin typeface="Arial"/>
              <a:cs typeface="Arial"/>
            </a:endParaRPr>
          </a:p>
          <a:p>
            <a:pPr defTabSz="914290">
              <a:defRPr/>
            </a:pPr>
            <a:endParaRPr lang="ru-RU" sz="1600" b="1" i="1" kern="0" dirty="0" smtClean="0">
              <a:latin typeface="Arial"/>
              <a:cs typeface="Arial"/>
            </a:endParaRPr>
          </a:p>
          <a:p>
            <a:pPr defTabSz="914290">
              <a:defRPr/>
            </a:pPr>
            <a:endParaRPr lang="ru-RU" sz="1600" b="1" i="1" kern="0" dirty="0" smtClean="0">
              <a:latin typeface="Arial"/>
              <a:cs typeface="Arial"/>
            </a:endParaRPr>
          </a:p>
          <a:p>
            <a:pPr defTabSz="914290">
              <a:defRPr/>
            </a:pPr>
            <a:r>
              <a:rPr lang="ru-RU" sz="1600" b="1" i="1" kern="0" dirty="0" smtClean="0">
                <a:latin typeface="Arial"/>
                <a:cs typeface="Arial"/>
              </a:rPr>
              <a:t>  </a:t>
            </a:r>
            <a:endParaRPr lang="ru-RU" sz="1600" b="1" i="1" kern="0" dirty="0">
              <a:latin typeface="Arial"/>
              <a:cs typeface="Arial"/>
            </a:endParaRPr>
          </a:p>
        </p:txBody>
      </p:sp>
      <p:sp>
        <p:nvSpPr>
          <p:cNvPr id="6" name="Овал 5">
            <a:extLst>
              <a:ext uri="{FF2B5EF4-FFF2-40B4-BE49-F238E27FC236}">
                <a16:creationId xmlns:a16="http://schemas.microsoft.com/office/drawing/2014/main" id="{4988C9A9-8928-4C71-A69D-5EE310294DC2}"/>
              </a:ext>
            </a:extLst>
          </p:cNvPr>
          <p:cNvSpPr/>
          <p:nvPr/>
        </p:nvSpPr>
        <p:spPr>
          <a:xfrm>
            <a:off x="3357554" y="2428874"/>
            <a:ext cx="2357454" cy="1285884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91429" tIns="45714" rIns="91429" bIns="45714" rtlCol="0" anchor="ctr"/>
          <a:lstStyle/>
          <a:p>
            <a:pPr algn="ctr"/>
            <a:r>
              <a:rPr lang="ru-RU" sz="2400" b="1" dirty="0" smtClean="0"/>
              <a:t>«Герой нашего</a:t>
            </a:r>
          </a:p>
          <a:p>
            <a:pPr algn="ctr"/>
            <a:r>
              <a:rPr lang="ru-RU" sz="2400" b="1" dirty="0" smtClean="0"/>
              <a:t>времени»</a:t>
            </a:r>
            <a:endParaRPr lang="ru-RU" sz="2400" b="1" dirty="0"/>
          </a:p>
        </p:txBody>
      </p:sp>
      <p:cxnSp>
        <p:nvCxnSpPr>
          <p:cNvPr id="7" name="Прямая соединительная линия 6">
            <a:extLst>
              <a:ext uri="{FF2B5EF4-FFF2-40B4-BE49-F238E27FC236}">
                <a16:creationId xmlns:a16="http://schemas.microsoft.com/office/drawing/2014/main" id="{8CCA94CA-0391-4E1B-8926-9F42D107D08A}"/>
              </a:ext>
            </a:extLst>
          </p:cNvPr>
          <p:cNvCxnSpPr/>
          <p:nvPr/>
        </p:nvCxnSpPr>
        <p:spPr>
          <a:xfrm>
            <a:off x="5072066" y="3643320"/>
            <a:ext cx="642943" cy="428628"/>
          </a:xfrm>
          <a:prstGeom prst="line">
            <a:avLst/>
          </a:prstGeom>
          <a:ln w="7620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>
            <a:extLst>
              <a:ext uri="{FF2B5EF4-FFF2-40B4-BE49-F238E27FC236}">
                <a16:creationId xmlns:a16="http://schemas.microsoft.com/office/drawing/2014/main" id="{8CCA94CA-0391-4E1B-8926-9F42D107D08A}"/>
              </a:ext>
            </a:extLst>
          </p:cNvPr>
          <p:cNvCxnSpPr/>
          <p:nvPr/>
        </p:nvCxnSpPr>
        <p:spPr>
          <a:xfrm rot="5400000">
            <a:off x="3328862" y="3600577"/>
            <a:ext cx="474066" cy="416679"/>
          </a:xfrm>
          <a:prstGeom prst="line">
            <a:avLst/>
          </a:prstGeom>
          <a:ln w="7620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>
            <a:extLst>
              <a:ext uri="{FF2B5EF4-FFF2-40B4-BE49-F238E27FC236}">
                <a16:creationId xmlns:a16="http://schemas.microsoft.com/office/drawing/2014/main" id="{8CCA94CA-0391-4E1B-8926-9F42D107D08A}"/>
              </a:ext>
            </a:extLst>
          </p:cNvPr>
          <p:cNvCxnSpPr/>
          <p:nvPr/>
        </p:nvCxnSpPr>
        <p:spPr>
          <a:xfrm>
            <a:off x="2786050" y="2643188"/>
            <a:ext cx="638462" cy="167580"/>
          </a:xfrm>
          <a:prstGeom prst="line">
            <a:avLst/>
          </a:prstGeom>
          <a:ln w="7620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>
            <a:extLst>
              <a:ext uri="{FF2B5EF4-FFF2-40B4-BE49-F238E27FC236}">
                <a16:creationId xmlns:a16="http://schemas.microsoft.com/office/drawing/2014/main" id="{8CCA94CA-0391-4E1B-8926-9F42D107D08A}"/>
              </a:ext>
            </a:extLst>
          </p:cNvPr>
          <p:cNvCxnSpPr/>
          <p:nvPr/>
        </p:nvCxnSpPr>
        <p:spPr>
          <a:xfrm flipV="1">
            <a:off x="5643571" y="2714626"/>
            <a:ext cx="714380" cy="214314"/>
          </a:xfrm>
          <a:prstGeom prst="line">
            <a:avLst/>
          </a:prstGeom>
          <a:ln w="7620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>
            <a:extLst>
              <a:ext uri="{FF2B5EF4-FFF2-40B4-BE49-F238E27FC236}">
                <a16:creationId xmlns:a16="http://schemas.microsoft.com/office/drawing/2014/main" id="{8CCA94CA-0391-4E1B-8926-9F42D107D08A}"/>
              </a:ext>
            </a:extLst>
          </p:cNvPr>
          <p:cNvCxnSpPr>
            <a:endCxn id="6" idx="0"/>
          </p:cNvCxnSpPr>
          <p:nvPr/>
        </p:nvCxnSpPr>
        <p:spPr>
          <a:xfrm rot="5400000">
            <a:off x="4268390" y="2125263"/>
            <a:ext cx="571505" cy="35719"/>
          </a:xfrm>
          <a:prstGeom prst="line">
            <a:avLst/>
          </a:prstGeom>
          <a:ln w="7620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5" name="Овал 24">
            <a:extLst>
              <a:ext uri="{FF2B5EF4-FFF2-40B4-BE49-F238E27FC236}">
                <a16:creationId xmlns:a16="http://schemas.microsoft.com/office/drawing/2014/main" id="{4988C9A9-8928-4C71-A69D-5EE310294DC2}"/>
              </a:ext>
            </a:extLst>
          </p:cNvPr>
          <p:cNvSpPr/>
          <p:nvPr/>
        </p:nvSpPr>
        <p:spPr>
          <a:xfrm>
            <a:off x="3286117" y="1071552"/>
            <a:ext cx="2357454" cy="928694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91429" tIns="45714" rIns="91429" bIns="45714" rtlCol="0" anchor="ctr"/>
          <a:lstStyle/>
          <a:p>
            <a:pPr algn="ctr"/>
            <a:r>
              <a:rPr lang="ru-RU" sz="2400" b="1" dirty="0" smtClean="0"/>
              <a:t>«Бэла»</a:t>
            </a:r>
            <a:endParaRPr lang="ru-RU" sz="2400" b="1" dirty="0"/>
          </a:p>
        </p:txBody>
      </p:sp>
      <p:sp>
        <p:nvSpPr>
          <p:cNvPr id="26" name="Овал 25">
            <a:extLst>
              <a:ext uri="{FF2B5EF4-FFF2-40B4-BE49-F238E27FC236}">
                <a16:creationId xmlns:a16="http://schemas.microsoft.com/office/drawing/2014/main" id="{4988C9A9-8928-4C71-A69D-5EE310294DC2}"/>
              </a:ext>
            </a:extLst>
          </p:cNvPr>
          <p:cNvSpPr/>
          <p:nvPr/>
        </p:nvSpPr>
        <p:spPr>
          <a:xfrm>
            <a:off x="1214413" y="3786197"/>
            <a:ext cx="2357454" cy="10715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91429" tIns="45714" rIns="91429" bIns="45714" rtlCol="0" anchor="ctr"/>
          <a:lstStyle/>
          <a:p>
            <a:pPr algn="ctr"/>
            <a:r>
              <a:rPr lang="ru-RU" sz="2400" b="1" dirty="0" smtClean="0"/>
              <a:t>«Княжна Мери»</a:t>
            </a:r>
            <a:endParaRPr lang="ru-RU" sz="2400" b="1" dirty="0"/>
          </a:p>
        </p:txBody>
      </p:sp>
      <p:sp>
        <p:nvSpPr>
          <p:cNvPr id="27" name="Овал 26">
            <a:extLst>
              <a:ext uri="{FF2B5EF4-FFF2-40B4-BE49-F238E27FC236}">
                <a16:creationId xmlns:a16="http://schemas.microsoft.com/office/drawing/2014/main" id="{4988C9A9-8928-4C71-A69D-5EE310294DC2}"/>
              </a:ext>
            </a:extLst>
          </p:cNvPr>
          <p:cNvSpPr/>
          <p:nvPr/>
        </p:nvSpPr>
        <p:spPr>
          <a:xfrm>
            <a:off x="428597" y="2143123"/>
            <a:ext cx="2509853" cy="1081093"/>
          </a:xfrm>
          <a:prstGeom prst="ellipse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91429" tIns="45714" rIns="91429" bIns="45714" rtlCol="0" anchor="ctr"/>
          <a:lstStyle/>
          <a:p>
            <a:pPr algn="ctr"/>
            <a:r>
              <a:rPr lang="ru-RU" sz="2400" b="1" dirty="0" smtClean="0"/>
              <a:t>«Фаталист»</a:t>
            </a:r>
            <a:endParaRPr lang="ru-RU" sz="2400" b="1" dirty="0"/>
          </a:p>
        </p:txBody>
      </p:sp>
      <p:sp>
        <p:nvSpPr>
          <p:cNvPr id="28" name="Овал 27">
            <a:extLst>
              <a:ext uri="{FF2B5EF4-FFF2-40B4-BE49-F238E27FC236}">
                <a16:creationId xmlns:a16="http://schemas.microsoft.com/office/drawing/2014/main" id="{4988C9A9-8928-4C71-A69D-5EE310294DC2}"/>
              </a:ext>
            </a:extLst>
          </p:cNvPr>
          <p:cNvSpPr/>
          <p:nvPr/>
        </p:nvSpPr>
        <p:spPr>
          <a:xfrm>
            <a:off x="6215074" y="2000247"/>
            <a:ext cx="2571769" cy="1071570"/>
          </a:xfrm>
          <a:prstGeom prst="ellipse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91429" tIns="45714" rIns="91429" bIns="45714" rtlCol="0" anchor="ctr"/>
          <a:lstStyle/>
          <a:p>
            <a:pPr algn="ctr"/>
            <a:r>
              <a:rPr lang="ru-RU" sz="2400" b="1" dirty="0" smtClean="0"/>
              <a:t>«Максим </a:t>
            </a:r>
            <a:r>
              <a:rPr lang="ru-RU" sz="2400" b="1" dirty="0" err="1" smtClean="0"/>
              <a:t>Максимыч</a:t>
            </a:r>
            <a:r>
              <a:rPr lang="ru-RU" sz="2400" b="1" dirty="0" smtClean="0"/>
              <a:t>»</a:t>
            </a:r>
            <a:endParaRPr lang="ru-RU" sz="2400" b="1" dirty="0"/>
          </a:p>
        </p:txBody>
      </p:sp>
      <p:sp>
        <p:nvSpPr>
          <p:cNvPr id="29" name="Овал 28">
            <a:extLst>
              <a:ext uri="{FF2B5EF4-FFF2-40B4-BE49-F238E27FC236}">
                <a16:creationId xmlns:a16="http://schemas.microsoft.com/office/drawing/2014/main" id="{4988C9A9-8928-4C71-A69D-5EE310294DC2}"/>
              </a:ext>
            </a:extLst>
          </p:cNvPr>
          <p:cNvSpPr/>
          <p:nvPr/>
        </p:nvSpPr>
        <p:spPr>
          <a:xfrm>
            <a:off x="5572133" y="3786197"/>
            <a:ext cx="2357454" cy="1071570"/>
          </a:xfrm>
          <a:prstGeom prst="ellipse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91429" tIns="45714" rIns="91429" bIns="45714" rtlCol="0" anchor="ctr"/>
          <a:lstStyle/>
          <a:p>
            <a:pPr algn="ctr"/>
            <a:r>
              <a:rPr lang="ru-RU" sz="2400" b="1" dirty="0" smtClean="0"/>
              <a:t>«Тамань»</a:t>
            </a:r>
            <a:endParaRPr lang="ru-RU" sz="2400" b="1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                           «Карагёз»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5643570" y="928677"/>
            <a:ext cx="3357587" cy="3995215"/>
          </a:xfrm>
          <a:prstGeom prst="rect">
            <a:avLst/>
          </a:prstGeom>
        </p:spPr>
        <p:txBody>
          <a:bodyPr wrap="square" lIns="91429" tIns="45714" rIns="91429" bIns="45714">
            <a:spAutoFit/>
          </a:bodyPr>
          <a:lstStyle/>
          <a:p>
            <a:r>
              <a:rPr lang="ru-RU" sz="1600" b="1" dirty="0" smtClean="0">
                <a:latin typeface="Arial" pitchFamily="34" charset="0"/>
                <a:cs typeface="Arial" pitchFamily="34" charset="0"/>
              </a:rPr>
              <a:t>«Карагёз» значит черноглазый. Для Казбича, истинного горца, Карагёз является настоящим другом, в буквальном понимании этого слова. Его фраза «Прилег я на седло, поручил себя Аллаху и в первый раз в жизни оскорбил коня ударом плети» говорит о степени уважения к своей лошади. В тот час, когда он рискует потерять Карагёза после встречи с казаками, Казбич обращается к Богу, чтобы он не разлучил его с другом. </a:t>
            </a:r>
            <a:endParaRPr lang="ru-RU" sz="1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122" name="AutoShape 2" descr="Характеристика Казбича в романе &quot;Герой нашего времени&quot;: образ, описание в  цитатах"/>
          <p:cNvSpPr>
            <a:spLocks noChangeAspect="1" noChangeArrowheads="1"/>
          </p:cNvSpPr>
          <p:nvPr/>
        </p:nvSpPr>
        <p:spPr bwMode="auto">
          <a:xfrm>
            <a:off x="155577" y="-144462"/>
            <a:ext cx="304799" cy="304801"/>
          </a:xfrm>
          <a:prstGeom prst="rect">
            <a:avLst/>
          </a:prstGeom>
          <a:noFill/>
        </p:spPr>
        <p:txBody>
          <a:bodyPr vert="horz" wrap="square" lIns="91429" tIns="45714" rIns="91429" bIns="45714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5124" name="Picture 4" descr="Ответы Mail.ru: Классика кино и русской литературы. Сможете ответить на  несколько вопросов? ) см. вн. ) Простите за въедливость)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14282" y="928675"/>
            <a:ext cx="5357850" cy="400052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73044" y="162356"/>
            <a:ext cx="9290087" cy="507831"/>
          </a:xfrm>
        </p:spPr>
        <p:txBody>
          <a:bodyPr/>
          <a:lstStyle/>
          <a:p>
            <a:r>
              <a:rPr lang="ru-RU" dirty="0" smtClean="0"/>
              <a:t>     Карагёз в повести помогает раскрыть…</a:t>
            </a:r>
            <a:endParaRPr lang="ru-RU" sz="2500" dirty="0"/>
          </a:p>
        </p:txBody>
      </p:sp>
      <p:sp>
        <p:nvSpPr>
          <p:cNvPr id="4" name="AutoShape 7"/>
          <p:cNvSpPr>
            <a:spLocks noChangeArrowheads="1"/>
          </p:cNvSpPr>
          <p:nvPr/>
        </p:nvSpPr>
        <p:spPr bwMode="auto">
          <a:xfrm>
            <a:off x="266837" y="1665844"/>
            <a:ext cx="4282478" cy="3283911"/>
          </a:xfrm>
          <a:prstGeom prst="flowChartAlternateProcess">
            <a:avLst/>
          </a:prstGeom>
          <a:ln>
            <a:headEnd/>
            <a:tailEnd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none" lIns="144987" tIns="72494" rIns="144987" bIns="72494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defTabSz="1449873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ru-RU" altLang="ru-RU" sz="2200" kern="0" dirty="0" smtClean="0">
              <a:solidFill>
                <a:srgbClr val="000000"/>
              </a:solidFill>
            </a:endParaRPr>
          </a:p>
          <a:p>
            <a:pPr algn="ctr" defTabSz="1449873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ru-RU" altLang="ru-RU" sz="2200" b="1" kern="0" dirty="0" smtClean="0">
              <a:solidFill>
                <a:srgbClr val="FF0000"/>
              </a:solidFill>
            </a:endParaRPr>
          </a:p>
          <a:p>
            <a:pPr algn="ctr" defTabSz="1449873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ru-RU" altLang="ru-RU" sz="2200" b="1" kern="0" dirty="0" smtClean="0">
              <a:solidFill>
                <a:srgbClr val="FF0000"/>
              </a:solidFill>
            </a:endParaRPr>
          </a:p>
          <a:p>
            <a:pPr algn="ctr" defTabSz="1449873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ru-RU" sz="2200" b="1" kern="0" dirty="0" smtClean="0">
              <a:solidFill>
                <a:srgbClr val="FF0000"/>
              </a:solidFill>
            </a:endParaRPr>
          </a:p>
          <a:p>
            <a:pPr algn="ctr" defTabSz="1449873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ru-RU" altLang="ru-RU" sz="2200" b="1" kern="0" dirty="0" smtClean="0">
              <a:solidFill>
                <a:srgbClr val="FF0000"/>
              </a:solidFill>
            </a:endParaRPr>
          </a:p>
          <a:p>
            <a:pPr algn="ctr" defTabSz="1449873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ru-RU" altLang="ru-RU" sz="2200" b="1" kern="0" dirty="0" smtClean="0">
              <a:solidFill>
                <a:srgbClr val="FF0000"/>
              </a:solidFill>
            </a:endParaRPr>
          </a:p>
          <a:p>
            <a:pPr algn="ctr" defTabSz="1449873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600" b="1" dirty="0" smtClean="0">
                <a:solidFill>
                  <a:srgbClr val="FF0000"/>
                </a:solidFill>
              </a:rPr>
              <a:t>В Казбиче</a:t>
            </a:r>
            <a:r>
              <a:rPr lang="ru-RU" sz="1600" b="1" dirty="0" smtClean="0"/>
              <a:t> он открывает </a:t>
            </a:r>
          </a:p>
          <a:p>
            <a:pPr algn="ctr" defTabSz="1449873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600" b="1" dirty="0" smtClean="0"/>
              <a:t>способность </a:t>
            </a:r>
          </a:p>
          <a:p>
            <a:pPr algn="ctr" defTabSz="1449873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600" b="1" dirty="0" smtClean="0"/>
              <a:t>к дружбе, преданность </a:t>
            </a:r>
          </a:p>
          <a:p>
            <a:pPr algn="ctr" defTabSz="1449873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600" b="1" dirty="0" smtClean="0"/>
              <a:t>и страх перед потерей</a:t>
            </a:r>
          </a:p>
          <a:p>
            <a:pPr algn="ctr" defTabSz="1449873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600" b="1" dirty="0" smtClean="0"/>
              <a:t> близкого существа –</a:t>
            </a:r>
          </a:p>
          <a:p>
            <a:pPr algn="ctr" defTabSz="1449873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600" b="1" dirty="0" smtClean="0"/>
              <a:t> все это делает личность,</a:t>
            </a:r>
          </a:p>
          <a:p>
            <a:pPr algn="ctr" defTabSz="1449873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600" b="1" dirty="0" smtClean="0"/>
              <a:t>казалось бы, грубого </a:t>
            </a:r>
          </a:p>
          <a:p>
            <a:pPr algn="ctr" defTabSz="1449873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600" b="1" dirty="0" smtClean="0"/>
              <a:t>абрека</a:t>
            </a:r>
          </a:p>
          <a:p>
            <a:pPr algn="ctr" defTabSz="1449873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600" b="1" dirty="0" smtClean="0"/>
              <a:t> намного глубже и интереснее.</a:t>
            </a:r>
            <a:endParaRPr lang="en-US" altLang="ru-RU" sz="1600" b="1" kern="0" dirty="0" smtClean="0">
              <a:solidFill>
                <a:srgbClr val="0070C0"/>
              </a:solidFill>
            </a:endParaRPr>
          </a:p>
          <a:p>
            <a:pPr algn="ctr" defTabSz="1449873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ru-RU" altLang="ru-RU" sz="2000" b="1" kern="0" dirty="0" smtClean="0">
                <a:solidFill>
                  <a:srgbClr val="000000"/>
                </a:solidFill>
              </a:rPr>
              <a:t> </a:t>
            </a:r>
          </a:p>
          <a:p>
            <a:pPr algn="ctr" defTabSz="1449873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ru-RU" altLang="ru-RU" sz="2200" b="1" kern="0" dirty="0" smtClean="0">
                <a:solidFill>
                  <a:srgbClr val="000000"/>
                </a:solidFill>
              </a:rPr>
              <a:t> </a:t>
            </a:r>
          </a:p>
          <a:p>
            <a:pPr algn="ctr" defTabSz="1449873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ru-RU" altLang="ru-RU" sz="2200" b="1" kern="0" dirty="0" smtClean="0">
              <a:solidFill>
                <a:srgbClr val="000000"/>
              </a:solidFill>
            </a:endParaRPr>
          </a:p>
          <a:p>
            <a:pPr algn="ctr" defTabSz="1449873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ru-RU" altLang="ru-RU" sz="2200" kern="0" dirty="0" smtClean="0">
              <a:solidFill>
                <a:srgbClr val="000000"/>
              </a:solidFill>
            </a:endParaRPr>
          </a:p>
          <a:p>
            <a:pPr algn="ctr" defTabSz="1449873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ru-RU" altLang="ru-RU" sz="3200" kern="0" dirty="0" smtClean="0">
                <a:solidFill>
                  <a:srgbClr val="000000"/>
                </a:solidFill>
              </a:rPr>
              <a:t> </a:t>
            </a:r>
          </a:p>
          <a:p>
            <a:pPr algn="ctr" defTabSz="1449873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ru-RU" altLang="ru-RU" sz="3200" kern="0" dirty="0" smtClean="0">
              <a:solidFill>
                <a:srgbClr val="000000"/>
              </a:solidFill>
            </a:endParaRPr>
          </a:p>
        </p:txBody>
      </p:sp>
      <p:sp>
        <p:nvSpPr>
          <p:cNvPr id="5" name="AutoShape 7"/>
          <p:cNvSpPr>
            <a:spLocks noChangeArrowheads="1"/>
          </p:cNvSpPr>
          <p:nvPr/>
        </p:nvSpPr>
        <p:spPr bwMode="auto">
          <a:xfrm>
            <a:off x="4685294" y="1665844"/>
            <a:ext cx="4191869" cy="3283911"/>
          </a:xfrm>
          <a:prstGeom prst="flowChartAlternateProcess">
            <a:avLst/>
          </a:prstGeom>
          <a:ln>
            <a:headEnd/>
            <a:tailEnd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none" lIns="144987" tIns="72494" rIns="144987" bIns="72494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defTabSz="1449873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ru-RU" altLang="ru-RU" sz="2200" kern="0" dirty="0" smtClean="0">
              <a:solidFill>
                <a:srgbClr val="FF0000"/>
              </a:solidFill>
            </a:endParaRPr>
          </a:p>
          <a:p>
            <a:pPr algn="ctr" defTabSz="1449873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ru-RU" altLang="ru-RU" sz="2200" b="1" kern="0" dirty="0" smtClean="0">
              <a:solidFill>
                <a:srgbClr val="FF0000"/>
              </a:solidFill>
            </a:endParaRPr>
          </a:p>
          <a:p>
            <a:pPr lvl="0"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600" b="1" dirty="0" smtClean="0">
                <a:solidFill>
                  <a:srgbClr val="FF0000"/>
                </a:solidFill>
              </a:rPr>
              <a:t>В </a:t>
            </a:r>
            <a:r>
              <a:rPr lang="ru-RU" sz="1600" b="1" dirty="0" err="1" smtClean="0">
                <a:solidFill>
                  <a:srgbClr val="FF0000"/>
                </a:solidFill>
              </a:rPr>
              <a:t>Азамате</a:t>
            </a:r>
            <a:r>
              <a:rPr lang="ru-RU" sz="1600" b="1" dirty="0" smtClean="0"/>
              <a:t>, брате Бэлы, </a:t>
            </a:r>
          </a:p>
          <a:p>
            <a:pPr lvl="0"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600" b="1" dirty="0" smtClean="0"/>
              <a:t>Карагёз подчеркивает моложавость,</a:t>
            </a:r>
          </a:p>
          <a:p>
            <a:pPr lvl="0"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600" b="1" dirty="0" smtClean="0"/>
              <a:t>горячность </a:t>
            </a:r>
          </a:p>
          <a:p>
            <a:pPr lvl="0"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600" b="1" dirty="0" smtClean="0"/>
              <a:t>и смертельную зависть, столь </a:t>
            </a:r>
          </a:p>
          <a:p>
            <a:pPr lvl="0"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600" b="1" dirty="0" smtClean="0"/>
              <a:t>естественную для </a:t>
            </a:r>
          </a:p>
          <a:p>
            <a:pPr lvl="0"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600" b="1" dirty="0" smtClean="0"/>
              <a:t>15-летнего подростка. Лошадь </a:t>
            </a:r>
          </a:p>
          <a:p>
            <a:pPr lvl="0"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600" b="1" dirty="0" smtClean="0"/>
              <a:t>представляется ему </a:t>
            </a:r>
          </a:p>
          <a:p>
            <a:pPr lvl="0"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600" b="1" dirty="0" smtClean="0"/>
              <a:t>искушением, перед которым </a:t>
            </a:r>
          </a:p>
          <a:p>
            <a:pPr lvl="0"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600" b="1" dirty="0" smtClean="0"/>
              <a:t>он не может устоять. </a:t>
            </a:r>
          </a:p>
          <a:p>
            <a:pPr lvl="0"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ru-RU" altLang="ru-RU" sz="1600" b="1" kern="0" dirty="0" smtClean="0">
              <a:solidFill>
                <a:srgbClr val="000000"/>
              </a:solidFill>
            </a:endParaRPr>
          </a:p>
          <a:p>
            <a:pPr lvl="0"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ru-RU" altLang="ru-RU" sz="1600" kern="0" dirty="0" smtClean="0">
              <a:solidFill>
                <a:srgbClr val="000000"/>
              </a:solidFill>
            </a:endParaRP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ru-RU" altLang="ru-RU" sz="1600" kern="0" dirty="0" smtClean="0">
              <a:solidFill>
                <a:srgbClr val="FF0000"/>
              </a:solidFill>
            </a:endParaRPr>
          </a:p>
          <a:p>
            <a:pPr algn="ctr" defTabSz="1449873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ru-RU" altLang="ru-RU" sz="2200" kern="0" dirty="0" smtClean="0">
                <a:solidFill>
                  <a:srgbClr val="FF0000"/>
                </a:solidFill>
              </a:rPr>
              <a:t> </a:t>
            </a:r>
          </a:p>
        </p:txBody>
      </p:sp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5175" y="873175"/>
            <a:ext cx="2423136" cy="7926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3307" y="873175"/>
            <a:ext cx="2423136" cy="7926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162355"/>
            <a:ext cx="8559531" cy="507830"/>
          </a:xfrm>
        </p:spPr>
        <p:txBody>
          <a:bodyPr/>
          <a:lstStyle/>
          <a:p>
            <a:r>
              <a:rPr lang="ru-RU" dirty="0" smtClean="0"/>
              <a:t>                  Словарная работа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79511" y="1238186"/>
            <a:ext cx="5112568" cy="784830"/>
          </a:xfrm>
        </p:spPr>
        <p:txBody>
          <a:bodyPr/>
          <a:lstStyle/>
          <a:p>
            <a:r>
              <a:rPr lang="ru-RU" sz="1700" dirty="0" smtClean="0"/>
              <a:t>                    </a:t>
            </a:r>
          </a:p>
          <a:p>
            <a:endParaRPr lang="ru-RU" sz="1700" dirty="0" smtClean="0"/>
          </a:p>
          <a:p>
            <a:r>
              <a:rPr lang="ru-RU" sz="1700" dirty="0" smtClean="0"/>
              <a:t>                  </a:t>
            </a:r>
            <a:endParaRPr lang="ru-RU" sz="1700" dirty="0"/>
          </a:p>
        </p:txBody>
      </p:sp>
      <p:pic>
        <p:nvPicPr>
          <p:cNvPr id="6" name="Picture 2" descr="D:\Ona\O'quv Amaliyot\kopy\books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15008" y="1285866"/>
            <a:ext cx="3003541" cy="327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Прямоугольник 6"/>
          <p:cNvSpPr/>
          <p:nvPr/>
        </p:nvSpPr>
        <p:spPr>
          <a:xfrm>
            <a:off x="1000100" y="928677"/>
            <a:ext cx="4434476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1600" b="1" dirty="0" smtClean="0">
              <a:latin typeface="Arial" pitchFamily="34" charset="0"/>
              <a:cs typeface="Arial" pitchFamily="34" charset="0"/>
            </a:endParaRPr>
          </a:p>
          <a:p>
            <a:endParaRPr lang="en-US" sz="1600" b="1" dirty="0" smtClean="0">
              <a:latin typeface="Arial" pitchFamily="34" charset="0"/>
              <a:cs typeface="Arial" pitchFamily="34" charset="0"/>
            </a:endParaRPr>
          </a:p>
          <a:p>
            <a:r>
              <a:rPr lang="ru-RU" sz="1600" b="1" dirty="0" smtClean="0">
                <a:latin typeface="Arial" pitchFamily="34" charset="0"/>
                <a:cs typeface="Arial" pitchFamily="34" charset="0"/>
              </a:rPr>
              <a:t>имение – </a:t>
            </a:r>
            <a:r>
              <a:rPr lang="en-US" sz="1600" b="1" dirty="0" err="1" smtClean="0">
                <a:latin typeface="Arial" pitchFamily="34" charset="0"/>
                <a:cs typeface="Arial" pitchFamily="34" charset="0"/>
              </a:rPr>
              <a:t>qarorgoh</a:t>
            </a:r>
            <a:r>
              <a:rPr lang="en-US" sz="1600" b="1" dirty="0" smtClean="0">
                <a:latin typeface="Arial" pitchFamily="34" charset="0"/>
                <a:cs typeface="Arial" pitchFamily="34" charset="0"/>
              </a:rPr>
              <a:t>;</a:t>
            </a:r>
            <a:endParaRPr lang="ru-RU" sz="1600" b="1" dirty="0" smtClean="0">
              <a:latin typeface="Arial" pitchFamily="34" charset="0"/>
              <a:cs typeface="Arial" pitchFamily="34" charset="0"/>
            </a:endParaRPr>
          </a:p>
          <a:p>
            <a:r>
              <a:rPr lang="ru-RU" sz="1600" b="1" dirty="0" smtClean="0">
                <a:latin typeface="Arial" pitchFamily="34" charset="0"/>
                <a:cs typeface="Arial" pitchFamily="34" charset="0"/>
              </a:rPr>
              <a:t>вольномыслие – </a:t>
            </a:r>
            <a:r>
              <a:rPr lang="en-US" sz="1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600" b="1" dirty="0" err="1" smtClean="0">
                <a:latin typeface="Arial" pitchFamily="34" charset="0"/>
                <a:cs typeface="Arial" pitchFamily="34" charset="0"/>
              </a:rPr>
              <a:t>erkin</a:t>
            </a:r>
            <a:r>
              <a:rPr lang="en-US" sz="1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600" b="1" dirty="0" err="1" smtClean="0">
                <a:latin typeface="Arial" pitchFamily="34" charset="0"/>
                <a:cs typeface="Arial" pitchFamily="34" charset="0"/>
              </a:rPr>
              <a:t>fikrlilik</a:t>
            </a:r>
            <a:r>
              <a:rPr lang="en-US" sz="1600" b="1" dirty="0" smtClean="0">
                <a:latin typeface="Arial" pitchFamily="34" charset="0"/>
                <a:cs typeface="Arial" pitchFamily="34" charset="0"/>
              </a:rPr>
              <a:t>;</a:t>
            </a:r>
            <a:endParaRPr lang="ru-RU" sz="1600" b="1" dirty="0" smtClean="0">
              <a:latin typeface="Arial" pitchFamily="34" charset="0"/>
              <a:cs typeface="Arial" pitchFamily="34" charset="0"/>
            </a:endParaRPr>
          </a:p>
          <a:p>
            <a:r>
              <a:rPr lang="ru-RU" sz="1600" b="1" dirty="0" smtClean="0">
                <a:latin typeface="Arial" pitchFamily="34" charset="0"/>
                <a:cs typeface="Arial" pitchFamily="34" charset="0"/>
              </a:rPr>
              <a:t>бешмет – </a:t>
            </a:r>
            <a:r>
              <a:rPr lang="en-US" sz="1600" b="1" dirty="0" err="1" smtClean="0">
                <a:latin typeface="Arial" pitchFamily="34" charset="0"/>
                <a:cs typeface="Arial" pitchFamily="34" charset="0"/>
              </a:rPr>
              <a:t>ustki</a:t>
            </a:r>
            <a:r>
              <a:rPr lang="en-US" sz="1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600" b="1" dirty="0" err="1" smtClean="0">
                <a:latin typeface="Arial" pitchFamily="34" charset="0"/>
                <a:cs typeface="Arial" pitchFamily="34" charset="0"/>
              </a:rPr>
              <a:t>kiyim</a:t>
            </a:r>
            <a:r>
              <a:rPr lang="en-US" sz="1600" b="1" dirty="0" smtClean="0">
                <a:latin typeface="Arial" pitchFamily="34" charset="0"/>
                <a:cs typeface="Arial" pitchFamily="34" charset="0"/>
              </a:rPr>
              <a:t>;</a:t>
            </a:r>
            <a:endParaRPr lang="ru-RU" sz="1600" b="1" dirty="0" smtClean="0">
              <a:latin typeface="Arial" pitchFamily="34" charset="0"/>
              <a:cs typeface="Arial" pitchFamily="34" charset="0"/>
            </a:endParaRPr>
          </a:p>
          <a:p>
            <a:r>
              <a:rPr lang="ru-RU" sz="1600" b="1" dirty="0" smtClean="0">
                <a:latin typeface="Arial" pitchFamily="34" charset="0"/>
                <a:cs typeface="Arial" pitchFamily="34" charset="0"/>
              </a:rPr>
              <a:t>вороной – </a:t>
            </a:r>
            <a:r>
              <a:rPr lang="en-US" sz="1600" b="1" dirty="0" err="1" smtClean="0">
                <a:latin typeface="Arial" pitchFamily="34" charset="0"/>
                <a:cs typeface="Arial" pitchFamily="34" charset="0"/>
              </a:rPr>
              <a:t>qora</a:t>
            </a:r>
            <a:r>
              <a:rPr lang="en-US" sz="1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600" b="1" dirty="0" err="1" smtClean="0">
                <a:latin typeface="Arial" pitchFamily="34" charset="0"/>
                <a:cs typeface="Arial" pitchFamily="34" charset="0"/>
              </a:rPr>
              <a:t>rangli</a:t>
            </a:r>
            <a:r>
              <a:rPr lang="en-US" sz="1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600" b="1" dirty="0" err="1" smtClean="0">
                <a:latin typeface="Arial" pitchFamily="34" charset="0"/>
                <a:cs typeface="Arial" pitchFamily="34" charset="0"/>
              </a:rPr>
              <a:t>ot</a:t>
            </a:r>
            <a:r>
              <a:rPr lang="en-US" sz="1600" b="1" dirty="0" smtClean="0">
                <a:latin typeface="Arial" pitchFamily="34" charset="0"/>
                <a:cs typeface="Arial" pitchFamily="34" charset="0"/>
              </a:rPr>
              <a:t>;</a:t>
            </a:r>
            <a:endParaRPr lang="ru-RU" sz="1600" b="1" dirty="0" smtClean="0">
              <a:latin typeface="Arial" pitchFamily="34" charset="0"/>
              <a:cs typeface="Arial" pitchFamily="34" charset="0"/>
            </a:endParaRPr>
          </a:p>
          <a:p>
            <a:r>
              <a:rPr lang="ru-RU" sz="1600" b="1" dirty="0" smtClean="0">
                <a:latin typeface="Arial" pitchFamily="34" charset="0"/>
                <a:cs typeface="Arial" pitchFamily="34" charset="0"/>
              </a:rPr>
              <a:t>лихой –</a:t>
            </a:r>
            <a:r>
              <a:rPr lang="en-US" sz="1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600" b="1" dirty="0" err="1" smtClean="0">
                <a:latin typeface="Arial" pitchFamily="34" charset="0"/>
                <a:cs typeface="Arial" pitchFamily="34" charset="0"/>
              </a:rPr>
              <a:t>yovuz</a:t>
            </a:r>
            <a:r>
              <a:rPr lang="en-US" sz="1600" b="1" dirty="0" smtClean="0">
                <a:latin typeface="Arial" pitchFamily="34" charset="0"/>
                <a:cs typeface="Arial" pitchFamily="34" charset="0"/>
              </a:rPr>
              <a:t>;</a:t>
            </a:r>
            <a:endParaRPr lang="ru-RU" sz="1600" b="1" dirty="0" smtClean="0">
              <a:latin typeface="Arial" pitchFamily="34" charset="0"/>
              <a:cs typeface="Arial" pitchFamily="34" charset="0"/>
            </a:endParaRPr>
          </a:p>
          <a:p>
            <a:r>
              <a:rPr lang="ru-RU" sz="1600" b="1" dirty="0" smtClean="0">
                <a:latin typeface="Arial" pitchFamily="34" charset="0"/>
                <a:cs typeface="Arial" pitchFamily="34" charset="0"/>
              </a:rPr>
              <a:t>кунак – </a:t>
            </a:r>
            <a:r>
              <a:rPr lang="en-US" sz="1600" b="1" dirty="0" err="1" smtClean="0">
                <a:latin typeface="Arial" pitchFamily="34" charset="0"/>
                <a:cs typeface="Arial" pitchFamily="34" charset="0"/>
              </a:rPr>
              <a:t>og`ayni</a:t>
            </a:r>
            <a:r>
              <a:rPr lang="en-US" sz="1600" b="1" dirty="0" smtClean="0">
                <a:latin typeface="Arial" pitchFamily="34" charset="0"/>
                <a:cs typeface="Arial" pitchFamily="34" charset="0"/>
              </a:rPr>
              <a:t>;</a:t>
            </a:r>
            <a:endParaRPr lang="ru-RU" sz="1600" b="1" dirty="0" smtClean="0">
              <a:latin typeface="Arial" pitchFamily="34" charset="0"/>
              <a:cs typeface="Arial" pitchFamily="34" charset="0"/>
            </a:endParaRPr>
          </a:p>
          <a:p>
            <a:r>
              <a:rPr lang="ru-RU" sz="1600" b="1" dirty="0" smtClean="0">
                <a:latin typeface="Arial" pitchFamily="34" charset="0"/>
                <a:cs typeface="Arial" pitchFamily="34" charset="0"/>
              </a:rPr>
              <a:t>горец – </a:t>
            </a:r>
            <a:r>
              <a:rPr lang="en-US" sz="1600" b="1" dirty="0" err="1" smtClean="0">
                <a:latin typeface="Arial" pitchFamily="34" charset="0"/>
                <a:cs typeface="Arial" pitchFamily="34" charset="0"/>
              </a:rPr>
              <a:t>tog`lik</a:t>
            </a:r>
            <a:r>
              <a:rPr lang="en-US" sz="1600" b="1" dirty="0" smtClean="0">
                <a:latin typeface="Arial" pitchFamily="34" charset="0"/>
                <a:cs typeface="Arial" pitchFamily="34" charset="0"/>
              </a:rPr>
              <a:t>; </a:t>
            </a:r>
            <a:r>
              <a:rPr lang="en-US" sz="1600" b="1" dirty="0" err="1" smtClean="0">
                <a:latin typeface="Arial" pitchFamily="34" charset="0"/>
                <a:cs typeface="Arial" pitchFamily="34" charset="0"/>
              </a:rPr>
              <a:t>tog`da</a:t>
            </a:r>
            <a:r>
              <a:rPr lang="en-US" sz="1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600" b="1" dirty="0" err="1" smtClean="0">
                <a:latin typeface="Arial" pitchFamily="34" charset="0"/>
                <a:cs typeface="Arial" pitchFamily="34" charset="0"/>
              </a:rPr>
              <a:t>yashovchi</a:t>
            </a:r>
            <a:r>
              <a:rPr lang="en-US" sz="1600" b="1" dirty="0" smtClean="0">
                <a:latin typeface="Arial" pitchFamily="34" charset="0"/>
                <a:cs typeface="Arial" pitchFamily="34" charset="0"/>
              </a:rPr>
              <a:t>;</a:t>
            </a:r>
            <a:endParaRPr lang="ru-RU" sz="1600" b="1" dirty="0" smtClean="0">
              <a:latin typeface="Arial" pitchFamily="34" charset="0"/>
              <a:cs typeface="Arial" pitchFamily="34" charset="0"/>
            </a:endParaRPr>
          </a:p>
          <a:p>
            <a:r>
              <a:rPr lang="ru-RU" sz="1600" b="1" dirty="0" smtClean="0">
                <a:latin typeface="Arial" pitchFamily="34" charset="0"/>
                <a:cs typeface="Arial" pitchFamily="34" charset="0"/>
              </a:rPr>
              <a:t>похититель – </a:t>
            </a:r>
            <a:r>
              <a:rPr lang="en-US" sz="1600" b="1" dirty="0" err="1" smtClean="0">
                <a:latin typeface="Arial" pitchFamily="34" charset="0"/>
                <a:cs typeface="Arial" pitchFamily="34" charset="0"/>
              </a:rPr>
              <a:t>o`g`ri</a:t>
            </a:r>
            <a:r>
              <a:rPr lang="en-US" sz="1600" b="1" dirty="0" smtClean="0">
                <a:latin typeface="Arial" pitchFamily="34" charset="0"/>
                <a:cs typeface="Arial" pitchFamily="34" charset="0"/>
              </a:rPr>
              <a:t>;</a:t>
            </a:r>
            <a:endParaRPr lang="ru-RU" sz="1600" b="1" dirty="0" smtClean="0">
              <a:latin typeface="Arial" pitchFamily="34" charset="0"/>
              <a:cs typeface="Arial" pitchFamily="34" charset="0"/>
            </a:endParaRPr>
          </a:p>
          <a:p>
            <a:r>
              <a:rPr lang="ru-RU" sz="1600" b="1" dirty="0" smtClean="0">
                <a:latin typeface="Arial" pitchFamily="34" charset="0"/>
                <a:cs typeface="Arial" pitchFamily="34" charset="0"/>
              </a:rPr>
              <a:t>муза – </a:t>
            </a:r>
            <a:r>
              <a:rPr lang="en-US" sz="1600" b="1" dirty="0" err="1" smtClean="0">
                <a:latin typeface="Arial" pitchFamily="34" charset="0"/>
                <a:cs typeface="Arial" pitchFamily="34" charset="0"/>
              </a:rPr>
              <a:t>ilhom</a:t>
            </a:r>
            <a:r>
              <a:rPr lang="en-US" sz="1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600" b="1" dirty="0" err="1" smtClean="0">
                <a:latin typeface="Arial" pitchFamily="34" charset="0"/>
                <a:cs typeface="Arial" pitchFamily="34" charset="0"/>
              </a:rPr>
              <a:t>parisi</a:t>
            </a:r>
            <a:r>
              <a:rPr lang="en-US" sz="1600" b="1" dirty="0" smtClean="0">
                <a:latin typeface="Arial" pitchFamily="34" charset="0"/>
                <a:cs typeface="Arial" pitchFamily="34" charset="0"/>
              </a:rPr>
              <a:t>;</a:t>
            </a:r>
            <a:endParaRPr lang="ru-RU" sz="1600" b="1" dirty="0" smtClean="0">
              <a:latin typeface="Arial" pitchFamily="34" charset="0"/>
              <a:cs typeface="Arial" pitchFamily="34" charset="0"/>
            </a:endParaRPr>
          </a:p>
          <a:p>
            <a:endParaRPr lang="ru-RU" sz="1600" b="1" dirty="0" smtClean="0">
              <a:latin typeface="Arial" pitchFamily="34" charset="0"/>
              <a:cs typeface="Arial" pitchFamily="34" charset="0"/>
            </a:endParaRPr>
          </a:p>
          <a:p>
            <a:endParaRPr lang="ru-RU" sz="1600" b="1" dirty="0" smtClean="0">
              <a:latin typeface="Arial" pitchFamily="34" charset="0"/>
              <a:cs typeface="Arial" pitchFamily="34" charset="0"/>
            </a:endParaRPr>
          </a:p>
          <a:p>
            <a:endParaRPr lang="ru-RU" sz="1600" b="1" dirty="0" smtClean="0">
              <a:latin typeface="Arial" pitchFamily="34" charset="0"/>
              <a:cs typeface="Arial" pitchFamily="34" charset="0"/>
            </a:endParaRPr>
          </a:p>
          <a:p>
            <a:r>
              <a:rPr lang="ru-RU" sz="1600" b="1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r>
              <a:rPr lang="ru-RU" sz="1600" b="1" dirty="0" smtClean="0">
                <a:latin typeface="Arial" pitchFamily="34" charset="0"/>
                <a:cs typeface="Arial" pitchFamily="34" charset="0"/>
              </a:rPr>
              <a:t> </a:t>
            </a:r>
            <a:endParaRPr lang="ru-RU" sz="1600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282" y="142858"/>
            <a:ext cx="8452755" cy="892552"/>
          </a:xfrm>
        </p:spPr>
        <p:txBody>
          <a:bodyPr/>
          <a:lstStyle/>
          <a:p>
            <a:pPr algn="ctr"/>
            <a:r>
              <a:rPr lang="ru-RU" sz="2900" dirty="0" smtClean="0"/>
              <a:t>Задание для самостоятельного выполнения</a:t>
            </a:r>
            <a:endParaRPr lang="ru-RU" sz="29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42911" y="986415"/>
            <a:ext cx="3071834" cy="1154162"/>
          </a:xfrm>
        </p:spPr>
        <p:txBody>
          <a:bodyPr/>
          <a:lstStyle/>
          <a:p>
            <a:endParaRPr lang="ru-RU" sz="2500" dirty="0" smtClean="0">
              <a:solidFill>
                <a:schemeClr val="tx1"/>
              </a:solidFill>
            </a:endParaRPr>
          </a:p>
          <a:p>
            <a:endParaRPr lang="ru-RU" sz="2500" dirty="0" smtClean="0">
              <a:solidFill>
                <a:schemeClr val="tx1"/>
              </a:solidFill>
            </a:endParaRPr>
          </a:p>
          <a:p>
            <a:endParaRPr lang="ru-RU" sz="2500" dirty="0">
              <a:solidFill>
                <a:schemeClr val="tx1"/>
              </a:solidFill>
            </a:endParaRPr>
          </a:p>
        </p:txBody>
      </p:sp>
      <p:pic>
        <p:nvPicPr>
          <p:cNvPr id="7" name="Picture 10" descr="545428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1336043">
            <a:off x="14219524" y="563671"/>
            <a:ext cx="5287004" cy="52844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10" descr="545428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1336043">
            <a:off x="13502885" y="1265172"/>
            <a:ext cx="5287004" cy="4053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10" descr="545428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1336043">
            <a:off x="14506214" y="1503396"/>
            <a:ext cx="3789301" cy="4062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6" name="Picture 2" descr="Герой нашего времени • Михаил Лермонтов, купить книгу по низкой цене,  читать отзывы в Book24.ru • Эксмо • ISBN:978-5-04-111308-7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42910" y="1000114"/>
            <a:ext cx="3236915" cy="3935410"/>
          </a:xfrm>
          <a:prstGeom prst="rect">
            <a:avLst/>
          </a:prstGeom>
          <a:noFill/>
        </p:spPr>
      </p:pic>
      <p:sp>
        <p:nvSpPr>
          <p:cNvPr id="10" name="Прямоугольник 9"/>
          <p:cNvSpPr/>
          <p:nvPr/>
        </p:nvSpPr>
        <p:spPr>
          <a:xfrm>
            <a:off x="4643438" y="1214428"/>
            <a:ext cx="321471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1600" b="1" dirty="0" smtClean="0">
              <a:latin typeface="Arial" pitchFamily="34" charset="0"/>
              <a:cs typeface="Arial" pitchFamily="34" charset="0"/>
            </a:endParaRPr>
          </a:p>
          <a:p>
            <a:endParaRPr lang="ru-RU" sz="1600" b="1" dirty="0" smtClean="0">
              <a:latin typeface="Arial" pitchFamily="34" charset="0"/>
              <a:cs typeface="Arial" pitchFamily="34" charset="0"/>
            </a:endParaRPr>
          </a:p>
          <a:p>
            <a:endParaRPr lang="ru-RU" sz="1600" b="1" dirty="0" smtClean="0">
              <a:latin typeface="Arial" pitchFamily="34" charset="0"/>
              <a:cs typeface="Arial" pitchFamily="34" charset="0"/>
            </a:endParaRPr>
          </a:p>
          <a:p>
            <a:endParaRPr lang="ru-RU" sz="1600" b="1" dirty="0" smtClean="0">
              <a:latin typeface="Arial" pitchFamily="34" charset="0"/>
              <a:cs typeface="Arial" pitchFamily="34" charset="0"/>
            </a:endParaRPr>
          </a:p>
          <a:p>
            <a:endParaRPr lang="ru-RU" sz="1600" b="1" dirty="0" smtClean="0">
              <a:latin typeface="Arial" pitchFamily="34" charset="0"/>
              <a:cs typeface="Arial" pitchFamily="34" charset="0"/>
            </a:endParaRPr>
          </a:p>
          <a:p>
            <a:r>
              <a:rPr lang="ru-RU" sz="1600" b="1" dirty="0" smtClean="0">
                <a:latin typeface="Arial" pitchFamily="34" charset="0"/>
                <a:cs typeface="Arial" pitchFamily="34" charset="0"/>
              </a:rPr>
              <a:t>Прочитать и подготовиться к пересказу отрывка «Карагёз» из романа «Герой нашего времени» ( стр. 86 – 89).</a:t>
            </a:r>
            <a:r>
              <a:rPr lang="ru-RU" sz="1600" dirty="0" smtClean="0"/>
              <a:t>  </a:t>
            </a:r>
            <a:endParaRPr lang="ru-RU" sz="1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9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49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76966" y="143803"/>
            <a:ext cx="8190071" cy="553998"/>
          </a:xfrm>
        </p:spPr>
        <p:txBody>
          <a:bodyPr anchor="ctr"/>
          <a:lstStyle/>
          <a:p>
            <a:pPr algn="ctr"/>
            <a:r>
              <a:rPr lang="ru-RU" sz="3600" dirty="0" smtClean="0"/>
              <a:t>Биография </a:t>
            </a:r>
            <a:endParaRPr lang="ru-RU" sz="36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786314" y="357174"/>
            <a:ext cx="4204143" cy="4031872"/>
          </a:xfrm>
        </p:spPr>
        <p:txBody>
          <a:bodyPr/>
          <a:lstStyle/>
          <a:p>
            <a:r>
              <a:rPr lang="ru-RU" dirty="0" smtClean="0">
                <a:solidFill>
                  <a:schemeClr val="tx1"/>
                </a:solidFill>
              </a:rPr>
              <a:t> </a:t>
            </a:r>
          </a:p>
          <a:p>
            <a:r>
              <a:rPr lang="ru-RU" sz="3200" dirty="0" smtClean="0">
                <a:solidFill>
                  <a:schemeClr val="tx1"/>
                </a:solidFill>
              </a:rPr>
              <a:t>Михаил Юрьевич Лермонтов – великий русский писатель, поэт, талантливый художник и драматург.</a:t>
            </a:r>
            <a:endParaRPr lang="ru-RU" sz="3200" dirty="0"/>
          </a:p>
        </p:txBody>
      </p:sp>
      <p:pic>
        <p:nvPicPr>
          <p:cNvPr id="7" name="Picture 8" descr="lermontov_18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42845" y="928675"/>
            <a:ext cx="4500595" cy="400052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468951" y="175199"/>
            <a:ext cx="6190999" cy="587467"/>
          </a:xfrm>
          <a:prstGeom prst="rect">
            <a:avLst/>
          </a:prstGeom>
        </p:spPr>
        <p:txBody>
          <a:bodyPr vert="horz" wrap="square" lIns="0" tIns="26175" rIns="0" bIns="0" rtlCol="0">
            <a:spAutoFit/>
          </a:bodyPr>
          <a:lstStyle/>
          <a:p>
            <a:pPr marL="20134" algn="ctr">
              <a:spcBef>
                <a:spcPts val="206"/>
              </a:spcBef>
            </a:pPr>
            <a:r>
              <a:rPr lang="ru-RU" sz="3600" spc="-8" dirty="0" smtClean="0"/>
              <a:t>                 </a:t>
            </a:r>
            <a:endParaRPr sz="3600" spc="-8" dirty="0"/>
          </a:p>
        </p:txBody>
      </p:sp>
      <p:sp>
        <p:nvSpPr>
          <p:cNvPr id="19" name="Rectangle 4"/>
          <p:cNvSpPr>
            <a:spLocks noChangeArrowheads="1"/>
          </p:cNvSpPr>
          <p:nvPr/>
        </p:nvSpPr>
        <p:spPr bwMode="auto">
          <a:xfrm>
            <a:off x="167843" y="789749"/>
            <a:ext cx="3497809" cy="5209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44970" tIns="72486" rIns="144970" bIns="72486" anchor="ctr">
            <a:spAutoFit/>
          </a:bodyPr>
          <a:lstStyle/>
          <a:p>
            <a:endParaRPr lang="ru-RU" dirty="0" smtClean="0">
              <a:latin typeface="Arial" pitchFamily="34" charset="0"/>
              <a:cs typeface="Arial" pitchFamily="34" charset="0"/>
            </a:endParaRPr>
          </a:p>
          <a:p>
            <a:endParaRPr lang="ru-RU" sz="2500" dirty="0" smtClean="0">
              <a:latin typeface="Arial" pitchFamily="34" charset="0"/>
              <a:cs typeface="Arial" pitchFamily="34" charset="0"/>
            </a:endParaRPr>
          </a:p>
          <a:p>
            <a:endParaRPr lang="ru-RU" sz="2500" dirty="0" smtClean="0">
              <a:latin typeface="Arial" pitchFamily="34" charset="0"/>
              <a:cs typeface="Arial" pitchFamily="34" charset="0"/>
            </a:endParaRPr>
          </a:p>
          <a:p>
            <a:endParaRPr lang="ru-RU" sz="2500" dirty="0" smtClean="0">
              <a:latin typeface="Arial" pitchFamily="34" charset="0"/>
              <a:cs typeface="Arial" pitchFamily="34" charset="0"/>
            </a:endParaRPr>
          </a:p>
          <a:p>
            <a:endParaRPr lang="ru-RU" sz="2500" dirty="0" smtClean="0">
              <a:latin typeface="Arial" pitchFamily="34" charset="0"/>
              <a:cs typeface="Arial" pitchFamily="34" charset="0"/>
            </a:endParaRPr>
          </a:p>
          <a:p>
            <a:endParaRPr lang="ru-RU" sz="2500" dirty="0" smtClean="0">
              <a:latin typeface="Arial" pitchFamily="34" charset="0"/>
              <a:cs typeface="Arial" pitchFamily="34" charset="0"/>
            </a:endParaRPr>
          </a:p>
          <a:p>
            <a:endParaRPr lang="ru-RU" sz="2500" dirty="0" smtClean="0">
              <a:latin typeface="Arial" pitchFamily="34" charset="0"/>
              <a:cs typeface="Arial" pitchFamily="34" charset="0"/>
            </a:endParaRPr>
          </a:p>
          <a:p>
            <a:endParaRPr lang="ru-RU" sz="2500" dirty="0" smtClean="0">
              <a:latin typeface="Arial" pitchFamily="34" charset="0"/>
              <a:cs typeface="Arial" pitchFamily="34" charset="0"/>
            </a:endParaRPr>
          </a:p>
          <a:p>
            <a:endParaRPr lang="ru-RU" sz="2500" dirty="0" smtClean="0">
              <a:latin typeface="Arial" pitchFamily="34" charset="0"/>
              <a:cs typeface="Arial" pitchFamily="34" charset="0"/>
            </a:endParaRPr>
          </a:p>
          <a:p>
            <a:endParaRPr lang="ru-RU" sz="2500" dirty="0" smtClean="0">
              <a:latin typeface="Arial" pitchFamily="34" charset="0"/>
              <a:cs typeface="Arial" pitchFamily="34" charset="0"/>
            </a:endParaRPr>
          </a:p>
          <a:p>
            <a:endParaRPr lang="ru-RU" sz="2500" dirty="0" smtClean="0">
              <a:latin typeface="Arial" pitchFamily="34" charset="0"/>
              <a:cs typeface="Arial" pitchFamily="34" charset="0"/>
            </a:endParaRPr>
          </a:p>
          <a:p>
            <a:endParaRPr lang="ru-RU" sz="2500" dirty="0" smtClean="0">
              <a:latin typeface="Arial" pitchFamily="34" charset="0"/>
              <a:cs typeface="Arial" pitchFamily="34" charset="0"/>
            </a:endParaRPr>
          </a:p>
          <a:p>
            <a:endParaRPr lang="ru-RU" sz="25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4932041" y="942209"/>
            <a:ext cx="3960439" cy="592664"/>
          </a:xfrm>
          <a:prstGeom prst="rect">
            <a:avLst/>
          </a:prstGeom>
        </p:spPr>
        <p:txBody>
          <a:bodyPr wrap="square" lIns="144970" tIns="72486" rIns="144970" bIns="72486">
            <a:spAutoFit/>
          </a:bodyPr>
          <a:lstStyle/>
          <a:p>
            <a:r>
              <a:rPr lang="ru-RU" dirty="0" smtClean="0"/>
              <a:t>   </a:t>
            </a:r>
            <a:endParaRPr lang="ru-RU" sz="2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Заголовок 5"/>
          <p:cNvSpPr txBox="1">
            <a:spLocks/>
          </p:cNvSpPr>
          <p:nvPr/>
        </p:nvSpPr>
        <p:spPr>
          <a:xfrm>
            <a:off x="457200" y="274639"/>
            <a:ext cx="8229600" cy="50783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defTabSz="914290">
              <a:defRPr/>
            </a:pPr>
            <a:r>
              <a:rPr lang="ru-RU" sz="3300" b="1" kern="0" dirty="0" smtClean="0">
                <a:solidFill>
                  <a:schemeClr val="bg1">
                    <a:lumMod val="85000"/>
                    <a:lumOff val="15000"/>
                  </a:schemeClr>
                </a:solidFill>
                <a:latin typeface="Arial"/>
                <a:ea typeface="+mj-ea"/>
                <a:cs typeface="Arial"/>
              </a:rPr>
              <a:t>               Детство М.Ю.Лермонтова</a:t>
            </a:r>
            <a:endParaRPr lang="ru-RU" sz="3300" b="1" kern="0" dirty="0">
              <a:solidFill>
                <a:schemeClr val="bg1">
                  <a:lumMod val="85000"/>
                  <a:lumOff val="15000"/>
                </a:schemeClr>
              </a:solidFill>
              <a:latin typeface="Arial"/>
              <a:ea typeface="+mj-ea"/>
              <a:cs typeface="Arial"/>
            </a:endParaRPr>
          </a:p>
        </p:txBody>
      </p:sp>
      <p:sp>
        <p:nvSpPr>
          <p:cNvPr id="8" name="Текст 2"/>
          <p:cNvSpPr txBox="1">
            <a:spLocks/>
          </p:cNvSpPr>
          <p:nvPr/>
        </p:nvSpPr>
        <p:spPr>
          <a:xfrm>
            <a:off x="4648199" y="1047890"/>
            <a:ext cx="4038601" cy="5078274"/>
          </a:xfrm>
          <a:prstGeom prst="rect">
            <a:avLst/>
          </a:prstGeom>
        </p:spPr>
        <p:txBody>
          <a:bodyPr lIns="91429" tIns="45714" rIns="91429" bIns="45714"/>
          <a:lstStyle/>
          <a:p>
            <a:pPr algn="just" defTabSz="914290">
              <a:lnSpc>
                <a:spcPct val="90000"/>
              </a:lnSpc>
              <a:defRPr/>
            </a:pPr>
            <a:endParaRPr lang="ru-RU" sz="2200" b="1" kern="0" dirty="0" smtClean="0"/>
          </a:p>
        </p:txBody>
      </p:sp>
      <p:sp>
        <p:nvSpPr>
          <p:cNvPr id="13" name="Прямоугольник 12"/>
          <p:cNvSpPr/>
          <p:nvPr/>
        </p:nvSpPr>
        <p:spPr>
          <a:xfrm>
            <a:off x="214282" y="4500574"/>
            <a:ext cx="4572032" cy="338555"/>
          </a:xfrm>
          <a:prstGeom prst="rect">
            <a:avLst/>
          </a:prstGeom>
        </p:spPr>
        <p:txBody>
          <a:bodyPr wrap="square" lIns="91429" tIns="45714" rIns="91429" bIns="45714">
            <a:spAutoFit/>
          </a:bodyPr>
          <a:lstStyle/>
          <a:p>
            <a:r>
              <a:rPr lang="ru-RU" sz="1600" b="1" i="1" kern="0" dirty="0" smtClean="0">
                <a:solidFill>
                  <a:srgbClr val="262626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pitchFamily="34" charset="0"/>
                <a:cs typeface="Arial" pitchFamily="34" charset="0"/>
              </a:rPr>
              <a:t>                 Дом в Тарханах</a:t>
            </a:r>
            <a:endParaRPr lang="ru-RU" sz="1600" dirty="0"/>
          </a:p>
        </p:txBody>
      </p:sp>
      <p:sp>
        <p:nvSpPr>
          <p:cNvPr id="8194" name="AutoShape 2" descr="Тарханы — Википедия"/>
          <p:cNvSpPr>
            <a:spLocks noChangeAspect="1" noChangeArrowheads="1"/>
          </p:cNvSpPr>
          <p:nvPr/>
        </p:nvSpPr>
        <p:spPr bwMode="auto">
          <a:xfrm>
            <a:off x="155577" y="-144462"/>
            <a:ext cx="304799" cy="304801"/>
          </a:xfrm>
          <a:prstGeom prst="rect">
            <a:avLst/>
          </a:prstGeom>
          <a:noFill/>
        </p:spPr>
        <p:txBody>
          <a:bodyPr vert="horz" wrap="square" lIns="91429" tIns="45714" rIns="91429" bIns="45714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8196" name="Picture 4" descr="Тарханы — Википедия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14283" y="928677"/>
            <a:ext cx="4643470" cy="3500462"/>
          </a:xfrm>
          <a:prstGeom prst="rect">
            <a:avLst/>
          </a:prstGeom>
          <a:noFill/>
        </p:spPr>
      </p:pic>
      <p:sp>
        <p:nvSpPr>
          <p:cNvPr id="8198" name="AutoShape 6" descr="Тарханы (усадьба М. Ю. Лермонтова) — Россия — Планета Земля"/>
          <p:cNvSpPr>
            <a:spLocks noChangeAspect="1" noChangeArrowheads="1"/>
          </p:cNvSpPr>
          <p:nvPr/>
        </p:nvSpPr>
        <p:spPr bwMode="auto">
          <a:xfrm>
            <a:off x="155577" y="-144462"/>
            <a:ext cx="304799" cy="304801"/>
          </a:xfrm>
          <a:prstGeom prst="rect">
            <a:avLst/>
          </a:prstGeom>
          <a:noFill/>
        </p:spPr>
        <p:txBody>
          <a:bodyPr vert="horz" wrap="square" lIns="91429" tIns="45714" rIns="91429" bIns="45714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8200" name="AutoShape 8" descr="Тарханы (усадьба М. Ю. Лермонтова) — Россия — Планета Земля"/>
          <p:cNvSpPr>
            <a:spLocks noChangeAspect="1" noChangeArrowheads="1"/>
          </p:cNvSpPr>
          <p:nvPr/>
        </p:nvSpPr>
        <p:spPr bwMode="auto">
          <a:xfrm>
            <a:off x="155577" y="-144462"/>
            <a:ext cx="304799" cy="304801"/>
          </a:xfrm>
          <a:prstGeom prst="rect">
            <a:avLst/>
          </a:prstGeom>
          <a:noFill/>
        </p:spPr>
        <p:txBody>
          <a:bodyPr vert="horz" wrap="square" lIns="91429" tIns="45714" rIns="91429" bIns="45714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8202" name="AutoShape 10" descr="Тарханы (усадьба М. Ю. Лермонтова) — Россия — Планета Земля"/>
          <p:cNvSpPr>
            <a:spLocks noChangeAspect="1" noChangeArrowheads="1"/>
          </p:cNvSpPr>
          <p:nvPr/>
        </p:nvSpPr>
        <p:spPr bwMode="auto">
          <a:xfrm>
            <a:off x="155577" y="-144462"/>
            <a:ext cx="304799" cy="304801"/>
          </a:xfrm>
          <a:prstGeom prst="rect">
            <a:avLst/>
          </a:prstGeom>
          <a:noFill/>
        </p:spPr>
        <p:txBody>
          <a:bodyPr vert="horz" wrap="square" lIns="91429" tIns="45714" rIns="91429" bIns="45714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4" name="Прямоугольник 13"/>
          <p:cNvSpPr/>
          <p:nvPr/>
        </p:nvSpPr>
        <p:spPr>
          <a:xfrm>
            <a:off x="5000629" y="1000114"/>
            <a:ext cx="3643338" cy="3000809"/>
          </a:xfrm>
          <a:prstGeom prst="rect">
            <a:avLst/>
          </a:prstGeom>
        </p:spPr>
        <p:txBody>
          <a:bodyPr wrap="square" lIns="91429" tIns="45714" rIns="91429" bIns="45714">
            <a:spAutoFit/>
          </a:bodyPr>
          <a:lstStyle/>
          <a:p>
            <a:endParaRPr lang="ru-RU" sz="2100" b="1" dirty="0" smtClean="0">
              <a:latin typeface="Arial" pitchFamily="34" charset="0"/>
              <a:cs typeface="Arial" pitchFamily="34" charset="0"/>
            </a:endParaRPr>
          </a:p>
          <a:p>
            <a:r>
              <a:rPr lang="ru-RU" sz="2100" b="1" dirty="0" smtClean="0">
                <a:latin typeface="Arial" pitchFamily="34" charset="0"/>
                <a:cs typeface="Arial" pitchFamily="34" charset="0"/>
              </a:rPr>
              <a:t>Родился М.Ю.Лермонтов 3 октября 1814 года в Москве. Детство его прошло в селе Тарханы Пензенской губернии, в имении бабушки по матери Елизаветы Алексеевны Арсеньевой.</a:t>
            </a:r>
            <a:endParaRPr lang="ru-RU" sz="2100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76966" y="162356"/>
            <a:ext cx="8190071" cy="561045"/>
          </a:xfrm>
        </p:spPr>
        <p:txBody>
          <a:bodyPr/>
          <a:lstStyle/>
          <a:p>
            <a:r>
              <a:rPr lang="ru-RU" dirty="0" smtClean="0"/>
              <a:t>                         </a:t>
            </a:r>
            <a:r>
              <a:rPr lang="ru-RU" sz="3600" dirty="0" smtClean="0">
                <a:solidFill>
                  <a:schemeClr val="bg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Текст 3"/>
          <p:cNvSpPr txBox="1">
            <a:spLocks/>
          </p:cNvSpPr>
          <p:nvPr/>
        </p:nvSpPr>
        <p:spPr>
          <a:xfrm>
            <a:off x="142876" y="4429137"/>
            <a:ext cx="8786844" cy="500066"/>
          </a:xfrm>
          <a:prstGeom prst="rect">
            <a:avLst/>
          </a:prstGeom>
        </p:spPr>
        <p:txBody>
          <a:bodyPr lIns="91429" tIns="45714" rIns="91429" bIns="45714">
            <a:normAutofit fontScale="92500" lnSpcReduction="20000"/>
          </a:bodyPr>
          <a:lstStyle/>
          <a:p>
            <a:pPr algn="just" defTabSz="914290">
              <a:lnSpc>
                <a:spcPct val="90000"/>
              </a:lnSpc>
              <a:defRPr/>
            </a:pPr>
            <a:r>
              <a:rPr lang="ru-RU" sz="2100" b="1" kern="0" dirty="0" smtClean="0">
                <a:solidFill>
                  <a:srgbClr val="262626"/>
                </a:solidFill>
                <a:latin typeface="Arial" pitchFamily="34" charset="0"/>
                <a:cs typeface="Arial" pitchFamily="34" charset="0"/>
              </a:rPr>
              <a:t>      </a:t>
            </a:r>
            <a:r>
              <a:rPr lang="ru-RU" sz="1700" b="1" kern="0" dirty="0" smtClean="0">
                <a:solidFill>
                  <a:srgbClr val="262626"/>
                </a:solidFill>
                <a:latin typeface="Arial" pitchFamily="34" charset="0"/>
                <a:cs typeface="Arial" pitchFamily="34" charset="0"/>
              </a:rPr>
              <a:t>Отец поэта Юрий Петрович                              Мать поэта Мария Михайловна</a:t>
            </a:r>
          </a:p>
          <a:p>
            <a:pPr algn="just" defTabSz="914290">
              <a:lnSpc>
                <a:spcPct val="90000"/>
              </a:lnSpc>
              <a:defRPr/>
            </a:pPr>
            <a:r>
              <a:rPr lang="ru-RU" sz="1700" b="1" kern="0" dirty="0" smtClean="0">
                <a:solidFill>
                  <a:srgbClr val="262626"/>
                </a:solidFill>
                <a:latin typeface="Arial" pitchFamily="34" charset="0"/>
                <a:cs typeface="Arial" pitchFamily="34" charset="0"/>
              </a:rPr>
              <a:t>                 Лермонтов                                                      Лермонтова (Арсеньева)    </a:t>
            </a:r>
          </a:p>
        </p:txBody>
      </p:sp>
      <p:sp>
        <p:nvSpPr>
          <p:cNvPr id="12" name="Заголовок 1"/>
          <p:cNvSpPr txBox="1">
            <a:spLocks/>
          </p:cNvSpPr>
          <p:nvPr/>
        </p:nvSpPr>
        <p:spPr>
          <a:xfrm>
            <a:off x="285719" y="214299"/>
            <a:ext cx="8429684" cy="500065"/>
          </a:xfrm>
          <a:prstGeom prst="rect">
            <a:avLst/>
          </a:prstGeom>
        </p:spPr>
        <p:txBody>
          <a:bodyPr wrap="square" lIns="0" tIns="0" rIns="0" bIns="0">
            <a:normAutofit fontScale="60000" lnSpcReduction="20000"/>
          </a:bodyPr>
          <a:lstStyle/>
          <a:p>
            <a:pPr defTabSz="914290">
              <a:defRPr/>
            </a:pPr>
            <a:r>
              <a:rPr lang="ru-RU" sz="2400" b="1" kern="0" dirty="0" smtClean="0">
                <a:solidFill>
                  <a:schemeClr val="bg1">
                    <a:lumMod val="75000"/>
                    <a:lumOff val="25000"/>
                  </a:schemeClr>
                </a:solidFill>
                <a:latin typeface="Comic Sans MS" pitchFamily="66" charset="0"/>
                <a:ea typeface="+mj-ea"/>
                <a:cs typeface="Arial"/>
              </a:rPr>
              <a:t>        </a:t>
            </a:r>
            <a:br>
              <a:rPr lang="ru-RU" sz="2400" b="1" kern="0" dirty="0" smtClean="0">
                <a:solidFill>
                  <a:schemeClr val="bg1">
                    <a:lumMod val="75000"/>
                    <a:lumOff val="25000"/>
                  </a:schemeClr>
                </a:solidFill>
                <a:latin typeface="Comic Sans MS" pitchFamily="66" charset="0"/>
                <a:ea typeface="+mj-ea"/>
                <a:cs typeface="Arial"/>
              </a:rPr>
            </a:br>
            <a:r>
              <a:rPr lang="ru-RU" sz="2700" b="1" kern="0" dirty="0" smtClean="0">
                <a:solidFill>
                  <a:schemeClr val="tx1">
                    <a:lumMod val="95000"/>
                  </a:schemeClr>
                </a:solidFill>
                <a:latin typeface="Comic Sans MS" pitchFamily="66" charset="0"/>
                <a:ea typeface="+mj-ea"/>
                <a:cs typeface="Arial"/>
              </a:rPr>
              <a:t>                         </a:t>
            </a:r>
            <a:r>
              <a:rPr lang="ru-RU" sz="4300" b="1" kern="0" dirty="0" smtClean="0">
                <a:solidFill>
                  <a:schemeClr val="bg1"/>
                </a:solidFill>
                <a:latin typeface="Arial" pitchFamily="34" charset="0"/>
                <a:ea typeface="+mj-ea"/>
                <a:cs typeface="Arial" pitchFamily="34" charset="0"/>
              </a:rPr>
              <a:t>Родители М.Ю.Лермонтова</a:t>
            </a:r>
            <a:r>
              <a:rPr lang="ru-RU" sz="2700" b="1" kern="0" dirty="0" smtClean="0">
                <a:solidFill>
                  <a:schemeClr val="bg1"/>
                </a:solidFill>
                <a:latin typeface="Arial" pitchFamily="34" charset="0"/>
                <a:ea typeface="+mj-ea"/>
                <a:cs typeface="Arial" pitchFamily="34" charset="0"/>
              </a:rPr>
              <a:t> </a:t>
            </a:r>
            <a:endParaRPr lang="ru-RU" sz="3200" b="1" kern="0" dirty="0">
              <a:solidFill>
                <a:schemeClr val="bg1"/>
              </a:solidFill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12290" name="AutoShape 2" descr="Картинки по запросу отец и мать лермонтова фото"/>
          <p:cNvSpPr>
            <a:spLocks noChangeAspect="1" noChangeArrowheads="1"/>
          </p:cNvSpPr>
          <p:nvPr/>
        </p:nvSpPr>
        <p:spPr bwMode="auto">
          <a:xfrm>
            <a:off x="155577" y="-144462"/>
            <a:ext cx="304799" cy="304801"/>
          </a:xfrm>
          <a:prstGeom prst="rect">
            <a:avLst/>
          </a:prstGeom>
          <a:noFill/>
        </p:spPr>
        <p:txBody>
          <a:bodyPr vert="horz" wrap="square" lIns="91429" tIns="45714" rIns="91429" bIns="45714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2292" name="AutoShape 4" descr="Картинки по запросу отец и мать лермонтова фото"/>
          <p:cNvSpPr>
            <a:spLocks noChangeAspect="1" noChangeArrowheads="1"/>
          </p:cNvSpPr>
          <p:nvPr/>
        </p:nvSpPr>
        <p:spPr bwMode="auto">
          <a:xfrm>
            <a:off x="155577" y="-144462"/>
            <a:ext cx="304799" cy="304801"/>
          </a:xfrm>
          <a:prstGeom prst="rect">
            <a:avLst/>
          </a:prstGeom>
          <a:noFill/>
        </p:spPr>
        <p:txBody>
          <a:bodyPr vert="horz" wrap="square" lIns="91429" tIns="45714" rIns="91429" bIns="45714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2296" name="AutoShape 8" descr="Лермонтов М.Ю.: Семья Лермонтова"/>
          <p:cNvSpPr>
            <a:spLocks noChangeAspect="1" noChangeArrowheads="1"/>
          </p:cNvSpPr>
          <p:nvPr/>
        </p:nvSpPr>
        <p:spPr bwMode="auto">
          <a:xfrm>
            <a:off x="155577" y="-144462"/>
            <a:ext cx="304799" cy="304801"/>
          </a:xfrm>
          <a:prstGeom prst="rect">
            <a:avLst/>
          </a:prstGeom>
          <a:noFill/>
        </p:spPr>
        <p:txBody>
          <a:bodyPr vert="horz" wrap="square" lIns="91429" tIns="45714" rIns="91429" bIns="45714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12298" name="Picture 10" descr="Михаил Лермонтов – биография, фото, личная жизнь, книги и смерть - 24СМИ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14283" y="928676"/>
            <a:ext cx="8715437" cy="342902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0" dirty="0" smtClean="0"/>
              <a:t>        Бабушка М.Ю.Лермонтова</a:t>
            </a:r>
            <a:endParaRPr lang="ru-RU" b="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" y="4429139"/>
            <a:ext cx="8929718" cy="784830"/>
          </a:xfrm>
        </p:spPr>
        <p:txBody>
          <a:bodyPr/>
          <a:lstStyle/>
          <a:p>
            <a:r>
              <a:rPr lang="ru-RU" sz="1700" dirty="0" smtClean="0">
                <a:solidFill>
                  <a:schemeClr val="tx1"/>
                </a:solidFill>
              </a:rPr>
              <a:t>                                                                               Бабушка поэта Елизавета </a:t>
            </a:r>
          </a:p>
          <a:p>
            <a:r>
              <a:rPr lang="ru-RU" sz="1700" dirty="0" smtClean="0">
                <a:solidFill>
                  <a:schemeClr val="tx1"/>
                </a:solidFill>
              </a:rPr>
              <a:t>                                                                                    Алексеевна Арсеньева</a:t>
            </a:r>
          </a:p>
          <a:p>
            <a:r>
              <a:rPr lang="ru-RU" sz="1700" dirty="0" smtClean="0">
                <a:solidFill>
                  <a:schemeClr val="tx1"/>
                </a:solidFill>
              </a:rPr>
              <a:t>                                                                                      </a:t>
            </a:r>
            <a:endParaRPr lang="ru-RU" sz="1700" dirty="0">
              <a:solidFill>
                <a:schemeClr val="tx1"/>
              </a:solidFill>
            </a:endParaRPr>
          </a:p>
        </p:txBody>
      </p:sp>
      <p:sp>
        <p:nvSpPr>
          <p:cNvPr id="10242" name="AutoShape 2" descr="Лермонтов М.Ю.: Семья Лермонтова"/>
          <p:cNvSpPr>
            <a:spLocks noChangeAspect="1" noChangeArrowheads="1"/>
          </p:cNvSpPr>
          <p:nvPr/>
        </p:nvSpPr>
        <p:spPr bwMode="auto">
          <a:xfrm>
            <a:off x="155577" y="-144462"/>
            <a:ext cx="304799" cy="304801"/>
          </a:xfrm>
          <a:prstGeom prst="rect">
            <a:avLst/>
          </a:prstGeom>
          <a:noFill/>
        </p:spPr>
        <p:txBody>
          <a:bodyPr vert="horz" wrap="square" lIns="91429" tIns="45714" rIns="91429" bIns="45714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244" name="AutoShape 4" descr="Лермонтов М.Ю.: Семья Лермонтова"/>
          <p:cNvSpPr>
            <a:spLocks noChangeAspect="1" noChangeArrowheads="1"/>
          </p:cNvSpPr>
          <p:nvPr/>
        </p:nvSpPr>
        <p:spPr bwMode="auto">
          <a:xfrm>
            <a:off x="155577" y="-144462"/>
            <a:ext cx="304799" cy="304801"/>
          </a:xfrm>
          <a:prstGeom prst="rect">
            <a:avLst/>
          </a:prstGeom>
          <a:noFill/>
        </p:spPr>
        <p:txBody>
          <a:bodyPr vert="horz" wrap="square" lIns="91429" tIns="45714" rIns="91429" bIns="45714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246" name="AutoShape 6" descr="Родители Лермонтова и их биографии. Как звали родителей Лермонтова"/>
          <p:cNvSpPr>
            <a:spLocks noChangeAspect="1" noChangeArrowheads="1"/>
          </p:cNvSpPr>
          <p:nvPr/>
        </p:nvSpPr>
        <p:spPr bwMode="auto">
          <a:xfrm>
            <a:off x="155577" y="-144462"/>
            <a:ext cx="304799" cy="304801"/>
          </a:xfrm>
          <a:prstGeom prst="rect">
            <a:avLst/>
          </a:prstGeom>
          <a:noFill/>
        </p:spPr>
        <p:txBody>
          <a:bodyPr vert="horz" wrap="square" lIns="91429" tIns="45714" rIns="91429" bIns="45714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248" name="AutoShape 8" descr="Михаил Юрьевич Лермонтов - литература, презентации"/>
          <p:cNvSpPr>
            <a:spLocks noChangeAspect="1" noChangeArrowheads="1"/>
          </p:cNvSpPr>
          <p:nvPr/>
        </p:nvSpPr>
        <p:spPr bwMode="auto">
          <a:xfrm>
            <a:off x="155577" y="-144462"/>
            <a:ext cx="304799" cy="304801"/>
          </a:xfrm>
          <a:prstGeom prst="rect">
            <a:avLst/>
          </a:prstGeom>
          <a:noFill/>
        </p:spPr>
        <p:txBody>
          <a:bodyPr vert="horz" wrap="square" lIns="91429" tIns="45714" rIns="91429" bIns="45714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10252" name="Picture 12" descr="Лермонтов М.Ю.: Семья Лермонтова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643437" y="1000115"/>
            <a:ext cx="4286281" cy="3357586"/>
          </a:xfrm>
          <a:prstGeom prst="rect">
            <a:avLst/>
          </a:prstGeom>
          <a:noFill/>
        </p:spPr>
      </p:pic>
      <p:sp>
        <p:nvSpPr>
          <p:cNvPr id="9" name="Прямоугольник 8"/>
          <p:cNvSpPr/>
          <p:nvPr/>
        </p:nvSpPr>
        <p:spPr>
          <a:xfrm>
            <a:off x="214283" y="928678"/>
            <a:ext cx="4357718" cy="4031861"/>
          </a:xfrm>
          <a:prstGeom prst="rect">
            <a:avLst/>
          </a:prstGeom>
        </p:spPr>
        <p:txBody>
          <a:bodyPr wrap="square" lIns="91429" tIns="45714" rIns="91429" bIns="45714">
            <a:spAutoFit/>
          </a:bodyPr>
          <a:lstStyle/>
          <a:p>
            <a:r>
              <a:rPr lang="ru-RU" sz="1600" b="1" dirty="0" smtClean="0">
                <a:latin typeface="Arial" pitchFamily="34" charset="0"/>
                <a:cs typeface="Arial" pitchFamily="34" charset="0"/>
              </a:rPr>
              <a:t>Воспитанием</a:t>
            </a:r>
            <a:r>
              <a:rPr lang="ru-RU" sz="32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b="1" dirty="0" smtClean="0">
                <a:latin typeface="Arial" pitchFamily="34" charset="0"/>
                <a:cs typeface="Arial" pitchFamily="34" charset="0"/>
              </a:rPr>
              <a:t>и образованием маленького Михаила занималась бабушка Елизавета Алексеевна Арсеньева - дворянка из знатного рода Столыпиных.</a:t>
            </a:r>
            <a:r>
              <a:rPr lang="ru-RU" sz="1600" dirty="0" smtClean="0"/>
              <a:t> </a:t>
            </a:r>
            <a:r>
              <a:rPr lang="ru-RU" sz="1600" b="1" dirty="0" smtClean="0">
                <a:latin typeface="Arial" pitchFamily="34" charset="0"/>
                <a:cs typeface="Arial" pitchFamily="34" charset="0"/>
              </a:rPr>
              <a:t>Она не жалела ни сил, ни средств для того, чтобы её внук получил достойное воспитание и образование. Мальчик был слаб здоровьем, поэтому бабушка часто возила его на Кавказ на лечебные минеральные воды.  Кавказ с его суровыми величественными горными вершинами и неповторимой красотой природы покорил сердце будущего поэта. </a:t>
            </a:r>
            <a:endParaRPr lang="ru-RU" sz="1600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468951" y="175199"/>
            <a:ext cx="6190999" cy="587467"/>
          </a:xfrm>
          <a:prstGeom prst="rect">
            <a:avLst/>
          </a:prstGeom>
        </p:spPr>
        <p:txBody>
          <a:bodyPr vert="horz" wrap="square" lIns="0" tIns="26175" rIns="0" bIns="0" rtlCol="0">
            <a:spAutoFit/>
          </a:bodyPr>
          <a:lstStyle/>
          <a:p>
            <a:pPr marL="20134" algn="ctr">
              <a:spcBef>
                <a:spcPts val="206"/>
              </a:spcBef>
            </a:pPr>
            <a:r>
              <a:rPr lang="ru-RU" sz="3600" spc="-8" dirty="0" smtClean="0"/>
              <a:t>                 </a:t>
            </a:r>
            <a:endParaRPr sz="3600" spc="-8" dirty="0"/>
          </a:p>
        </p:txBody>
      </p:sp>
      <p:sp>
        <p:nvSpPr>
          <p:cNvPr id="19" name="Rectangle 4"/>
          <p:cNvSpPr>
            <a:spLocks noChangeArrowheads="1"/>
          </p:cNvSpPr>
          <p:nvPr/>
        </p:nvSpPr>
        <p:spPr bwMode="auto">
          <a:xfrm>
            <a:off x="167843" y="789749"/>
            <a:ext cx="3497809" cy="5209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44970" tIns="72486" rIns="144970" bIns="72486" anchor="ctr">
            <a:spAutoFit/>
          </a:bodyPr>
          <a:lstStyle/>
          <a:p>
            <a:endParaRPr lang="ru-RU" dirty="0" smtClean="0">
              <a:latin typeface="Arial" pitchFamily="34" charset="0"/>
              <a:cs typeface="Arial" pitchFamily="34" charset="0"/>
            </a:endParaRPr>
          </a:p>
          <a:p>
            <a:endParaRPr lang="ru-RU" sz="2500" dirty="0" smtClean="0">
              <a:latin typeface="Arial" pitchFamily="34" charset="0"/>
              <a:cs typeface="Arial" pitchFamily="34" charset="0"/>
            </a:endParaRPr>
          </a:p>
          <a:p>
            <a:endParaRPr lang="ru-RU" sz="2500" dirty="0" smtClean="0">
              <a:latin typeface="Arial" pitchFamily="34" charset="0"/>
              <a:cs typeface="Arial" pitchFamily="34" charset="0"/>
            </a:endParaRPr>
          </a:p>
          <a:p>
            <a:endParaRPr lang="ru-RU" sz="2500" dirty="0" smtClean="0">
              <a:latin typeface="Arial" pitchFamily="34" charset="0"/>
              <a:cs typeface="Arial" pitchFamily="34" charset="0"/>
            </a:endParaRPr>
          </a:p>
          <a:p>
            <a:endParaRPr lang="ru-RU" sz="2500" dirty="0" smtClean="0">
              <a:latin typeface="Arial" pitchFamily="34" charset="0"/>
              <a:cs typeface="Arial" pitchFamily="34" charset="0"/>
            </a:endParaRPr>
          </a:p>
          <a:p>
            <a:endParaRPr lang="ru-RU" sz="2500" dirty="0" smtClean="0">
              <a:latin typeface="Arial" pitchFamily="34" charset="0"/>
              <a:cs typeface="Arial" pitchFamily="34" charset="0"/>
            </a:endParaRPr>
          </a:p>
          <a:p>
            <a:endParaRPr lang="ru-RU" sz="2500" dirty="0" smtClean="0">
              <a:latin typeface="Arial" pitchFamily="34" charset="0"/>
              <a:cs typeface="Arial" pitchFamily="34" charset="0"/>
            </a:endParaRPr>
          </a:p>
          <a:p>
            <a:endParaRPr lang="ru-RU" sz="2500" dirty="0" smtClean="0">
              <a:latin typeface="Arial" pitchFamily="34" charset="0"/>
              <a:cs typeface="Arial" pitchFamily="34" charset="0"/>
            </a:endParaRPr>
          </a:p>
          <a:p>
            <a:endParaRPr lang="ru-RU" sz="2500" dirty="0" smtClean="0">
              <a:latin typeface="Arial" pitchFamily="34" charset="0"/>
              <a:cs typeface="Arial" pitchFamily="34" charset="0"/>
            </a:endParaRPr>
          </a:p>
          <a:p>
            <a:endParaRPr lang="ru-RU" sz="2500" dirty="0" smtClean="0">
              <a:latin typeface="Arial" pitchFamily="34" charset="0"/>
              <a:cs typeface="Arial" pitchFamily="34" charset="0"/>
            </a:endParaRPr>
          </a:p>
          <a:p>
            <a:endParaRPr lang="ru-RU" sz="2500" dirty="0" smtClean="0">
              <a:latin typeface="Arial" pitchFamily="34" charset="0"/>
              <a:cs typeface="Arial" pitchFamily="34" charset="0"/>
            </a:endParaRPr>
          </a:p>
          <a:p>
            <a:endParaRPr lang="ru-RU" sz="2500" dirty="0" smtClean="0">
              <a:latin typeface="Arial" pitchFamily="34" charset="0"/>
              <a:cs typeface="Arial" pitchFamily="34" charset="0"/>
            </a:endParaRPr>
          </a:p>
          <a:p>
            <a:endParaRPr lang="ru-RU" sz="25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4932041" y="942209"/>
            <a:ext cx="3960439" cy="592664"/>
          </a:xfrm>
          <a:prstGeom prst="rect">
            <a:avLst/>
          </a:prstGeom>
        </p:spPr>
        <p:txBody>
          <a:bodyPr wrap="square" lIns="144970" tIns="72486" rIns="144970" bIns="72486">
            <a:spAutoFit/>
          </a:bodyPr>
          <a:lstStyle/>
          <a:p>
            <a:r>
              <a:rPr lang="ru-RU" dirty="0" smtClean="0"/>
              <a:t>   </a:t>
            </a:r>
            <a:endParaRPr lang="ru-RU" sz="2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Заголовок 5"/>
          <p:cNvSpPr txBox="1">
            <a:spLocks/>
          </p:cNvSpPr>
          <p:nvPr/>
        </p:nvSpPr>
        <p:spPr>
          <a:xfrm>
            <a:off x="457200" y="274639"/>
            <a:ext cx="8229600" cy="50783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defTabSz="914290">
              <a:defRPr/>
            </a:pPr>
            <a:r>
              <a:rPr lang="ru-RU" sz="3300" b="1" kern="0" dirty="0" smtClean="0">
                <a:solidFill>
                  <a:schemeClr val="bg1">
                    <a:lumMod val="85000"/>
                    <a:lumOff val="15000"/>
                  </a:schemeClr>
                </a:solidFill>
                <a:latin typeface="Arial"/>
                <a:ea typeface="+mj-ea"/>
                <a:cs typeface="Arial"/>
              </a:rPr>
              <a:t>        Образование М.Ю.Лермонтова</a:t>
            </a:r>
            <a:endParaRPr lang="ru-RU" sz="3300" b="1" kern="0" dirty="0">
              <a:solidFill>
                <a:schemeClr val="bg1">
                  <a:lumMod val="85000"/>
                  <a:lumOff val="15000"/>
                </a:schemeClr>
              </a:solidFill>
              <a:latin typeface="Arial"/>
              <a:ea typeface="+mj-ea"/>
              <a:cs typeface="Arial"/>
            </a:endParaRPr>
          </a:p>
        </p:txBody>
      </p:sp>
      <p:sp>
        <p:nvSpPr>
          <p:cNvPr id="8" name="Текст 2"/>
          <p:cNvSpPr txBox="1">
            <a:spLocks/>
          </p:cNvSpPr>
          <p:nvPr/>
        </p:nvSpPr>
        <p:spPr>
          <a:xfrm>
            <a:off x="4648199" y="1047890"/>
            <a:ext cx="4038601" cy="5078274"/>
          </a:xfrm>
          <a:prstGeom prst="rect">
            <a:avLst/>
          </a:prstGeom>
        </p:spPr>
        <p:txBody>
          <a:bodyPr lIns="91429" tIns="45714" rIns="91429" bIns="45714"/>
          <a:lstStyle/>
          <a:p>
            <a:pPr algn="just" defTabSz="914290">
              <a:lnSpc>
                <a:spcPct val="90000"/>
              </a:lnSpc>
              <a:defRPr/>
            </a:pPr>
            <a:endParaRPr lang="ru-RU" sz="2200" b="1" kern="0" dirty="0" smtClean="0"/>
          </a:p>
        </p:txBody>
      </p:sp>
      <p:sp>
        <p:nvSpPr>
          <p:cNvPr id="8194" name="AutoShape 2" descr="Тарханы — Википедия"/>
          <p:cNvSpPr>
            <a:spLocks noChangeAspect="1" noChangeArrowheads="1"/>
          </p:cNvSpPr>
          <p:nvPr/>
        </p:nvSpPr>
        <p:spPr bwMode="auto">
          <a:xfrm>
            <a:off x="155577" y="-144462"/>
            <a:ext cx="304799" cy="304801"/>
          </a:xfrm>
          <a:prstGeom prst="rect">
            <a:avLst/>
          </a:prstGeom>
          <a:noFill/>
        </p:spPr>
        <p:txBody>
          <a:bodyPr vert="horz" wrap="square" lIns="91429" tIns="45714" rIns="91429" bIns="45714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8198" name="AutoShape 6" descr="Тарханы (усадьба М. Ю. Лермонтова) — Россия — Планета Земля"/>
          <p:cNvSpPr>
            <a:spLocks noChangeAspect="1" noChangeArrowheads="1"/>
          </p:cNvSpPr>
          <p:nvPr/>
        </p:nvSpPr>
        <p:spPr bwMode="auto">
          <a:xfrm>
            <a:off x="155577" y="-144462"/>
            <a:ext cx="304799" cy="304801"/>
          </a:xfrm>
          <a:prstGeom prst="rect">
            <a:avLst/>
          </a:prstGeom>
          <a:noFill/>
        </p:spPr>
        <p:txBody>
          <a:bodyPr vert="horz" wrap="square" lIns="91429" tIns="45714" rIns="91429" bIns="45714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8200" name="AutoShape 8" descr="Тарханы (усадьба М. Ю. Лермонтова) — Россия — Планета Земля"/>
          <p:cNvSpPr>
            <a:spLocks noChangeAspect="1" noChangeArrowheads="1"/>
          </p:cNvSpPr>
          <p:nvPr/>
        </p:nvSpPr>
        <p:spPr bwMode="auto">
          <a:xfrm>
            <a:off x="155577" y="-144462"/>
            <a:ext cx="304799" cy="304801"/>
          </a:xfrm>
          <a:prstGeom prst="rect">
            <a:avLst/>
          </a:prstGeom>
          <a:noFill/>
        </p:spPr>
        <p:txBody>
          <a:bodyPr vert="horz" wrap="square" lIns="91429" tIns="45714" rIns="91429" bIns="45714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8202" name="AutoShape 10" descr="Тарханы (усадьба М. Ю. Лермонтова) — Россия — Планета Земля"/>
          <p:cNvSpPr>
            <a:spLocks noChangeAspect="1" noChangeArrowheads="1"/>
          </p:cNvSpPr>
          <p:nvPr/>
        </p:nvSpPr>
        <p:spPr bwMode="auto">
          <a:xfrm>
            <a:off x="155577" y="-144462"/>
            <a:ext cx="304799" cy="304801"/>
          </a:xfrm>
          <a:prstGeom prst="rect">
            <a:avLst/>
          </a:prstGeom>
          <a:noFill/>
        </p:spPr>
        <p:txBody>
          <a:bodyPr vert="horz" wrap="square" lIns="91429" tIns="45714" rIns="91429" bIns="45714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" name="AutoShape 2" descr="Биография М.Ю. Лермонтова timeline | Timetoast timelines"/>
          <p:cNvSpPr>
            <a:spLocks noChangeAspect="1" noChangeArrowheads="1"/>
          </p:cNvSpPr>
          <p:nvPr/>
        </p:nvSpPr>
        <p:spPr bwMode="auto">
          <a:xfrm>
            <a:off x="155577" y="-144462"/>
            <a:ext cx="304799" cy="304801"/>
          </a:xfrm>
          <a:prstGeom prst="rect">
            <a:avLst/>
          </a:prstGeom>
          <a:noFill/>
        </p:spPr>
        <p:txBody>
          <a:bodyPr vert="horz" wrap="square" lIns="91429" tIns="45714" rIns="91429" bIns="45714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8196" name="Picture 4" descr="Биография М.Ю. Лермонтова timeline | Timetoast timelines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06737" y="958918"/>
            <a:ext cx="4661924" cy="3989096"/>
          </a:xfrm>
          <a:prstGeom prst="rect">
            <a:avLst/>
          </a:prstGeom>
          <a:noFill/>
        </p:spPr>
      </p:pic>
      <p:sp>
        <p:nvSpPr>
          <p:cNvPr id="14" name="Прямоугольник 13"/>
          <p:cNvSpPr/>
          <p:nvPr/>
        </p:nvSpPr>
        <p:spPr>
          <a:xfrm>
            <a:off x="4905901" y="1000116"/>
            <a:ext cx="4023819" cy="4031861"/>
          </a:xfrm>
          <a:prstGeom prst="rect">
            <a:avLst/>
          </a:prstGeom>
        </p:spPr>
        <p:txBody>
          <a:bodyPr wrap="square" lIns="91429" tIns="45714" rIns="91429" bIns="45714">
            <a:spAutoFit/>
          </a:bodyPr>
          <a:lstStyle/>
          <a:p>
            <a:r>
              <a:rPr lang="ru-RU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В 1828 году М.Ю.Лермонтов поступил на 4-й курс Благородного пансиона при Московском университете. В этот период он начинает писать стихи.</a:t>
            </a:r>
          </a:p>
          <a:p>
            <a:r>
              <a:rPr lang="ru-RU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В 1830-1832 годах учился на нравственно-политическом отделении Московского университета.</a:t>
            </a:r>
          </a:p>
          <a:p>
            <a:r>
              <a:rPr lang="ru-RU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В 1832 году будущий поэт оставляет университет и поступает в юнкерскую школу гвардейских подпрапорщиков в Петербурге.  Окончив её, Лермонтов стал офицером и был зачислен в лейб-гвардейский гусарский полк.</a:t>
            </a:r>
            <a:endParaRPr lang="ru-RU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69678" y="146668"/>
            <a:ext cx="7531346" cy="534266"/>
          </a:xfrm>
          <a:prstGeom prst="rect">
            <a:avLst/>
          </a:prstGeom>
        </p:spPr>
        <p:txBody>
          <a:bodyPr vert="horz" wrap="square" lIns="0" tIns="26175" rIns="0" bIns="0" rtlCol="0">
            <a:spAutoFit/>
          </a:bodyPr>
          <a:lstStyle/>
          <a:p>
            <a:pPr marL="20134" algn="ctr">
              <a:spcBef>
                <a:spcPts val="206"/>
              </a:spcBef>
            </a:pPr>
            <a:r>
              <a:rPr lang="ru-RU" spc="24" dirty="0" smtClean="0"/>
              <a:t>       Муза М.Ю.Лермонтова</a:t>
            </a:r>
            <a:endParaRPr spc="-8" dirty="0"/>
          </a:p>
        </p:txBody>
      </p:sp>
      <p:pic>
        <p:nvPicPr>
          <p:cNvPr id="6146" name="Picture 2" descr="Михаил Лермонтов и Варвара Лопухина: он создал сам свое страданье...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14282" y="928677"/>
            <a:ext cx="8786874" cy="3786213"/>
          </a:xfrm>
          <a:prstGeom prst="rect">
            <a:avLst/>
          </a:prstGeom>
          <a:noFill/>
        </p:spPr>
      </p:pic>
      <p:sp>
        <p:nvSpPr>
          <p:cNvPr id="8" name="Прямоугольник 7"/>
          <p:cNvSpPr/>
          <p:nvPr/>
        </p:nvSpPr>
        <p:spPr>
          <a:xfrm>
            <a:off x="214283" y="4572016"/>
            <a:ext cx="8715437" cy="584763"/>
          </a:xfrm>
          <a:prstGeom prst="rect">
            <a:avLst/>
          </a:prstGeom>
        </p:spPr>
        <p:txBody>
          <a:bodyPr wrap="square" lIns="91429" tIns="45714" rIns="91429" bIns="45714">
            <a:spAutoFit/>
          </a:bodyPr>
          <a:lstStyle/>
          <a:p>
            <a:r>
              <a:rPr lang="ru-RU" sz="1600" b="1" kern="0" dirty="0" smtClean="0">
                <a:latin typeface="Arial" pitchFamily="34" charset="0"/>
                <a:cs typeface="Arial" pitchFamily="34" charset="0"/>
              </a:rPr>
              <a:t>        Муза поэта Варвара Лопухина   </a:t>
            </a:r>
            <a:r>
              <a:rPr lang="ru-RU" sz="3200" b="1" kern="0" dirty="0" smtClean="0">
                <a:latin typeface="Arial" pitchFamily="34" charset="0"/>
                <a:cs typeface="Arial" pitchFamily="34" charset="0"/>
              </a:rPr>
              <a:t>             </a:t>
            </a:r>
            <a:r>
              <a:rPr lang="ru-RU" sz="1600" b="1" kern="0" dirty="0" smtClean="0">
                <a:latin typeface="Arial" pitchFamily="34" charset="0"/>
                <a:cs typeface="Arial" pitchFamily="34" charset="0"/>
              </a:rPr>
              <a:t>М.Ю.Лермонтов на Кавказе</a:t>
            </a:r>
            <a:endParaRPr lang="ru-RU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1000102" y="-357208"/>
            <a:ext cx="7690004" cy="955974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ru-RU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                                                                                         </a:t>
            </a:r>
            <a:br>
              <a:rPr lang="ru-RU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</a:br>
            <a:r>
              <a:rPr lang="ru-RU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              </a:t>
            </a:r>
            <a:r>
              <a:rPr lang="ru-RU" sz="3200" dirty="0" smtClean="0">
                <a:solidFill>
                  <a:schemeClr val="bg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В ПЕТЕРБУРГЕ </a:t>
            </a:r>
            <a:endParaRPr lang="ru-RU" sz="3200" dirty="0">
              <a:solidFill>
                <a:schemeClr val="bg1">
                  <a:lumMod val="85000"/>
                  <a:lumOff val="1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Текст 3"/>
          <p:cNvSpPr txBox="1">
            <a:spLocks/>
          </p:cNvSpPr>
          <p:nvPr/>
        </p:nvSpPr>
        <p:spPr>
          <a:xfrm>
            <a:off x="285721" y="928678"/>
            <a:ext cx="4143403" cy="7026645"/>
          </a:xfrm>
          <a:prstGeom prst="rect">
            <a:avLst/>
          </a:prstGeom>
        </p:spPr>
        <p:txBody>
          <a:bodyPr lIns="91429" tIns="45714" rIns="91429" bIns="45714">
            <a:noAutofit/>
          </a:bodyPr>
          <a:lstStyle/>
          <a:p>
            <a:pPr defTabSz="914290">
              <a:buClr>
                <a:schemeClr val="tx1">
                  <a:shade val="95000"/>
                </a:schemeClr>
              </a:buClr>
              <a:defRPr/>
            </a:pPr>
            <a:endParaRPr lang="ru-RU" sz="1600" b="1" kern="0" dirty="0" smtClean="0">
              <a:latin typeface="Arial" pitchFamily="34" charset="0"/>
              <a:cs typeface="Arial" pitchFamily="34" charset="0"/>
            </a:endParaRPr>
          </a:p>
          <a:p>
            <a:pPr defTabSz="914290">
              <a:buClr>
                <a:schemeClr val="tx1">
                  <a:shade val="95000"/>
                </a:schemeClr>
              </a:buClr>
              <a:defRPr/>
            </a:pPr>
            <a:r>
              <a:rPr lang="ru-RU" sz="1600" b="1" kern="0" dirty="0" smtClean="0">
                <a:latin typeface="Arial" pitchFamily="34" charset="0"/>
                <a:cs typeface="Arial" pitchFamily="34" charset="0"/>
              </a:rPr>
              <a:t>В 1835 году произведения поэта впервые появились в печати. Товарищ Лермонтова без его ведома отдал в печать повесть «Хаджи -Абрек». Стихи Лермонтова охотно публикуют.</a:t>
            </a:r>
            <a:r>
              <a:rPr lang="ru-RU" sz="1600" dirty="0" smtClean="0"/>
              <a:t> </a:t>
            </a:r>
            <a:r>
              <a:rPr lang="ru-RU" sz="1600" b="1" dirty="0" smtClean="0">
                <a:latin typeface="Arial" pitchFamily="34" charset="0"/>
                <a:cs typeface="Arial" pitchFamily="34" charset="0"/>
              </a:rPr>
              <a:t>Критики и читатели тепло приняли поэму «Песня про царя Ивана Васильевича...». В стихотворениях «Кинжал» («Мой друг железный»), «Поэт» и «Дума» Лермонтов провозгласил идеалы гражданской поэзии. Народная тема, русский характер очерчены в стихотворениях «Бородино» и «Родина». </a:t>
            </a:r>
            <a:r>
              <a:rPr lang="ru-RU" sz="1600" b="1" kern="0" dirty="0" smtClean="0">
                <a:latin typeface="Arial" pitchFamily="34" charset="0"/>
                <a:cs typeface="Arial" pitchFamily="34" charset="0"/>
              </a:rPr>
              <a:t> </a:t>
            </a:r>
          </a:p>
        </p:txBody>
      </p:sp>
      <p:pic>
        <p:nvPicPr>
          <p:cNvPr id="3074" name="Picture 2" descr="Михаил Лермонтов в 1840 году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643437" y="928678"/>
            <a:ext cx="4286281" cy="403861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одержимое 1"/>
          <p:cNvSpPr txBox="1">
            <a:spLocks/>
          </p:cNvSpPr>
          <p:nvPr/>
        </p:nvSpPr>
        <p:spPr>
          <a:xfrm>
            <a:off x="4286248" y="285752"/>
            <a:ext cx="4572033" cy="6357937"/>
          </a:xfrm>
          <a:prstGeom prst="rect">
            <a:avLst/>
          </a:prstGeom>
        </p:spPr>
        <p:txBody>
          <a:bodyPr wrap="square" lIns="0" tIns="0" rIns="0" bIns="0">
            <a:normAutofit/>
          </a:bodyPr>
          <a:lstStyle/>
          <a:p>
            <a:pPr marL="273017" indent="-273017" algn="r" defTabSz="914290">
              <a:lnSpc>
                <a:spcPct val="80000"/>
              </a:lnSpc>
              <a:defRPr/>
            </a:pPr>
            <a:endParaRPr lang="ru-RU" sz="2200" b="1" i="1" kern="0" dirty="0" smtClean="0">
              <a:solidFill>
                <a:srgbClr val="262626"/>
              </a:solidFill>
              <a:latin typeface="Comic Sans MS" pitchFamily="66" charset="0"/>
              <a:cs typeface="Arial"/>
            </a:endParaRPr>
          </a:p>
          <a:p>
            <a:pPr marL="273017" indent="-273017" algn="r" defTabSz="914290">
              <a:lnSpc>
                <a:spcPct val="80000"/>
              </a:lnSpc>
              <a:defRPr/>
            </a:pPr>
            <a:endParaRPr lang="ru-RU" sz="2200" b="1" i="1" kern="0" dirty="0" smtClean="0">
              <a:solidFill>
                <a:srgbClr val="262626"/>
              </a:solidFill>
              <a:latin typeface="Comic Sans MS" pitchFamily="66" charset="0"/>
              <a:cs typeface="Arial"/>
            </a:endParaRPr>
          </a:p>
          <a:p>
            <a:pPr marL="273017" indent="-273017" algn="r" defTabSz="914290">
              <a:lnSpc>
                <a:spcPct val="80000"/>
              </a:lnSpc>
              <a:defRPr/>
            </a:pPr>
            <a:endParaRPr lang="ru-RU" sz="2200" b="1" i="1" kern="0" dirty="0" smtClean="0">
              <a:solidFill>
                <a:srgbClr val="262626"/>
              </a:solidFill>
              <a:latin typeface="Comic Sans MS" pitchFamily="66" charset="0"/>
              <a:cs typeface="Arial"/>
            </a:endParaRPr>
          </a:p>
          <a:p>
            <a:pPr marL="273017" indent="-273017" algn="r" defTabSz="914290">
              <a:lnSpc>
                <a:spcPct val="80000"/>
              </a:lnSpc>
              <a:defRPr/>
            </a:pPr>
            <a:endParaRPr lang="ru-RU" sz="1600" b="1" i="1" kern="0" dirty="0" smtClean="0">
              <a:solidFill>
                <a:srgbClr val="262626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marL="273017" indent="-273017" algn="r" defTabSz="914290">
              <a:lnSpc>
                <a:spcPct val="80000"/>
              </a:lnSpc>
              <a:defRPr/>
            </a:pPr>
            <a:endParaRPr lang="ru-RU" sz="1600" b="1" i="1" kern="0" dirty="0" smtClean="0">
              <a:solidFill>
                <a:srgbClr val="262626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marL="273017" indent="-273017" algn="r" defTabSz="914290">
              <a:lnSpc>
                <a:spcPct val="80000"/>
              </a:lnSpc>
              <a:defRPr/>
            </a:pPr>
            <a:endParaRPr lang="ru-RU" sz="1600" b="1" i="1" kern="0" dirty="0" smtClean="0">
              <a:solidFill>
                <a:srgbClr val="262626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marL="273017" indent="-273017" algn="r" defTabSz="914290">
              <a:lnSpc>
                <a:spcPct val="80000"/>
              </a:lnSpc>
              <a:defRPr/>
            </a:pPr>
            <a:endParaRPr lang="ru-RU" sz="1600" b="1" i="1" kern="0" dirty="0" smtClean="0">
              <a:solidFill>
                <a:srgbClr val="262626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marL="273017" indent="-273017" algn="r" defTabSz="914290">
              <a:lnSpc>
                <a:spcPct val="80000"/>
              </a:lnSpc>
              <a:defRPr/>
            </a:pPr>
            <a:endParaRPr lang="ru-RU" sz="1600" b="1" i="1" kern="0" dirty="0" smtClean="0">
              <a:solidFill>
                <a:srgbClr val="262626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marL="273017" indent="-273017" algn="r" defTabSz="914290">
              <a:lnSpc>
                <a:spcPct val="80000"/>
              </a:lnSpc>
              <a:defRPr/>
            </a:pPr>
            <a:endParaRPr lang="ru-RU" sz="1600" b="1" i="1" kern="0" dirty="0" smtClean="0">
              <a:solidFill>
                <a:srgbClr val="262626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marL="273017" indent="-273017" algn="r" defTabSz="914290">
              <a:lnSpc>
                <a:spcPct val="80000"/>
              </a:lnSpc>
              <a:defRPr/>
            </a:pPr>
            <a:endParaRPr lang="ru-RU" sz="1600" b="1" i="1" kern="0" dirty="0" smtClean="0">
              <a:solidFill>
                <a:srgbClr val="262626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marL="273017" indent="-273017" algn="r" defTabSz="914290">
              <a:lnSpc>
                <a:spcPct val="80000"/>
              </a:lnSpc>
              <a:defRPr/>
            </a:pPr>
            <a:endParaRPr lang="ru-RU" sz="1600" b="1" i="1" kern="0" dirty="0" smtClean="0">
              <a:solidFill>
                <a:srgbClr val="262626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marL="273017" indent="-273017" algn="r" defTabSz="914290">
              <a:lnSpc>
                <a:spcPct val="80000"/>
              </a:lnSpc>
              <a:defRPr/>
            </a:pPr>
            <a:endParaRPr lang="ru-RU" sz="1600" b="1" i="1" kern="0" dirty="0" smtClean="0">
              <a:solidFill>
                <a:srgbClr val="262626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marL="273017" indent="-273017" algn="r" defTabSz="914290">
              <a:lnSpc>
                <a:spcPct val="80000"/>
              </a:lnSpc>
              <a:defRPr/>
            </a:pPr>
            <a:endParaRPr lang="ru-RU" sz="1600" b="1" i="1" kern="0" dirty="0" smtClean="0">
              <a:solidFill>
                <a:srgbClr val="262626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marL="273017" indent="-273017" algn="r" defTabSz="914290">
              <a:lnSpc>
                <a:spcPct val="80000"/>
              </a:lnSpc>
              <a:defRPr/>
            </a:pPr>
            <a:endParaRPr lang="ru-RU" sz="1600" b="1" i="1" kern="0" dirty="0" smtClean="0">
              <a:solidFill>
                <a:srgbClr val="262626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marL="273017" indent="-273017" algn="r" defTabSz="914290">
              <a:lnSpc>
                <a:spcPct val="80000"/>
              </a:lnSpc>
              <a:defRPr/>
            </a:pPr>
            <a:endParaRPr lang="ru-RU" sz="1600" b="1" i="1" kern="0" dirty="0" smtClean="0">
              <a:solidFill>
                <a:srgbClr val="262626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marL="273017" indent="-273017" algn="r" defTabSz="914290">
              <a:lnSpc>
                <a:spcPct val="80000"/>
              </a:lnSpc>
              <a:defRPr/>
            </a:pPr>
            <a:endParaRPr lang="ru-RU" sz="1600" b="1" i="1" kern="0" dirty="0" smtClean="0">
              <a:solidFill>
                <a:srgbClr val="262626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marL="273017" indent="-273017" algn="r" defTabSz="914290">
              <a:lnSpc>
                <a:spcPct val="80000"/>
              </a:lnSpc>
              <a:defRPr/>
            </a:pPr>
            <a:r>
              <a:rPr lang="ru-RU" sz="1600" b="1" i="1" kern="0" dirty="0" smtClean="0">
                <a:solidFill>
                  <a:srgbClr val="262626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endParaRPr lang="ru-RU" sz="2200" b="1" i="1" kern="0" dirty="0" smtClean="0">
              <a:solidFill>
                <a:srgbClr val="262626"/>
              </a:solidFill>
              <a:latin typeface="Comic Sans MS" pitchFamily="66" charset="0"/>
              <a:cs typeface="Arial"/>
            </a:endParaRPr>
          </a:p>
        </p:txBody>
      </p:sp>
      <p:sp>
        <p:nvSpPr>
          <p:cNvPr id="6" name="TextBox 4"/>
          <p:cNvSpPr txBox="1">
            <a:spLocks noGrp="1" noChangeArrowheads="1"/>
          </p:cNvSpPr>
          <p:nvPr>
            <p:ph type="title"/>
          </p:nvPr>
        </p:nvSpPr>
        <p:spPr bwMode="auto">
          <a:xfrm>
            <a:off x="214283" y="162355"/>
            <a:ext cx="8452754" cy="5078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dirty="0">
                <a:latin typeface="Constantia" pitchFamily="18" charset="0"/>
              </a:rPr>
              <a:t> </a:t>
            </a:r>
            <a:r>
              <a:rPr lang="ru-RU" dirty="0" smtClean="0">
                <a:latin typeface="Constantia" pitchFamily="18" charset="0"/>
              </a:rPr>
              <a:t>  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Дуэль М.Ю.Лермонтова и Н.Мартынова</a:t>
            </a:r>
            <a:endParaRPr lang="ru-RU" sz="3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5072067" y="-3276002"/>
            <a:ext cx="3786214" cy="6740295"/>
          </a:xfrm>
          <a:prstGeom prst="rect">
            <a:avLst/>
          </a:prstGeom>
        </p:spPr>
        <p:txBody>
          <a:bodyPr wrap="square" lIns="91429" tIns="45714" rIns="91429" bIns="45714">
            <a:spAutoFit/>
          </a:bodyPr>
          <a:lstStyle/>
          <a:p>
            <a:pPr fontAlgn="base"/>
            <a:endParaRPr lang="ru-RU" sz="1600" dirty="0" smtClean="0"/>
          </a:p>
          <a:p>
            <a:pPr fontAlgn="base"/>
            <a:endParaRPr lang="ru-RU" sz="1600" dirty="0" smtClean="0"/>
          </a:p>
          <a:p>
            <a:pPr fontAlgn="base"/>
            <a:endParaRPr lang="ru-RU" sz="1600" dirty="0" smtClean="0"/>
          </a:p>
          <a:p>
            <a:pPr fontAlgn="base"/>
            <a:endParaRPr lang="ru-RU" sz="1600" dirty="0" smtClean="0"/>
          </a:p>
          <a:p>
            <a:pPr fontAlgn="base"/>
            <a:endParaRPr lang="ru-RU" sz="1600" dirty="0" smtClean="0"/>
          </a:p>
          <a:p>
            <a:pPr fontAlgn="base"/>
            <a:endParaRPr lang="ru-RU" sz="1600" dirty="0" smtClean="0"/>
          </a:p>
          <a:p>
            <a:pPr fontAlgn="base"/>
            <a:endParaRPr lang="ru-RU" sz="1600" dirty="0" smtClean="0"/>
          </a:p>
          <a:p>
            <a:pPr fontAlgn="base"/>
            <a:endParaRPr lang="ru-RU" sz="1600" dirty="0" smtClean="0"/>
          </a:p>
          <a:p>
            <a:pPr fontAlgn="base"/>
            <a:endParaRPr lang="ru-RU" sz="1600" dirty="0" smtClean="0"/>
          </a:p>
          <a:p>
            <a:pPr fontAlgn="base"/>
            <a:endParaRPr lang="ru-RU" sz="1600" dirty="0" smtClean="0"/>
          </a:p>
          <a:p>
            <a:pPr fontAlgn="base"/>
            <a:endParaRPr lang="ru-RU" sz="1600" dirty="0" smtClean="0"/>
          </a:p>
          <a:p>
            <a:pPr fontAlgn="base"/>
            <a:endParaRPr lang="ru-RU" sz="1600" dirty="0" smtClean="0"/>
          </a:p>
          <a:p>
            <a:pPr fontAlgn="base"/>
            <a:endParaRPr lang="ru-RU" sz="1600" dirty="0" smtClean="0"/>
          </a:p>
          <a:p>
            <a:pPr fontAlgn="base"/>
            <a:endParaRPr lang="ru-RU" sz="1600" dirty="0" smtClean="0"/>
          </a:p>
          <a:p>
            <a:pPr fontAlgn="base"/>
            <a:endParaRPr lang="ru-RU" sz="1600" dirty="0" smtClean="0"/>
          </a:p>
          <a:p>
            <a:pPr fontAlgn="base"/>
            <a:endParaRPr lang="ru-RU" sz="1600" dirty="0" smtClean="0"/>
          </a:p>
          <a:p>
            <a:pPr fontAlgn="base"/>
            <a:endParaRPr lang="ru-RU" sz="1600" dirty="0" smtClean="0"/>
          </a:p>
          <a:p>
            <a:pPr fontAlgn="base"/>
            <a:endParaRPr lang="ru-RU" sz="1600" b="1" dirty="0" smtClean="0">
              <a:latin typeface="Arial" pitchFamily="34" charset="0"/>
              <a:cs typeface="Arial" pitchFamily="34" charset="0"/>
            </a:endParaRPr>
          </a:p>
          <a:p>
            <a:pPr fontAlgn="base"/>
            <a:endParaRPr lang="ru-RU" sz="1600" b="1" dirty="0" smtClean="0">
              <a:latin typeface="Arial" pitchFamily="34" charset="0"/>
              <a:cs typeface="Arial" pitchFamily="34" charset="0"/>
            </a:endParaRPr>
          </a:p>
          <a:p>
            <a:pPr fontAlgn="base"/>
            <a:r>
              <a:rPr lang="ru-RU" sz="1600" b="1" dirty="0" smtClean="0">
                <a:latin typeface="Arial" pitchFamily="34" charset="0"/>
                <a:cs typeface="Arial" pitchFamily="34" charset="0"/>
              </a:rPr>
              <a:t>В Пятигорске 27 июля 1841 года состоялась роковая дуэль между Михаилом Лермонтовым и  майором в отставке Николаем Мартыновым. Лермонтов выстрелил вверх, а Мартынов – в упор, в грудь противника, убив его наповал. </a:t>
            </a:r>
            <a:endParaRPr lang="ru-RU" sz="16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2050" name="Picture 2" descr="Дуэль Михаила Лермонтова и Николая Мартынова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283" y="928678"/>
            <a:ext cx="4786346" cy="400050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2907</TotalTime>
  <Words>669</Words>
  <Application>Microsoft Office PowerPoint</Application>
  <PresentationFormat>Экран (16:9)</PresentationFormat>
  <Paragraphs>190</Paragraphs>
  <Slides>15</Slides>
  <Notes>10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20" baseType="lpstr">
      <vt:lpstr>Arial</vt:lpstr>
      <vt:lpstr>Calibri</vt:lpstr>
      <vt:lpstr>Comic Sans MS</vt:lpstr>
      <vt:lpstr>Constantia</vt:lpstr>
      <vt:lpstr>Office Theme</vt:lpstr>
      <vt:lpstr>     Литературное                     чтение</vt:lpstr>
      <vt:lpstr>Биография </vt:lpstr>
      <vt:lpstr>                 </vt:lpstr>
      <vt:lpstr>                          </vt:lpstr>
      <vt:lpstr>        Бабушка М.Ю.Лермонтова</vt:lpstr>
      <vt:lpstr>                 </vt:lpstr>
      <vt:lpstr>       Муза М.Ю.Лермонтова</vt:lpstr>
      <vt:lpstr>                                                                                                        В ПЕТЕРБУРГЕ </vt:lpstr>
      <vt:lpstr>   Дуэль М.Ю.Лермонтова и Н.Мартынова</vt:lpstr>
      <vt:lpstr>           «Герой нашего времени»</vt:lpstr>
      <vt:lpstr>                 Композиция романа</vt:lpstr>
      <vt:lpstr>                           «Карагёз»</vt:lpstr>
      <vt:lpstr>     Карагёз в повести помогает раскрыть…</vt:lpstr>
      <vt:lpstr>                  Словарная работа</vt:lpstr>
      <vt:lpstr>Задание для самостоятельного выполнения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Русский язык</dc:title>
  <cp:lastModifiedBy>User</cp:lastModifiedBy>
  <cp:revision>329</cp:revision>
  <dcterms:created xsi:type="dcterms:W3CDTF">2020-04-13T08:05:42Z</dcterms:created>
  <dcterms:modified xsi:type="dcterms:W3CDTF">2020-09-19T15:38:57Z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LastSaved">
    <vt:filetime>2020-04-13T00:00:00Z</vt:filetime>
  </property>
</Properties>
</file>