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89" r:id="rId4"/>
    <p:sldId id="264" r:id="rId5"/>
    <p:sldId id="286" r:id="rId6"/>
    <p:sldId id="257" r:id="rId7"/>
    <p:sldId id="258" r:id="rId8"/>
    <p:sldId id="277" r:id="rId9"/>
    <p:sldId id="279" r:id="rId10"/>
    <p:sldId id="280" r:id="rId11"/>
    <p:sldId id="281" r:id="rId12"/>
    <p:sldId id="282" r:id="rId13"/>
    <p:sldId id="290" r:id="rId14"/>
    <p:sldId id="288" r:id="rId15"/>
    <p:sldId id="269" r:id="rId16"/>
  </p:sldIdLst>
  <p:sldSz cx="9144000" cy="5143500" type="screen16x9"/>
  <p:notesSz cx="5765800" cy="3244850"/>
  <p:defaultTextStyle>
    <a:defPPr>
      <a:defRPr lang="ru-RU"/>
    </a:defPPr>
    <a:lvl1pPr marL="0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26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B435-F548-42E7-8EAA-052E03BAC943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DF9EC-9299-435A-B84E-A03D07A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584776"/>
          </a:xfrm>
        </p:spPr>
        <p:txBody>
          <a:bodyPr lIns="0" tIns="0" rIns="0" bIns="0"/>
          <a:lstStyle>
            <a:lvl1pPr>
              <a:defRPr sz="38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37356" y="252619"/>
            <a:ext cx="400804" cy="400608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4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-20539"/>
            <a:ext cx="9134937" cy="16185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5577" y="-121737"/>
            <a:ext cx="6875356" cy="1685375"/>
          </a:xfrm>
          <a:prstGeom prst="rect">
            <a:avLst/>
          </a:prstGeom>
        </p:spPr>
        <p:txBody>
          <a:bodyPr vert="horz" wrap="square" lIns="0" tIns="23153" rIns="0" bIns="0" rtlCol="0">
            <a:spAutoFit/>
          </a:bodyPr>
          <a:lstStyle/>
          <a:p>
            <a:pPr marL="20134">
              <a:spcBef>
                <a:spcPts val="181"/>
              </a:spcBef>
            </a:pPr>
            <a:r>
              <a:rPr lang="ru-RU" sz="5400" spc="-8" dirty="0" smtClean="0"/>
              <a:t>     Литературное     </a:t>
            </a:r>
            <a:br>
              <a:rPr lang="ru-RU" sz="5400" spc="-8" dirty="0" smtClean="0"/>
            </a:br>
            <a:r>
              <a:rPr lang="ru-RU" sz="5400" spc="-8" dirty="0" smtClean="0"/>
              <a:t>               чтение</a:t>
            </a:r>
            <a:endParaRPr sz="5400" dirty="0"/>
          </a:p>
        </p:txBody>
      </p:sp>
      <p:sp>
        <p:nvSpPr>
          <p:cNvPr id="4" name="object 4"/>
          <p:cNvSpPr txBox="1"/>
          <p:nvPr/>
        </p:nvSpPr>
        <p:spPr>
          <a:xfrm>
            <a:off x="1071539" y="1779086"/>
            <a:ext cx="7918918" cy="2087032"/>
          </a:xfrm>
          <a:prstGeom prst="rect">
            <a:avLst/>
          </a:prstGeom>
        </p:spPr>
        <p:txBody>
          <a:bodyPr vert="horz" wrap="square" lIns="0" tIns="22148" rIns="0" bIns="0" rtlCol="0">
            <a:spAutoFit/>
          </a:bodyPr>
          <a:lstStyle/>
          <a:p>
            <a:pPr marL="29196">
              <a:lnSpc>
                <a:spcPts val="3092"/>
              </a:lnSpc>
              <a:spcBef>
                <a:spcPts val="174"/>
              </a:spcBef>
            </a:pPr>
            <a:endParaRPr lang="ru-RU" spc="-32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96">
              <a:lnSpc>
                <a:spcPts val="3092"/>
              </a:lnSpc>
              <a:spcBef>
                <a:spcPts val="174"/>
              </a:spcBef>
            </a:pPr>
            <a:r>
              <a:rPr lang="ru-RU" b="1" spc="-32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b="1" spc="-32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b="1" spc="-32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b="1" spc="-32" dirty="0" smtClean="0">
                <a:solidFill>
                  <a:srgbClr val="2365C7"/>
                </a:solidFill>
                <a:latin typeface="Arial"/>
                <a:cs typeface="Arial"/>
              </a:rPr>
              <a:t> Михаил Юрьевич Лермонтов.</a:t>
            </a:r>
            <a:endParaRPr b="1" dirty="0">
              <a:latin typeface="Arial"/>
              <a:cs typeface="Arial"/>
            </a:endParaRPr>
          </a:p>
          <a:p>
            <a:pPr marL="20134">
              <a:lnSpc>
                <a:spcPts val="4329"/>
              </a:lnSpc>
            </a:pPr>
            <a:r>
              <a:rPr lang="ru-RU" sz="3800" b="1" spc="-16" dirty="0" smtClean="0">
                <a:solidFill>
                  <a:srgbClr val="2365C7"/>
                </a:solidFill>
                <a:latin typeface="Arial"/>
                <a:cs typeface="Arial"/>
              </a:rPr>
              <a:t>       </a:t>
            </a:r>
          </a:p>
          <a:p>
            <a:pPr marL="53357" marR="977540">
              <a:lnSpc>
                <a:spcPts val="3108"/>
              </a:lnSpc>
              <a:spcBef>
                <a:spcPts val="2347"/>
              </a:spcBef>
            </a:pP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5720" y="2000247"/>
            <a:ext cx="545820" cy="128588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7432748" y="337425"/>
            <a:ext cx="1006041" cy="1005549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809314" y="394737"/>
            <a:ext cx="274924" cy="590848"/>
          </a:xfrm>
          <a:prstGeom prst="rect">
            <a:avLst/>
          </a:prstGeom>
        </p:spPr>
        <p:txBody>
          <a:bodyPr vert="horz" wrap="square" lIns="0" tIns="25168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09632" y="859064"/>
            <a:ext cx="696878" cy="342479"/>
          </a:xfrm>
          <a:prstGeom prst="rect">
            <a:avLst/>
          </a:prstGeom>
        </p:spPr>
        <p:txBody>
          <a:bodyPr vert="horz" wrap="square" lIns="0" tIns="19127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100" spc="8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100" spc="-8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9569" y="458120"/>
            <a:ext cx="741186" cy="739818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364" name="Picture 4" descr="https://infocentereurope.ru/wp-content/uploads/2018/12/Opisanie_kartiny_mihaila_lermontova_-vospominaniya_o_kavkaze-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2928940"/>
            <a:ext cx="633670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«Герой нашего времени»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00115"/>
            <a:ext cx="4000528" cy="2908489"/>
          </a:xfrm>
        </p:spPr>
        <p:txBody>
          <a:bodyPr/>
          <a:lstStyle/>
          <a:p>
            <a:endParaRPr lang="ru-RU" sz="2100" dirty="0" smtClean="0">
              <a:solidFill>
                <a:schemeClr val="tx1"/>
              </a:solidFill>
            </a:endParaRPr>
          </a:p>
          <a:p>
            <a:endParaRPr lang="ru-RU" sz="2100" dirty="0" smtClean="0">
              <a:solidFill>
                <a:schemeClr val="tx1"/>
              </a:solidFill>
            </a:endParaRPr>
          </a:p>
          <a:p>
            <a:r>
              <a:rPr lang="ru-RU" sz="2100" dirty="0" smtClean="0">
                <a:solidFill>
                  <a:schemeClr val="tx1"/>
                </a:solidFill>
              </a:rPr>
              <a:t>Первый русский реалистический психологический роман в прозе. Лермонтов начал писать его в 1837 и 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завершил в 1840 году.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 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1030" name="Picture 6" descr="Герой нашего времени (Лермонтов М.) - купить книгу с доставкой в  интернет-магазине «Читай-город». ISBN: 978-5-465-03364-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966" y="958087"/>
            <a:ext cx="385765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Композиция романа</a:t>
            </a: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571472" y="928676"/>
            <a:ext cx="8501122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endParaRPr lang="ru-RU" sz="1600" b="1" i="1" kern="0" dirty="0" smtClean="0">
              <a:latin typeface="Arial"/>
              <a:cs typeface="Arial"/>
            </a:endParaRPr>
          </a:p>
          <a:p>
            <a:pPr defTabSz="914290">
              <a:defRPr/>
            </a:pPr>
            <a:endParaRPr lang="ru-RU" sz="1600" b="1" i="1" kern="0" dirty="0" smtClean="0">
              <a:latin typeface="Arial"/>
              <a:cs typeface="Arial"/>
            </a:endParaRPr>
          </a:p>
          <a:p>
            <a:pPr defTabSz="914290">
              <a:defRPr/>
            </a:pPr>
            <a:endParaRPr lang="ru-RU" sz="1600" b="1" i="1" kern="0" dirty="0" smtClean="0">
              <a:latin typeface="Arial"/>
              <a:cs typeface="Arial"/>
            </a:endParaRPr>
          </a:p>
          <a:p>
            <a:pPr defTabSz="914290">
              <a:defRPr/>
            </a:pPr>
            <a:endParaRPr lang="ru-RU" sz="1600" b="1" i="1" kern="0" dirty="0" smtClean="0">
              <a:latin typeface="Arial"/>
              <a:cs typeface="Arial"/>
            </a:endParaRPr>
          </a:p>
          <a:p>
            <a:pPr defTabSz="914290">
              <a:defRPr/>
            </a:pPr>
            <a:r>
              <a:rPr lang="ru-RU" sz="1600" b="1" i="1" kern="0" dirty="0" smtClean="0">
                <a:latin typeface="Arial"/>
                <a:cs typeface="Arial"/>
              </a:rPr>
              <a:t>  </a:t>
            </a:r>
            <a:endParaRPr lang="ru-RU" sz="1600" b="1" i="1" kern="0" dirty="0">
              <a:latin typeface="Arial"/>
              <a:cs typeface="Arial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4988C9A9-8928-4C71-A69D-5EE310294DC2}"/>
              </a:ext>
            </a:extLst>
          </p:cNvPr>
          <p:cNvSpPr/>
          <p:nvPr/>
        </p:nvSpPr>
        <p:spPr>
          <a:xfrm>
            <a:off x="3357554" y="2428874"/>
            <a:ext cx="2357454" cy="12858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ru-RU" sz="2400" b="1" dirty="0" smtClean="0"/>
              <a:t>«Герой нашего</a:t>
            </a:r>
          </a:p>
          <a:p>
            <a:pPr algn="ctr"/>
            <a:r>
              <a:rPr lang="ru-RU" sz="2400" b="1" dirty="0" smtClean="0"/>
              <a:t>времени»</a:t>
            </a:r>
            <a:endParaRPr lang="ru-RU" sz="2400" b="1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CCA94CA-0391-4E1B-8926-9F42D107D08A}"/>
              </a:ext>
            </a:extLst>
          </p:cNvPr>
          <p:cNvCxnSpPr/>
          <p:nvPr/>
        </p:nvCxnSpPr>
        <p:spPr>
          <a:xfrm>
            <a:off x="5072066" y="3643320"/>
            <a:ext cx="642943" cy="428628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CCA94CA-0391-4E1B-8926-9F42D107D08A}"/>
              </a:ext>
            </a:extLst>
          </p:cNvPr>
          <p:cNvCxnSpPr/>
          <p:nvPr/>
        </p:nvCxnSpPr>
        <p:spPr>
          <a:xfrm rot="5400000">
            <a:off x="3328862" y="3600577"/>
            <a:ext cx="474066" cy="416679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CCA94CA-0391-4E1B-8926-9F42D107D08A}"/>
              </a:ext>
            </a:extLst>
          </p:cNvPr>
          <p:cNvCxnSpPr/>
          <p:nvPr/>
        </p:nvCxnSpPr>
        <p:spPr>
          <a:xfrm>
            <a:off x="2786050" y="2643188"/>
            <a:ext cx="638462" cy="16758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CCA94CA-0391-4E1B-8926-9F42D107D08A}"/>
              </a:ext>
            </a:extLst>
          </p:cNvPr>
          <p:cNvCxnSpPr/>
          <p:nvPr/>
        </p:nvCxnSpPr>
        <p:spPr>
          <a:xfrm flipV="1">
            <a:off x="5643571" y="2714626"/>
            <a:ext cx="714380" cy="214314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8CCA94CA-0391-4E1B-8926-9F42D107D08A}"/>
              </a:ext>
            </a:extLst>
          </p:cNvPr>
          <p:cNvCxnSpPr>
            <a:endCxn id="6" idx="0"/>
          </p:cNvCxnSpPr>
          <p:nvPr/>
        </p:nvCxnSpPr>
        <p:spPr>
          <a:xfrm rot="5400000">
            <a:off x="4268390" y="2125263"/>
            <a:ext cx="571505" cy="35719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Овал 24">
            <a:extLst>
              <a:ext uri="{FF2B5EF4-FFF2-40B4-BE49-F238E27FC236}">
                <a16:creationId xmlns:a16="http://schemas.microsoft.com/office/drawing/2014/main" id="{4988C9A9-8928-4C71-A69D-5EE310294DC2}"/>
              </a:ext>
            </a:extLst>
          </p:cNvPr>
          <p:cNvSpPr/>
          <p:nvPr/>
        </p:nvSpPr>
        <p:spPr>
          <a:xfrm>
            <a:off x="3286117" y="1071552"/>
            <a:ext cx="2357454" cy="9286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ru-RU" sz="2400" b="1" dirty="0" smtClean="0"/>
              <a:t>«Бэла»</a:t>
            </a:r>
            <a:endParaRPr lang="ru-RU" sz="2400" b="1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4988C9A9-8928-4C71-A69D-5EE310294DC2}"/>
              </a:ext>
            </a:extLst>
          </p:cNvPr>
          <p:cNvSpPr/>
          <p:nvPr/>
        </p:nvSpPr>
        <p:spPr>
          <a:xfrm>
            <a:off x="1214413" y="3786197"/>
            <a:ext cx="2357454" cy="107157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ru-RU" sz="2400" b="1" dirty="0" smtClean="0"/>
              <a:t>«Княжна Мери»</a:t>
            </a:r>
            <a:endParaRPr lang="ru-RU" sz="2400" b="1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4988C9A9-8928-4C71-A69D-5EE310294DC2}"/>
              </a:ext>
            </a:extLst>
          </p:cNvPr>
          <p:cNvSpPr/>
          <p:nvPr/>
        </p:nvSpPr>
        <p:spPr>
          <a:xfrm>
            <a:off x="428597" y="2143123"/>
            <a:ext cx="2509853" cy="108109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ru-RU" sz="2400" b="1" dirty="0" smtClean="0"/>
              <a:t>«Фаталист»</a:t>
            </a:r>
            <a:endParaRPr lang="ru-RU" sz="2400" b="1" dirty="0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4988C9A9-8928-4C71-A69D-5EE310294DC2}"/>
              </a:ext>
            </a:extLst>
          </p:cNvPr>
          <p:cNvSpPr/>
          <p:nvPr/>
        </p:nvSpPr>
        <p:spPr>
          <a:xfrm>
            <a:off x="6215074" y="2000247"/>
            <a:ext cx="2571769" cy="107157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ru-RU" sz="2400" b="1" dirty="0" smtClean="0"/>
              <a:t>«Максим </a:t>
            </a:r>
            <a:r>
              <a:rPr lang="ru-RU" sz="2400" b="1" dirty="0" err="1" smtClean="0"/>
              <a:t>Максимыч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4988C9A9-8928-4C71-A69D-5EE310294DC2}"/>
              </a:ext>
            </a:extLst>
          </p:cNvPr>
          <p:cNvSpPr/>
          <p:nvPr/>
        </p:nvSpPr>
        <p:spPr>
          <a:xfrm>
            <a:off x="5572133" y="3786197"/>
            <a:ext cx="2357454" cy="107157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ru-RU" sz="2400" b="1" dirty="0" smtClean="0"/>
              <a:t>«Тамань»</a:t>
            </a:r>
            <a:endParaRPr lang="ru-RU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«Карагёз»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3570" y="928677"/>
            <a:ext cx="3357587" cy="3995215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«Карагёз» значит черноглазый. Для Казбича, истинного горца, Карагёз является настоящим другом, в буквальном понимании этого слова. Его фраза «Прилег я на седло, поручил себя Аллаху и в первый раз в жизни оскорбил коня ударом плети» говорит о степени уважения к своей лошади. В тот час, когда он рискует потерять Карагёза после встречи с казаками, Казбич обращается к Богу, чтобы он не разлучил его с другом.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Характеристика Казбича в романе &quot;Герой нашего времени&quot;: образ, описание в  цитатах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Ответы Mail.ru: Классика кино и русской литературы. Сможете ответить на  несколько вопросов? ) см. вн. ) Простите за въедливость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5"/>
            <a:ext cx="535785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3044" y="162356"/>
            <a:ext cx="9290087" cy="507831"/>
          </a:xfrm>
        </p:spPr>
        <p:txBody>
          <a:bodyPr/>
          <a:lstStyle/>
          <a:p>
            <a:r>
              <a:rPr lang="ru-RU" dirty="0" smtClean="0"/>
              <a:t>     Карагёз в повести помогает раскрыть…</a:t>
            </a:r>
            <a:endParaRPr lang="ru-RU" sz="25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66837" y="1665844"/>
            <a:ext cx="4282478" cy="3283911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144987" tIns="72494" rIns="144987" bIns="7249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kern="0" dirty="0" smtClean="0">
              <a:solidFill>
                <a:srgbClr val="00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b="1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b="1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ru-RU" sz="2200" b="1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b="1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b="1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В Казбиче</a:t>
            </a:r>
            <a:r>
              <a:rPr lang="ru-RU" sz="1600" b="1" dirty="0" smtClean="0"/>
              <a:t> он открывает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способность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к дружбе, преданность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и страх перед потерей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 близкого существа –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 все это делает личность,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казалось бы, грубого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абрека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 намного глубже и интереснее.</a:t>
            </a:r>
            <a:endParaRPr lang="en-US" altLang="ru-RU" sz="1600" b="1" kern="0" dirty="0" smtClean="0">
              <a:solidFill>
                <a:srgbClr val="0070C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kern="0" dirty="0" smtClean="0">
                <a:solidFill>
                  <a:srgbClr val="000000"/>
                </a:solidFill>
              </a:rPr>
              <a:t>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kern="0" dirty="0" smtClean="0">
                <a:solidFill>
                  <a:srgbClr val="000000"/>
                </a:solidFill>
              </a:rPr>
              <a:t>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b="1" kern="0" dirty="0" smtClean="0">
              <a:solidFill>
                <a:srgbClr val="00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kern="0" dirty="0" smtClean="0">
              <a:solidFill>
                <a:srgbClr val="00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3200" kern="0" dirty="0" smtClean="0">
                <a:solidFill>
                  <a:srgbClr val="000000"/>
                </a:solidFill>
              </a:rPr>
              <a:t> </a:t>
            </a: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3200" kern="0" dirty="0" smtClean="0">
              <a:solidFill>
                <a:srgbClr val="00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685294" y="1665844"/>
            <a:ext cx="4191869" cy="3283911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144987" tIns="72494" rIns="144987" bIns="7249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В </a:t>
            </a:r>
            <a:r>
              <a:rPr lang="ru-RU" sz="1600" b="1" dirty="0" err="1" smtClean="0">
                <a:solidFill>
                  <a:srgbClr val="FF0000"/>
                </a:solidFill>
              </a:rPr>
              <a:t>Азамате</a:t>
            </a:r>
            <a:r>
              <a:rPr lang="ru-RU" sz="1600" b="1" dirty="0" smtClean="0"/>
              <a:t>, брате Бэлы,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Карагёз подчеркивает моложавость,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горячность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и смертельную зависть, столь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естественную для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15-летнего подростка. Лошадь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представляется ему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искушением, перед которым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/>
              <a:t>он не может устоять.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kern="0" dirty="0" smtClean="0">
              <a:solidFill>
                <a:srgbClr val="FF0000"/>
              </a:solidFill>
            </a:endParaRPr>
          </a:p>
          <a:p>
            <a:pPr algn="ctr" defTabSz="144987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kern="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175" y="873175"/>
            <a:ext cx="2423136" cy="792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07" y="873175"/>
            <a:ext cx="2423136" cy="792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62355"/>
            <a:ext cx="8559531" cy="507830"/>
          </a:xfrm>
        </p:spPr>
        <p:txBody>
          <a:bodyPr/>
          <a:lstStyle/>
          <a:p>
            <a:r>
              <a:rPr lang="ru-RU" dirty="0" smtClean="0"/>
              <a:t>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1" y="1238186"/>
            <a:ext cx="5112568" cy="784830"/>
          </a:xfrm>
        </p:spPr>
        <p:txBody>
          <a:bodyPr/>
          <a:lstStyle/>
          <a:p>
            <a:r>
              <a:rPr lang="ru-RU" sz="1700" dirty="0" smtClean="0"/>
              <a:t>                    </a:t>
            </a:r>
          </a:p>
          <a:p>
            <a:endParaRPr lang="ru-RU" sz="1700" dirty="0" smtClean="0"/>
          </a:p>
          <a:p>
            <a:r>
              <a:rPr lang="ru-RU" sz="1700" dirty="0" smtClean="0"/>
              <a:t>                  </a:t>
            </a:r>
            <a:endParaRPr lang="ru-RU" sz="1700" dirty="0"/>
          </a:p>
        </p:txBody>
      </p:sp>
      <p:pic>
        <p:nvPicPr>
          <p:cNvPr id="6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85866"/>
            <a:ext cx="300354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0" y="928677"/>
            <a:ext cx="44344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имение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qarorgoh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вольномыслие –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fikrlilik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бешмет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ustki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kiyim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вороной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qora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rangli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лихой –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yovuz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кунак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og`ayni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горец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tog`lik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tog`da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yashovchi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похититель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o`g`ri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муза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ilhom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parisi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8"/>
            <a:ext cx="8452755" cy="892552"/>
          </a:xfrm>
        </p:spPr>
        <p:txBody>
          <a:bodyPr/>
          <a:lstStyle/>
          <a:p>
            <a:pPr algn="ctr"/>
            <a:r>
              <a:rPr lang="ru-RU" sz="2900" dirty="0" smtClean="0"/>
              <a:t>Задание для самостоятельного выполнения</a:t>
            </a:r>
            <a:endParaRPr lang="ru-RU" sz="2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1" y="986415"/>
            <a:ext cx="3071834" cy="1154162"/>
          </a:xfrm>
        </p:spPr>
        <p:txBody>
          <a:bodyPr/>
          <a:lstStyle/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7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4219524" y="563671"/>
            <a:ext cx="5287004" cy="528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3502885" y="1265172"/>
            <a:ext cx="5287004" cy="405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4506214" y="1503396"/>
            <a:ext cx="3789301" cy="40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Герой нашего времени • Михаил Лермонтов, купить книгу по низкой цене,  читать отзывы в Book24.ru • Эксмо • ISBN:978-5-04-111308-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14"/>
            <a:ext cx="3236915" cy="393541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643438" y="1214428"/>
            <a:ext cx="32147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Прочитать и подготовиться к пересказу отрывка «Карагёз» из романа «Герой нашего времени» ( стр. 86 – 89).</a:t>
            </a:r>
            <a:r>
              <a:rPr lang="ru-RU" sz="1600" dirty="0" smtClean="0"/>
              <a:t>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43803"/>
            <a:ext cx="8190071" cy="553998"/>
          </a:xfrm>
        </p:spPr>
        <p:txBody>
          <a:bodyPr anchor="ctr"/>
          <a:lstStyle/>
          <a:p>
            <a:pPr algn="ctr"/>
            <a:r>
              <a:rPr lang="ru-RU" sz="3600" dirty="0" smtClean="0"/>
              <a:t>Биография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314" y="357174"/>
            <a:ext cx="4204143" cy="40318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Михаил Юрьевич Лермонтов – великий русский писатель, поэт, талантливый художник и драматург.</a:t>
            </a:r>
            <a:endParaRPr lang="ru-RU" sz="3200" dirty="0"/>
          </a:p>
        </p:txBody>
      </p:sp>
      <p:pic>
        <p:nvPicPr>
          <p:cNvPr id="7" name="Picture 8" descr="lermontov_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928675"/>
            <a:ext cx="450059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74639"/>
            <a:ext cx="8229600" cy="507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           Детство М.Ю.Лермонтова</a:t>
            </a:r>
            <a:endParaRPr lang="ru-RU" sz="3300" b="1" kern="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500574"/>
            <a:ext cx="4572032" cy="338555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i="1" kern="0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               Дом в Тарханах</a:t>
            </a:r>
            <a:endParaRPr lang="ru-RU" sz="1600" dirty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Тарханы — Википед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928677"/>
            <a:ext cx="4643470" cy="3500462"/>
          </a:xfrm>
          <a:prstGeom prst="rect">
            <a:avLst/>
          </a:prstGeom>
          <a:noFill/>
        </p:spPr>
      </p:pic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629" y="1000114"/>
            <a:ext cx="3643338" cy="3000809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Родился М.Ю.Лермонтов 3 октября 1814 года в Москве. Детство его прошло в селе Тарханы Пензенской губернии, в имении бабушки по матери Елизаветы Алексеевны Арсеньевой.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561045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142876" y="4429137"/>
            <a:ext cx="8786844" cy="500066"/>
          </a:xfrm>
          <a:prstGeom prst="rect">
            <a:avLst/>
          </a:prstGeom>
        </p:spPr>
        <p:txBody>
          <a:bodyPr lIns="91429" tIns="45714" rIns="91429" bIns="45714">
            <a:normAutofit fontScale="92500" lnSpcReduction="20000"/>
          </a:bodyPr>
          <a:lstStyle/>
          <a:p>
            <a:pPr algn="just" defTabSz="914290">
              <a:lnSpc>
                <a:spcPct val="90000"/>
              </a:lnSpc>
              <a:defRPr/>
            </a:pPr>
            <a:r>
              <a:rPr lang="ru-RU" sz="2100" b="1" kern="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700" b="1" kern="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Отец поэта Юрий Петрович                              Мать поэта Мария Михайловна</a:t>
            </a:r>
          </a:p>
          <a:p>
            <a:pPr algn="just" defTabSz="914290">
              <a:lnSpc>
                <a:spcPct val="90000"/>
              </a:lnSpc>
              <a:defRPr/>
            </a:pPr>
            <a:r>
              <a:rPr lang="ru-RU" sz="1700" b="1" kern="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                Лермонтов                                                      Лермонтова (Арсеньева)   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85719" y="214299"/>
            <a:ext cx="8429684" cy="500065"/>
          </a:xfrm>
          <a:prstGeom prst="rect">
            <a:avLst/>
          </a:prstGeom>
        </p:spPr>
        <p:txBody>
          <a:bodyPr wrap="square" lIns="0" tIns="0" rIns="0" bIns="0">
            <a:normAutofit fontScale="60000" lnSpcReduction="20000"/>
          </a:bodyPr>
          <a:lstStyle/>
          <a:p>
            <a:pPr defTabSz="914290">
              <a:defRPr/>
            </a:pPr>
            <a: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</a:t>
            </a:r>
            <a:b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</a:br>
            <a:r>
              <a:rPr lang="ru-RU" sz="2700" b="1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                 </a:t>
            </a:r>
            <a:r>
              <a:rPr lang="ru-RU" sz="4300" b="1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Родители М.Ю.Лермонтова</a:t>
            </a:r>
            <a:r>
              <a:rPr lang="ru-RU" sz="2700" b="1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290" name="AutoShape 2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8" name="Picture 10" descr="Михаил Лермонтов – биография, фото, личная жизнь, книги и смерть - 24С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928676"/>
            <a:ext cx="8715437" cy="34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    Бабушка М.Ю.Лермонтова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4429139"/>
            <a:ext cx="8929718" cy="784830"/>
          </a:xfrm>
        </p:spPr>
        <p:txBody>
          <a:bodyPr/>
          <a:lstStyle/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Бабушка поэта Елизавета 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Алексеевна Арсеньева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242" name="AutoShape 2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Родители Лермонтова и их биографии. Как звали родителей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Михаил Юрьевич Лермонтов - литература, презентации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52" name="Picture 12" descr="Лермонтов М.Ю.: Семья Лермонто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1000115"/>
            <a:ext cx="4286281" cy="335758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3" y="928678"/>
            <a:ext cx="4357718" cy="403186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Воспитанием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образованием маленького Михаила занималась бабушка Елизавета Алексеевна Арсеньева - дворянка из знатного рода Столыпиных.</a:t>
            </a:r>
            <a:r>
              <a:rPr lang="ru-RU" sz="1600" dirty="0" smtClean="0"/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Она не жалела ни сил, ни средств для того, чтобы её внук получил достойное воспитание и образование. Мальчик был слаб здоровьем, поэтому бабушка часто возила его на Кавказ на лечебные минеральные воды.  Кавказ с его суровыми величественными горными вершинами и неповторимой красотой природы покорил сердце будущего поэта.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74639"/>
            <a:ext cx="8229600" cy="507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    Образование М.Ю.Лермонтова</a:t>
            </a:r>
            <a:endParaRPr lang="ru-RU" sz="3300" b="1" kern="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Биография М.Ю. Лермонтова timeline | Timetoast timeli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737" y="958918"/>
            <a:ext cx="4661924" cy="398909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905901" y="1000116"/>
            <a:ext cx="4023819" cy="403186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1828 году М.Ю.Лермонтов поступил на 4-й курс Благородного пансиона при Московском университете. В этот период он начинает писать стихи.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1830-1832 годах учился на нравственно-политическом отделении Московского университета.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1832 году будущий поэт оставляет университет и поступает в юнкерскую школу гвардейских подпрапорщиков в Петербурге.  Окончив её, Лермонтов стал офицером и был зачислен в лейб-гвардейский гусарский полк.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678" y="146668"/>
            <a:ext cx="7531346" cy="534266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pc="24" dirty="0" smtClean="0"/>
              <a:t>       Муза М.Ю.Лермонтова</a:t>
            </a:r>
            <a:endParaRPr spc="-8" dirty="0"/>
          </a:p>
        </p:txBody>
      </p:sp>
      <p:pic>
        <p:nvPicPr>
          <p:cNvPr id="6146" name="Picture 2" descr="Михаил Лермонтов и Варвара Лопухина: он создал сам свое страданье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7"/>
            <a:ext cx="8786874" cy="378621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283" y="4572016"/>
            <a:ext cx="8715437" cy="584763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        Муза поэта Варвара Лопухина   </a:t>
            </a:r>
            <a:r>
              <a:rPr lang="ru-RU" sz="3200" b="1" kern="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М.Ю.Лермонтов на Кавказе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02" y="-357208"/>
            <a:ext cx="7690004" cy="9559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ПЕТЕРБУРГЕ 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85721" y="928678"/>
            <a:ext cx="4143403" cy="7026645"/>
          </a:xfrm>
          <a:prstGeom prst="rect">
            <a:avLst/>
          </a:prstGeom>
        </p:spPr>
        <p:txBody>
          <a:bodyPr lIns="91429" tIns="45714" rIns="91429" bIns="45714">
            <a:noAutofit/>
          </a:bodyPr>
          <a:lstStyle/>
          <a:p>
            <a:pPr defTabSz="914290">
              <a:buClr>
                <a:schemeClr val="tx1">
                  <a:shade val="95000"/>
                </a:schemeClr>
              </a:buClr>
              <a:defRPr/>
            </a:pPr>
            <a:endParaRPr lang="ru-RU" sz="1600" b="1" kern="0" dirty="0" smtClean="0">
              <a:latin typeface="Arial" pitchFamily="34" charset="0"/>
              <a:cs typeface="Arial" pitchFamily="34" charset="0"/>
            </a:endParaRPr>
          </a:p>
          <a:p>
            <a:pPr defTabSz="914290">
              <a:buClr>
                <a:schemeClr val="tx1">
                  <a:shade val="95000"/>
                </a:schemeClr>
              </a:buClr>
              <a:defRPr/>
            </a:pPr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В 1835 году произведения поэта впервые появились в печати. Товарищ Лермонтова без его ведома отдал в печать повесть «Хаджи -Абрек». Стихи Лермонтова охотно публикуют.</a:t>
            </a:r>
            <a:r>
              <a:rPr lang="ru-RU" sz="1600" dirty="0" smtClean="0"/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Критики и читатели тепло приняли поэму «Песня про царя Ивана Васильевича...». В стихотворениях «Кинжал» («Мой друг железный»), «Поэт» и «Дума» Лермонтов провозгласил идеалы гражданской поэзии. Народная тема, русский характер очерчены в стихотворениях «Бородино» и «Родина». </a:t>
            </a:r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074" name="Picture 2" descr="Михаил Лермонтов в 1840 год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928678"/>
            <a:ext cx="4286281" cy="4038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4286248" y="285752"/>
            <a:ext cx="4572033" cy="635793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73017" indent="-273017" algn="r" defTabSz="914290">
              <a:lnSpc>
                <a:spcPct val="80000"/>
              </a:lnSpc>
              <a:defRPr/>
            </a:pP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r>
              <a:rPr lang="ru-RU" sz="1600" b="1" i="1" kern="0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4283" y="162355"/>
            <a:ext cx="8452754" cy="50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Дуэль М.Ю.Лермонтова и Н.Мартынова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7" y="-3276002"/>
            <a:ext cx="3786214" cy="6740295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Пятигорске 27 июля 1841 года состоялась роковая дуэль между Михаилом Лермонтовым и  майором в отставке Николаем Мартыновым. Лермонтов выстрелил вверх, а Мартынов – в упор, в грудь противника, убив его наповал.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Дуэль Михаила Лермонтова и Николая Мартын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928678"/>
            <a:ext cx="4786346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2907</TotalTime>
  <Words>669</Words>
  <Application>Microsoft Office PowerPoint</Application>
  <PresentationFormat>Экран (16:9)</PresentationFormat>
  <Paragraphs>190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Constantia</vt:lpstr>
      <vt:lpstr>Office Theme</vt:lpstr>
      <vt:lpstr>     Литературное                     чтение</vt:lpstr>
      <vt:lpstr>Биография </vt:lpstr>
      <vt:lpstr>                 </vt:lpstr>
      <vt:lpstr>                          </vt:lpstr>
      <vt:lpstr>        Бабушка М.Ю.Лермонтова</vt:lpstr>
      <vt:lpstr>                 </vt:lpstr>
      <vt:lpstr>       Муза М.Ю.Лермонтова</vt:lpstr>
      <vt:lpstr>                                                                                                        В ПЕТЕРБУРГЕ </vt:lpstr>
      <vt:lpstr>   Дуэль М.Ю.Лермонтова и Н.Мартынова</vt:lpstr>
      <vt:lpstr>           «Герой нашего времени»</vt:lpstr>
      <vt:lpstr>                 Композиция романа</vt:lpstr>
      <vt:lpstr>                           «Карагёз»</vt:lpstr>
      <vt:lpstr>     Карагёз в повести помогает раскрыть…</vt:lpstr>
      <vt:lpstr>                  Словарная работа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329</cp:revision>
  <dcterms:created xsi:type="dcterms:W3CDTF">2020-04-13T08:05:42Z</dcterms:created>
  <dcterms:modified xsi:type="dcterms:W3CDTF">2020-09-19T15:38:57Z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