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63" r:id="rId3"/>
    <p:sldId id="289" r:id="rId4"/>
    <p:sldId id="264" r:id="rId5"/>
    <p:sldId id="257" r:id="rId6"/>
    <p:sldId id="291" r:id="rId7"/>
    <p:sldId id="293" r:id="rId8"/>
    <p:sldId id="294" r:id="rId9"/>
    <p:sldId id="295" r:id="rId10"/>
    <p:sldId id="296" r:id="rId11"/>
    <p:sldId id="299" r:id="rId12"/>
    <p:sldId id="297" r:id="rId13"/>
    <p:sldId id="298" r:id="rId14"/>
    <p:sldId id="258" r:id="rId15"/>
    <p:sldId id="292" r:id="rId16"/>
    <p:sldId id="279" r:id="rId17"/>
    <p:sldId id="300" r:id="rId18"/>
    <p:sldId id="301" r:id="rId19"/>
    <p:sldId id="302" r:id="rId20"/>
    <p:sldId id="269" r:id="rId21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45" autoAdjust="0"/>
  </p:normalViewPr>
  <p:slideViewPr>
    <p:cSldViewPr>
      <p:cViewPr varScale="1">
        <p:scale>
          <a:sx n="75" d="100"/>
          <a:sy n="75" d="100"/>
        </p:scale>
        <p:origin x="36" y="52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-612576" y="1635646"/>
            <a:ext cx="7776043" cy="3356610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 algn="ctr">
              <a:lnSpc>
                <a:spcPts val="3092"/>
              </a:lnSpc>
              <a:spcBef>
                <a:spcPts val="174"/>
              </a:spcBef>
            </a:pPr>
            <a:endParaRPr lang="ru-RU" sz="3200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sz="3200"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Тема:</a:t>
            </a:r>
            <a:r>
              <a:rPr lang="ru-RU" sz="3200" b="1" spc="-32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spc="-32" dirty="0" smtClean="0">
                <a:solidFill>
                  <a:srgbClr val="2365C7"/>
                </a:solidFill>
                <a:latin typeface="Arial"/>
                <a:cs typeface="Arial"/>
              </a:rPr>
              <a:t>Александр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2365C7"/>
                </a:solidFill>
                <a:latin typeface="Arial"/>
                <a:cs typeface="Arial"/>
              </a:rPr>
              <a:t>Александрович Блок.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2365C7"/>
                </a:solidFill>
                <a:latin typeface="Arial"/>
                <a:cs typeface="Arial"/>
              </a:rPr>
              <a:t>Основные вехи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2365C7"/>
                </a:solidFill>
                <a:latin typeface="Arial"/>
                <a:cs typeface="Arial"/>
              </a:rPr>
              <a:t>жизни и творчества</a:t>
            </a:r>
            <a:endParaRPr sz="3200" b="1" dirty="0">
              <a:latin typeface="Arial"/>
              <a:cs typeface="Arial"/>
            </a:endParaRPr>
          </a:p>
          <a:p>
            <a:pPr marL="20134" algn="ctr">
              <a:lnSpc>
                <a:spcPts val="4329"/>
              </a:lnSpc>
            </a:pPr>
            <a:r>
              <a:rPr lang="ru-RU" sz="40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 algn="ctr">
              <a:lnSpc>
                <a:spcPts val="3108"/>
              </a:lnSpc>
              <a:spcBef>
                <a:spcPts val="2347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1857370"/>
            <a:ext cx="500066" cy="128588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85720" y="3357568"/>
            <a:ext cx="500066" cy="135732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602" name="Picture 2" descr="Блок А.А. «Жизнь без начала и конца...» | Литературный институт имени А.М.  Горьк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785932"/>
            <a:ext cx="2143140" cy="2809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57686" y="928677"/>
            <a:ext cx="4572032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1903 году в альманахе «Северные цветы» был напечатан цикл произведений Блока под названием </a:t>
            </a:r>
            <a:r>
              <a:rPr lang="ru-RU" sz="1600" i="0" dirty="0" smtClean="0">
                <a:solidFill>
                  <a:srgbClr val="00B050"/>
                </a:solidFill>
              </a:rPr>
              <a:t>«Стихи о Прекрасной Даме».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Тогда же три стиха молодого рифмоплёта были включены в сборник произведений воспитанников Императорского Санкт-Петербургского университета. В своём первом известном цикле Блок преподносит женщину, как природный источник света и чистоты, и поднимает вопрос о том, насколько настоящее любовное чувство сближает отдельную личность с мировым целым.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0962" name="Picture 2" descr="Александр Блок «Стихи о Прекрасной даме» - Челябинская областная  универсальная научная библиоте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52"/>
            <a:ext cx="2357454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928677"/>
            <a:ext cx="4000528" cy="295465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pPr fontAlgn="base"/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1910 году автор начал сочинять эпическую поэму под названием </a:t>
            </a:r>
            <a:r>
              <a:rPr lang="ru-RU" sz="1600" i="0" dirty="0" smtClean="0">
                <a:solidFill>
                  <a:srgbClr val="00B050"/>
                </a:solidFill>
              </a:rPr>
              <a:t>«Возмездие»,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закончить которую ему было не суждено. В период с 1912 по 1913 годы он написал известную пьесу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«Роза и Крест».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А в 1911 году Блок, взяв за основу пять своих книг с поэзией, составил собрание сочинений в трех томах, которое несколько раз переиздавалось.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7890" name="Picture 2" descr="Роза и крест - Александр Блок. Скачать электронную книгу в формате fb2,  epub, pdf или читать онлайн на Andro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928676"/>
            <a:ext cx="1785950" cy="2571768"/>
          </a:xfrm>
          <a:prstGeom prst="rect">
            <a:avLst/>
          </a:prstGeom>
          <a:noFill/>
        </p:spPr>
      </p:pic>
      <p:pic>
        <p:nvPicPr>
          <p:cNvPr id="37892" name="Picture 4" descr="Александр Блок, Роза и крест – скачать epub на ЛитРе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714494"/>
            <a:ext cx="1643074" cy="23812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286248" y="928677"/>
            <a:ext cx="4643470" cy="3693319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Революционные события стали для А.А.Блока олицетворением стихийной, неупорядоченной природы бытия и  существенно повлияли на его творческие взгляды. Прекрасную Даму в его мыслях и стихах заменили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образы вьюги, метели и бродяжничества.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Стихи о любви отошли на второй план.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Драматургия и взаимодействие с театром в это время также увлекали поэта. Первая пьеса, написанная А.А.Блоком, получила название </a:t>
            </a:r>
            <a:r>
              <a:rPr lang="ru-RU" sz="1600" i="0" dirty="0" smtClean="0">
                <a:solidFill>
                  <a:srgbClr val="00B050"/>
                </a:solidFill>
              </a:rPr>
              <a:t>«Балаганчик»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и была поставлена Всеволодом Мейерхольдом в театре Веры Комиссаржевской в 1906 году.</a:t>
            </a:r>
          </a:p>
          <a:p>
            <a:pPr fontAlgn="base"/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9938" name="Picture 2" descr="Чучело&quot; - спектакль театра-студии &quot;Балаганчик&quot; | Владивосток | вКалендар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428874"/>
            <a:ext cx="1905000" cy="1905000"/>
          </a:xfrm>
          <a:prstGeom prst="rect">
            <a:avLst/>
          </a:prstGeom>
          <a:noFill/>
        </p:spPr>
      </p:pic>
      <p:sp>
        <p:nvSpPr>
          <p:cNvPr id="39942" name="AutoShape 6" descr="Балаганч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4" name="Picture 8" descr="110-летие премьеры драмы Блока «Балаганчик» отметили выставк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1928826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928677"/>
            <a:ext cx="4357718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</a:t>
            </a:r>
            <a:r>
              <a:rPr lang="ru-RU" sz="1600" b="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20-х годах </a:t>
            </a:r>
            <a:r>
              <a:rPr lang="en-US" sz="1600" i="0" dirty="0" smtClean="0">
                <a:solidFill>
                  <a:schemeClr val="tx2">
                    <a:lumMod val="75000"/>
                  </a:schemeClr>
                </a:solidFill>
              </a:rPr>
              <a:t>XX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века  было написано стихотворение </a:t>
            </a:r>
            <a:r>
              <a:rPr lang="ru-RU" sz="1600" i="0" dirty="0" smtClean="0">
                <a:solidFill>
                  <a:srgbClr val="00B050"/>
                </a:solidFill>
              </a:rPr>
              <a:t>«Скифы»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и знаменитая </a:t>
            </a:r>
            <a:r>
              <a:rPr lang="ru-RU" sz="1600" i="0" dirty="0" smtClean="0">
                <a:solidFill>
                  <a:srgbClr val="00B050"/>
                </a:solidFill>
              </a:rPr>
              <a:t>поэма «Двенадцать».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Последний образ «Двенадцати»: Иисус Христос, который оказался во главе шествия из двенадцати солдат Красной Армии – вызвал настоящий резонанс в литературном мире. Хотя сейчас это произведение считается одним из лучших творений времен «серебряного века» русской поэзии, большинство современников Блока высказывались о поэме, особенно об образе Иисуса, в крайне негативном ключе.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8914" name="Picture 2" descr="Двенадцать (сборник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29454" y="1000114"/>
            <a:ext cx="2000264" cy="2667000"/>
          </a:xfrm>
          <a:prstGeom prst="rect">
            <a:avLst/>
          </a:prstGeom>
          <a:noFill/>
        </p:spPr>
      </p:pic>
      <p:pic>
        <p:nvPicPr>
          <p:cNvPr id="38916" name="Picture 4" descr="Викторина по поэме Блока Двенадцать - пройти тест онлайн - игра - вопросы с  ответами - скачать бесплатн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571618"/>
            <a:ext cx="2119294" cy="28336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24" dirty="0" smtClean="0"/>
              <a:t>       Муза А.А.Блока</a:t>
            </a:r>
            <a:endParaRPr spc="-8" dirty="0"/>
          </a:p>
        </p:txBody>
      </p:sp>
      <p:pic>
        <p:nvPicPr>
          <p:cNvPr id="14338" name="Picture 2" descr="Александр Блок с женой Людмилой Менделеево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000114"/>
            <a:ext cx="4643470" cy="3000396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14282" y="1000114"/>
            <a:ext cx="392909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Первая и единственная жена Блока – Любовь Менделеева, в которую он был безумно влюблён и которую считал своей настоящей судьбой. Супруга была для писателя поддержкой и опорой, а также неизменной музой.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Дети у супружеской четы Блоков, увы, не появились: ребенок, родившийся у Александра и Любови, оказался слишком слаб и не выжил. Тем не менее, у Блока осталось достаточно много родственников как в России, так и в Европе.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1015663"/>
          </a:xfrm>
        </p:spPr>
        <p:txBody>
          <a:bodyPr/>
          <a:lstStyle/>
          <a:p>
            <a:r>
              <a:rPr lang="ru-RU" b="0" dirty="0" smtClean="0"/>
              <a:t>                 </a:t>
            </a:r>
            <a:r>
              <a:rPr lang="ru-RU" dirty="0" smtClean="0"/>
              <a:t>Отказ от символизма</a:t>
            </a:r>
            <a:br>
              <a:rPr lang="ru-RU" dirty="0" smtClean="0"/>
            </a:br>
            <a:endParaRPr lang="ru-RU" b="0" dirty="0"/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14282" y="857238"/>
            <a:ext cx="4786346" cy="434952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1909 год был очень сложным для Александра Блока: в этот год скончался его отец, с которым он всё же поддерживал достаточно тёплые отношения, а также новорожденный ребенок поэта и его жены Любови. </a:t>
            </a:r>
          </a:p>
          <a:p>
            <a:pPr fontAlgn="base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В том же году поэт побывал в Италии, и заграничная атмосфера ещё больше подтолкнула его к переоценке сложившихся ранее ценностей. Об этой внутренней борьбе рассказывает цикл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«Итальянские стихи»,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а также прозаические очерки из книги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«Молнии искусства».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конце концов Блок пришёл к выводу о том, что символизм, как школа со строго обозначенными правилами, для него исчерпал себя.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2" name="Picture 2" descr="Скачать стихи бл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928677"/>
            <a:ext cx="1881178" cy="2571768"/>
          </a:xfrm>
          <a:prstGeom prst="rect">
            <a:avLst/>
          </a:prstGeom>
          <a:noFill/>
        </p:spPr>
      </p:pic>
      <p:pic>
        <p:nvPicPr>
          <p:cNvPr id="35844" name="Picture 4" descr="Александр Блок, Книга Молнии искусства – скачать бесплатно fb2, epub, pdf  на ЛитРес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1928808"/>
            <a:ext cx="1927198" cy="25717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1"/>
          <p:cNvSpPr txBox="1">
            <a:spLocks/>
          </p:cNvSpPr>
          <p:nvPr/>
        </p:nvSpPr>
        <p:spPr>
          <a:xfrm>
            <a:off x="4286248" y="285752"/>
            <a:ext cx="4572033" cy="6357937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/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endParaRPr lang="ru-RU" sz="1600" b="1" i="1" kern="0" dirty="0" smtClean="0">
              <a:solidFill>
                <a:srgbClr val="262626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73017" indent="-273017" algn="r" defTabSz="914290">
              <a:lnSpc>
                <a:spcPct val="80000"/>
              </a:lnSpc>
              <a:defRPr/>
            </a:pPr>
            <a:r>
              <a:rPr lang="ru-RU" sz="1600" b="1" i="1" kern="0" dirty="0" smtClean="0">
                <a:solidFill>
                  <a:srgbClr val="262626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ru-RU" sz="2200" b="1" i="1" kern="0" dirty="0" smtClean="0">
              <a:solidFill>
                <a:srgbClr val="262626"/>
              </a:solidFill>
              <a:latin typeface="Comic Sans MS" pitchFamily="66" charset="0"/>
              <a:cs typeface="Arial"/>
            </a:endParaRPr>
          </a:p>
        </p:txBody>
      </p:sp>
      <p:sp>
        <p:nvSpPr>
          <p:cNvPr id="6" name="Text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14283" y="162355"/>
            <a:ext cx="8452754" cy="507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>
                <a:latin typeface="Constantia" pitchFamily="18" charset="0"/>
              </a:rPr>
              <a:t> </a:t>
            </a:r>
            <a:r>
              <a:rPr lang="ru-RU" dirty="0" smtClean="0">
                <a:latin typeface="Constantia" pitchFamily="18" charset="0"/>
              </a:rPr>
              <a:t>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Последние годы жизни А.А.Блока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571882"/>
            <a:ext cx="8643999" cy="107720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pPr fontAlgn="base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Изнурённый нуждой и многочисленными болезнями, он ушёл в мир иной 7 августа 1921 года, находясь в своей квартире в Санкт-Петербурге. Причина смерти – воспаление сердечных клапанов. Могила Блока расположена на Смоленском православном кладбище.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Могила Александра Бл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000114"/>
            <a:ext cx="3929090" cy="2428892"/>
          </a:xfrm>
          <a:prstGeom prst="rect">
            <a:avLst/>
          </a:prstGeom>
          <a:noFill/>
        </p:spPr>
      </p:pic>
      <p:pic>
        <p:nvPicPr>
          <p:cNvPr id="10244" name="Picture 4" descr="Похороны Александра Бло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000114"/>
            <a:ext cx="4143360" cy="24050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843558"/>
            <a:ext cx="8786874" cy="3539430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/>
              <a:t>По горизонтали:</a:t>
            </a: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1.  Поэт, преданным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почитателем творчества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которого был А.А.Блок.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2.  Город, где родился А.А.Блок.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3.  Усадьба, где прошли детство и юношество А.А.Блока.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4.  Литературное течение, представителем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     которого был А.А.Блок.</a:t>
            </a: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 5.  Н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азвание журнала, в котором Блок делал свои первые шаги</a:t>
            </a:r>
          </a:p>
          <a:p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 в качестве поэта и критика.</a:t>
            </a:r>
            <a:endParaRPr lang="ru-RU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endParaRPr lang="ru-RU" sz="1600" dirty="0" smtClean="0">
              <a:solidFill>
                <a:schemeClr val="tx1"/>
              </a:solidFill>
            </a:endParaRP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800" dirty="0" smtClean="0"/>
              <a:t>По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  <a:r>
              <a:rPr lang="ru-RU" sz="1800" dirty="0" smtClean="0">
                <a:solidFill>
                  <a:srgbClr val="0070C0"/>
                </a:solidFill>
              </a:rPr>
              <a:t>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1.  Фамилия деда А.А.Блока по материнской линии.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714494"/>
            <a:ext cx="2143140" cy="194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57752" y="414338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57422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7224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57620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57950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57620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357554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857356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357686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357686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857884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57752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357554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57488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57818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57554" y="164305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857620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857620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357686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857884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57224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357554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357290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857488" y="164305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57356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357422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857488" y="114299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357422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57422" y="164305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857488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2" name="Picture 3" descr="C:\Users\Бакибаева\Desktop\kisspng-question-mark-exclamation-mark-clip-art-question-5acdccc0668b24.430867731523436736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ackgroundRemoval t="10000" b="90000" l="10000" r="90000">
                        <a14:foregroundMark x1="46778" y1="75000" x2="54000" y2="81083"/>
                        <a14:foregroundMark x1="79444" y1="21667" x2="79444" y2="2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9079">
            <a:off x="6930841" y="883312"/>
            <a:ext cx="2071395" cy="290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Прямоугольник 52"/>
          <p:cNvSpPr/>
          <p:nvPr/>
        </p:nvSpPr>
        <p:spPr>
          <a:xfrm>
            <a:off x="2857488" y="214312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57554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357818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357290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857356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57752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357686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857488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Ш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488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857752" y="4143386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357422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57224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857620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357950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857620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357554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857356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357686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357686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857884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857752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357554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857488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357818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3357554" y="164305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857620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857620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357686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857884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857224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357554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1357290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2857488" y="164305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857356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2357422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2857488" y="114299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Б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2357422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357422" y="164305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Ф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2857488" y="414338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857488" y="214312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357554" y="364332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5357818" y="264318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1357290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857356" y="314325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57" name="Picture 12" descr="BS00554_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1000114"/>
            <a:ext cx="2176200" cy="2152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43803"/>
            <a:ext cx="8190071" cy="553998"/>
          </a:xfrm>
        </p:spPr>
        <p:txBody>
          <a:bodyPr anchor="ctr"/>
          <a:lstStyle/>
          <a:p>
            <a:pPr algn="ctr"/>
            <a:r>
              <a:rPr lang="ru-RU" sz="3600" dirty="0" smtClean="0"/>
              <a:t>Биография </a:t>
            </a:r>
            <a:endParaRPr lang="ru-RU" sz="36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86314" y="1071552"/>
            <a:ext cx="4204143" cy="100013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</p:txBody>
      </p:sp>
      <p:pic>
        <p:nvPicPr>
          <p:cNvPr id="24578" name="Picture 2" descr="Краткая биография Блока, творчество для детей и интересные факты жизни  Александра Александровича Бло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142990"/>
            <a:ext cx="2857500" cy="28575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6248" y="1142990"/>
            <a:ext cx="45005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Александр Александрович Блок –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великий русский писатель, поэт, драматург, переводчик, критик. 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pic>
        <p:nvPicPr>
          <p:cNvPr id="7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219524" y="563671"/>
            <a:ext cx="5287004" cy="5284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3502885" y="1265172"/>
            <a:ext cx="5287004" cy="4053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" descr="54542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336043">
            <a:off x="14506214" y="1503396"/>
            <a:ext cx="3789301" cy="406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643438" y="1214428"/>
            <a:ext cx="321471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48" y="2094697"/>
            <a:ext cx="38576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Подготовить презентацию по биографии А.А.Блока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Эпоха Александра Блока. Архивные фотографии - РИА Новости, 07.08.20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1142990"/>
            <a:ext cx="3357586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       Детство А.А.Блока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786314" y="857238"/>
            <a:ext cx="4071966" cy="2877699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21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Блок Александр Александрович родился в Санкт-Петербурге 28 ноября 1880 года.</a:t>
            </a:r>
            <a:r>
              <a:rPr lang="ru-RU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Свои детские годы Саша провёл в доме деда. Летом он надолго уезжал в </a:t>
            </a:r>
            <a:r>
              <a:rPr lang="ru-RU" sz="2000" b="1" dirty="0" err="1" smtClean="0">
                <a:latin typeface="Arial" pitchFamily="34" charset="0"/>
                <a:cs typeface="Arial" pitchFamily="34" charset="0"/>
              </a:rPr>
              <a:t>Шахматово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и через всю жизнь пронёс тёплые воспоминания о проведённом там времени.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Александр Блок в детств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000114"/>
            <a:ext cx="3357586" cy="2071702"/>
          </a:xfrm>
          <a:prstGeom prst="rect">
            <a:avLst/>
          </a:prstGeom>
          <a:noFill/>
        </p:spPr>
      </p:pic>
      <p:pic>
        <p:nvPicPr>
          <p:cNvPr id="22532" name="Picture 4" descr="Блок А.А. Основные даты жизни и творчест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214692"/>
            <a:ext cx="3867135" cy="17382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2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                                            </a:t>
            </a:r>
            <a:r>
              <a:rPr lang="ru-RU" sz="1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Родители </a:t>
            </a:r>
            <a:r>
              <a:rPr lang="ru-RU" sz="128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cs typeface="Arial"/>
              </a:rPr>
              <a:t>А.А.Блока</a:t>
            </a:r>
          </a:p>
          <a:p>
            <a:pPr defTabSz="914290">
              <a:defRPr/>
            </a:pPr>
            <a:r>
              <a:rPr lang="ru-RU" sz="27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857238"/>
            <a:ext cx="500066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Его отец, Александр Львович Блок, трудился в качестве профессора в Варшавском университете. Мать – переводчица Александра Андреевна Бекетова, дочь ректора Санкт-Петербургского университета. Именно она открыла Саше произведения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Бодлера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Полонского, Верлена, Фета и других прославленных поэтов. Александра Андреевна и её юный сын вместе изучали новые веяния в философии и поэзии, вели увлечённые беседы касательно последних новостей политики и культуры. Впоследствии именно матери Александр Блок в первую очередь читал свои произведения и именно у неё искал утешения, понимания и поддержки.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Усадьба Л.А. Бло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1928808"/>
            <a:ext cx="1857388" cy="2500330"/>
          </a:xfrm>
          <a:prstGeom prst="rect">
            <a:avLst/>
          </a:prstGeom>
          <a:noFill/>
        </p:spPr>
      </p:pic>
      <p:pic>
        <p:nvPicPr>
          <p:cNvPr id="20484" name="Picture 4" descr="Александр Львович Бло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86644" y="1000114"/>
            <a:ext cx="1628764" cy="26432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  Образование </a:t>
            </a:r>
            <a:r>
              <a:rPr lang="ru-RU" sz="3600" b="1" spc="24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А.А.Блока</a:t>
            </a:r>
            <a:endParaRPr lang="ru-RU" sz="33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14283" y="928676"/>
            <a:ext cx="4429156" cy="4031861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1889 году мальчик начал обучаться во Введенской гимназии. В 1898 году Александр завершил обучение в гимназии и успешно сдал вступительные экзамены в Петербургский университет, избрав для своей карьеры юриспруденцию. Спустя три года после этого он все же перевёлся на историко-филологическое отделение, избрав для себя славяно-русское направление. Обучение в университете поэт завершил в 1906 году. Во время получения высшего образования он познакомился с Алексеем Ремизовым, Сергеем Городецким, а также сдружился с Сергеем Соловьёвым.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6" name="Picture 2" descr="Санкт-Петербург. Императорский университет.Слева - ректорский дом, где  родился А.Блок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786064"/>
            <a:ext cx="2571768" cy="1495418"/>
          </a:xfrm>
          <a:prstGeom prst="rect">
            <a:avLst/>
          </a:prstGeom>
          <a:noFill/>
        </p:spPr>
      </p:pic>
      <p:pic>
        <p:nvPicPr>
          <p:cNvPr id="16388" name="Picture 4" descr="Санкт-Петербургский государственный университет | Наука | Fand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86512" y="1000114"/>
            <a:ext cx="2638425" cy="17335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Начало творческой деятельности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1000115"/>
            <a:ext cx="4429156" cy="4370427"/>
          </a:xfrm>
        </p:spPr>
        <p:txBody>
          <a:bodyPr/>
          <a:lstStyle/>
          <a:p>
            <a:pPr fontAlgn="base"/>
            <a:r>
              <a:rPr lang="ru-RU" sz="1600" i="0" dirty="0" smtClean="0"/>
              <a:t> 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Семья Блока, особенно по материнской линии, продолжала высококультурный род, что не могло не сказаться на Александре. С юных лет он взахлёб читал многочисленные книги, увлекался театром и даже посещал соответствующий кружок в Санкт-Петербурге, а также пробовал свои силы в стихотворном творчестве. Первые незамысловатые произведения мальчик написал ещё в пятилетнем возрасте, а в подростковом возрасте он в компании братьев увлечённо занимался написанием рукописного журнала.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6866" name="Picture 2" descr="Музей-квартира А.А.Бло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142990"/>
            <a:ext cx="3571900" cy="271464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5" y="3857634"/>
            <a:ext cx="35719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Музей-квартира А.А.Блока</a:t>
            </a:r>
            <a:endParaRPr lang="ru-RU" sz="1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5"/>
            <a:ext cx="3929090" cy="3447098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Говорить о полноценной творческой карьере Блока можно начиная с 1900-1901 годов. В то время Александр Александрович стал еще более преданным почитателем творчества Афанасия Фета, а также лирики Владимира Соловьёва и даже учения Платона. Кроме того, судьба свела его с Дмитрием Мережковским и Зинаидой Гиппиус, в журнале которых под </a:t>
            </a:r>
            <a:r>
              <a:rPr lang="ru-RU" sz="1600" i="0" dirty="0" smtClean="0">
                <a:solidFill>
                  <a:srgbClr val="00B050"/>
                </a:solidFill>
              </a:rPr>
              <a:t>названием «Новый путь»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Блок делал свои первые шаги в качестве поэта и критика.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3794" name="Picture 2" descr="Александр Блок и Зинаида Гиппиус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1000114"/>
            <a:ext cx="4071966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00562" y="928677"/>
            <a:ext cx="4357718" cy="2954655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На раннем этапе своего творческого развития Александр Александрович понял, что близким ему по душе направлением в литературе является </a:t>
            </a:r>
            <a:r>
              <a:rPr lang="ru-RU" sz="1600" i="0" dirty="0" smtClean="0">
                <a:solidFill>
                  <a:srgbClr val="00B050"/>
                </a:solidFill>
              </a:rPr>
              <a:t>символизм.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Это движение, пронзившее все разновидности культуры, </a:t>
            </a:r>
            <a:r>
              <a:rPr lang="ru-RU" sz="1600" i="0" dirty="0" smtClean="0">
                <a:solidFill>
                  <a:srgbClr val="00B050"/>
                </a:solidFill>
              </a:rPr>
              <a:t>отличалось новаторством, стремлением к экспериментам, любовью к загадочности и недосказанности.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В Санкт-Петербурге близкими ему по духу символистами были упомянутые выше Гиппиус и Мережковский, а в Москве – Валерий Брюсов. 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3010" name="Picture 2" descr="Брюсов, Цветаева и Блок — чиновники • Arzama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52"/>
            <a:ext cx="3143272" cy="30956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1"/>
          </a:xfrm>
        </p:spPr>
        <p:txBody>
          <a:bodyPr/>
          <a:lstStyle/>
          <a:p>
            <a:r>
              <a:rPr lang="ru-RU" dirty="0" smtClean="0"/>
              <a:t> Творческая деятельность А.А.Блока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928677"/>
            <a:ext cx="4357718" cy="3939540"/>
          </a:xfrm>
        </p:spPr>
        <p:txBody>
          <a:bodyPr/>
          <a:lstStyle/>
          <a:p>
            <a:pPr fontAlgn="base"/>
            <a:r>
              <a:rPr lang="ru-RU" sz="1600" i="0" dirty="0" smtClean="0"/>
              <a:t>    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i="0" dirty="0" smtClean="0"/>
              <a:t> </a:t>
            </a:r>
          </a:p>
          <a:p>
            <a:pPr fontAlgn="base"/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      Особенное место в сердце Александра Блока занимал</a:t>
            </a:r>
            <a:r>
              <a:rPr lang="ru-RU" sz="1600" i="0" dirty="0" smtClean="0"/>
              <a:t> </a:t>
            </a:r>
            <a:r>
              <a:rPr lang="ru-RU" sz="1600" i="0" dirty="0" smtClean="0">
                <a:solidFill>
                  <a:srgbClr val="00B050"/>
                </a:solidFill>
              </a:rPr>
              <a:t>кружок молодых почитателей и последователей Владимира Соловьева</a:t>
            </a:r>
            <a: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  <a:t>, организованный в Москве. Роль своеобразного руководителя этого кружка взял на себя Андрей Белый, в то время – начинающий прозаик и поэт. Андрей стал близким другом Александра Александровича, а члены литературного кружка – одними из самых преданных и восторженных поклонников его творчества.</a:t>
            </a:r>
            <a:br>
              <a:rPr lang="ru-RU" sz="1600" i="0" dirty="0" smtClean="0">
                <a:solidFill>
                  <a:schemeClr val="tx2">
                    <a:lumMod val="75000"/>
                  </a:schemeClr>
                </a:solidFill>
              </a:rPr>
            </a:br>
            <a:endParaRPr lang="ru-RU" sz="1600" i="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986" name="AutoShape 2" descr="Портрет философа Владимира Сергеевича Соловьёва. Крамской И.Н.. &quot;Лучшие  работы Екатерины Рождественской&quot;. Выставочный зал-музей «Загорье». Artefac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88" name="Picture 4" descr="Портрет философа Владимира Сергеевича Соловьёва. Крамской И.Н.. &quot;Лучшие  работы Екатерины Рождественской&quot;. Выставочный зал-музей «Загорье». Artefac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6578" y="928676"/>
            <a:ext cx="2071702" cy="2357454"/>
          </a:xfrm>
          <a:prstGeom prst="rect">
            <a:avLst/>
          </a:prstGeom>
          <a:noFill/>
        </p:spPr>
      </p:pic>
      <p:sp>
        <p:nvSpPr>
          <p:cNvPr id="41990" name="AutoShape 6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92" name="AutoShape 8" descr="Экскурсия &quot;Андрей Белый и Александр Блок: история дружбы, история жизни&quot;. |  Государственный музей А.С. Пушкин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4" name="Picture 10" descr="Андрей Белый. Критика. Художественная система А. Белог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785932"/>
            <a:ext cx="1962145" cy="22336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3163</TotalTime>
  <Words>1217</Words>
  <Application>Microsoft Office PowerPoint</Application>
  <PresentationFormat>Экран (16:9)</PresentationFormat>
  <Paragraphs>174</Paragraphs>
  <Slides>20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Comic Sans MS</vt:lpstr>
      <vt:lpstr>Constantia</vt:lpstr>
      <vt:lpstr>Wingdings 2</vt:lpstr>
      <vt:lpstr>Office Theme</vt:lpstr>
      <vt:lpstr>     Литературное                     чтение</vt:lpstr>
      <vt:lpstr>Биография </vt:lpstr>
      <vt:lpstr>                 </vt:lpstr>
      <vt:lpstr>                          </vt:lpstr>
      <vt:lpstr>                 </vt:lpstr>
      <vt:lpstr>    Начало творческой деятельности</vt:lpstr>
      <vt:lpstr> Творческая деятельность А.А.Блока</vt:lpstr>
      <vt:lpstr>    Творческая деятельность А.А.Блока</vt:lpstr>
      <vt:lpstr> Творческая деятельность А.А.Блока</vt:lpstr>
      <vt:lpstr> Творческая деятельность А.А.Блока</vt:lpstr>
      <vt:lpstr> Творческая деятельность А.А.Блока</vt:lpstr>
      <vt:lpstr> Творческая деятельность А.А.Блока</vt:lpstr>
      <vt:lpstr> Творческая деятельность А.А.Блока</vt:lpstr>
      <vt:lpstr>       Муза А.А.Блока</vt:lpstr>
      <vt:lpstr>                 Отказ от символизма </vt:lpstr>
      <vt:lpstr>      Последние годы жизни А.А.Блока</vt:lpstr>
      <vt:lpstr>               Решение кроссворда        </vt:lpstr>
      <vt:lpstr>              Решение кроссворда</vt:lpstr>
      <vt:lpstr>              Решение кроссворда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369</cp:revision>
  <dcterms:created xsi:type="dcterms:W3CDTF">2020-04-13T08:05:42Z</dcterms:created>
  <dcterms:modified xsi:type="dcterms:W3CDTF">2020-11-14T12:34:56Z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