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89" r:id="rId4"/>
    <p:sldId id="264" r:id="rId5"/>
    <p:sldId id="257" r:id="rId6"/>
    <p:sldId id="318" r:id="rId7"/>
    <p:sldId id="319" r:id="rId8"/>
    <p:sldId id="320" r:id="rId9"/>
    <p:sldId id="291" r:id="rId10"/>
    <p:sldId id="321" r:id="rId11"/>
    <p:sldId id="293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10" r:id="rId20"/>
    <p:sldId id="314" r:id="rId21"/>
    <p:sldId id="331" r:id="rId22"/>
    <p:sldId id="329" r:id="rId23"/>
    <p:sldId id="269" r:id="rId24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B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804" y="246"/>
      </p:cViewPr>
      <p:guideLst>
        <p:guide orient="horz" pos="2880"/>
        <p:guide orient="horz" pos="4565"/>
        <p:guide pos="2160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593040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1142976" y="1318816"/>
            <a:ext cx="9621712" cy="4202996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b="1" spc="-32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spc="-32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32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Анна </a:t>
            </a:r>
            <a:r>
              <a:rPr lang="ru-RU" sz="2800" b="1" spc="-32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Андреевна</a:t>
            </a:r>
            <a:r>
              <a:rPr lang="ru-RU" b="1" spc="-32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Ахматова.</a:t>
            </a:r>
            <a:endParaRPr lang="ru-RU" b="1" spc="-32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70C0"/>
                </a:solidFill>
                <a:latin typeface="Arial"/>
                <a:cs typeface="Arial"/>
              </a:rPr>
              <a:t>Основные вехи </a:t>
            </a:r>
            <a:r>
              <a:rPr lang="ru-RU" b="1" spc="-32" dirty="0" smtClean="0">
                <a:solidFill>
                  <a:srgbClr val="0070C0"/>
                </a:solidFill>
                <a:latin typeface="Arial"/>
                <a:cs typeface="Arial"/>
              </a:rPr>
              <a:t>жизни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70C0"/>
                </a:solidFill>
                <a:latin typeface="Arial"/>
                <a:cs typeface="Arial"/>
              </a:rPr>
              <a:t>и творчества.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70C0"/>
                </a:solidFill>
                <a:latin typeface="Arial"/>
                <a:cs typeface="Arial"/>
              </a:rPr>
              <a:t>Стихотворение</a:t>
            </a:r>
            <a:r>
              <a:rPr lang="ru-RU" sz="2800" b="1" spc="-32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с теми я,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кто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бросил землю…»</a:t>
            </a:r>
            <a:r>
              <a:rPr lang="ru-RU" sz="2800" b="1" spc="-32" dirty="0" smtClean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2800" b="1" spc="-16" dirty="0" smtClean="0">
                <a:solidFill>
                  <a:srgbClr val="0070C0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6" name="AutoShape 2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 descr="C:\Users\HOME\Desktop\Ne-s-temi-ya-kto-brosil-zemlyu-Anna-Ahmat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43188"/>
            <a:ext cx="3548054" cy="2209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059582"/>
            <a:ext cx="4286280" cy="3447098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rgbClr val="5B1B49"/>
                </a:solidFill>
              </a:rPr>
              <a:t>В </a:t>
            </a:r>
            <a:r>
              <a:rPr lang="ru-RU" sz="1600" i="0" dirty="0" smtClean="0">
                <a:solidFill>
                  <a:srgbClr val="5B1B49"/>
                </a:solidFill>
              </a:rPr>
              <a:t>ранней юности, когда девушка училась </a:t>
            </a:r>
            <a:r>
              <a:rPr lang="ru-RU" sz="1600" i="0" dirty="0" smtClean="0">
                <a:solidFill>
                  <a:srgbClr val="FF0000"/>
                </a:solidFill>
              </a:rPr>
              <a:t>в Мариинской гимназии</a:t>
            </a:r>
            <a:r>
              <a:rPr lang="ru-RU" sz="1600" i="0" dirty="0" smtClean="0">
                <a:solidFill>
                  <a:srgbClr val="5B1B49"/>
                </a:solidFill>
              </a:rPr>
              <a:t>, она познакомилась с талантливым молодым человеком, впоследствии известным </a:t>
            </a:r>
            <a:r>
              <a:rPr lang="ru-RU" sz="1600" i="0" dirty="0" smtClean="0">
                <a:solidFill>
                  <a:srgbClr val="0070C0"/>
                </a:solidFill>
              </a:rPr>
              <a:t>поэтом Николаем Гумилёвым. </a:t>
            </a:r>
            <a:r>
              <a:rPr lang="ru-RU" sz="1600" i="0" dirty="0" smtClean="0">
                <a:solidFill>
                  <a:srgbClr val="5B1B49"/>
                </a:solidFill>
              </a:rPr>
              <a:t>И в Евпатории, и в Киеве девушка переписывалась с ним. </a:t>
            </a:r>
            <a:r>
              <a:rPr lang="ru-RU" sz="1600" i="0" dirty="0" smtClean="0">
                <a:solidFill>
                  <a:srgbClr val="00B050"/>
                </a:solidFill>
              </a:rPr>
              <a:t>Весной 1910 года они обвенчались в Николаевской церкви,</a:t>
            </a:r>
            <a:r>
              <a:rPr lang="ru-RU" sz="1600" i="0" dirty="0" smtClean="0">
                <a:solidFill>
                  <a:srgbClr val="0070C0"/>
                </a:solidFill>
              </a:rPr>
              <a:t> </a:t>
            </a:r>
            <a:r>
              <a:rPr lang="ru-RU" sz="1600" i="0" dirty="0" smtClean="0">
                <a:solidFill>
                  <a:srgbClr val="5B1B49"/>
                </a:solidFill>
              </a:rPr>
              <a:t>которая и сегодня стоит в селе Никольская Слободка под Киевом. На тот момент Гумилёв уже был состоявшимся поэтом, известным в литературных кругах.</a:t>
            </a:r>
            <a:endParaRPr lang="ru-RU" sz="1600" dirty="0" smtClean="0">
              <a:solidFill>
                <a:srgbClr val="5B1B49"/>
              </a:solidFill>
            </a:endParaRPr>
          </a:p>
          <a:p>
            <a:pPr fontAlgn="base"/>
            <a:endParaRPr lang="ru-RU" sz="1600" dirty="0">
              <a:solidFill>
                <a:srgbClr val="5B1B49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Памяти русского офицера и поэта Николая Гумилева | Сибирское Казач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90"/>
            <a:ext cx="3643338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4214824"/>
            <a:ext cx="5810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Н.Гумилёв и А.Ахматова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r>
              <a:rPr lang="ru-RU" dirty="0" smtClean="0"/>
              <a:t> Творческая </a:t>
            </a:r>
            <a:r>
              <a:rPr lang="ru-RU" dirty="0" smtClean="0"/>
              <a:t>деятельность </a:t>
            </a:r>
            <a:r>
              <a:rPr lang="ru-RU" sz="3200" dirty="0" smtClean="0"/>
              <a:t>А.А.Ахматовой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90"/>
            <a:ext cx="3571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Вскоре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питерские литераторы оказываются в плену творчества этой самобытной красавицы. Анна Ахматова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стихи о любви, а именно это великое чувство она воспевала всю свою жизнь,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пишет во времена кризиса символизма. Молодые поэты пробуют себя в других вступивших в моду течениях – футуризме и акмеизме. 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Гумилёва-Ахматова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приобретает известность как акмеистка.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Фотографии Анны Ахмат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3122"/>
            <a:ext cx="2500300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024" y="4286262"/>
            <a:ext cx="392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О.Мандельштам и  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А.Ахматова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9462" name="Picture 6" descr="Не с теми я, кто бросил земл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000115"/>
            <a:ext cx="240504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r>
              <a:rPr lang="ru-RU" dirty="0" smtClean="0"/>
              <a:t> Творческая </a:t>
            </a:r>
            <a:r>
              <a:rPr lang="ru-RU" dirty="0" smtClean="0"/>
              <a:t>деятельность </a:t>
            </a:r>
            <a:r>
              <a:rPr lang="ru-RU" sz="3200" dirty="0" smtClean="0"/>
              <a:t>А.А.Ахматовой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928676"/>
            <a:ext cx="41434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1912-ый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становится годом прорыва в её биографии. В этом памятном году не только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рождается единственный сын поэтессы – Лев Гумилёв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но и выходит маленьким тиражом её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первый сборник под названием «Вечер».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склоне лет женщина, прошедшая все тяготы времени, в котором ей выпало родиться и творить, назовёт эти первые творения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«бедными стихами пустейшей девочки».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тогда стихи Ахматовой нашли первых своих почитателей и принесли ей известность.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Анна Ахматова, Николай Гумилёв и сын Л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8"/>
            <a:ext cx="3714776" cy="31194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86262"/>
            <a:ext cx="4929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и А.А.Ахматова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сыном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Львом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r>
              <a:rPr lang="ru-RU" dirty="0" smtClean="0"/>
              <a:t> Творческая </a:t>
            </a:r>
            <a:r>
              <a:rPr lang="ru-RU" dirty="0" smtClean="0"/>
              <a:t>деятельность </a:t>
            </a:r>
            <a:r>
              <a:rPr lang="ru-RU" sz="3200" dirty="0" smtClean="0"/>
              <a:t>А.А.Ахматовой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90"/>
            <a:ext cx="42148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Спустя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года выходит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второй сборник, названный «Чётки».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это уже был настоящий триумф. Поклонники и критики восторженно отзываются о её творчестве, возводя в ранг самой модной поэтессы своего времени. Ахматовой больше не нужна протекция мужа.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Её имя звучит даже громче, чем имя Гумилёва.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революционном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1917-ом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Анна выпускает свою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третью книгу – «Белая стая».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Она выходит внушительным тиражом в 2 тысячи экземпляров.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0303" y="4357699"/>
            <a:ext cx="4353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А.Ахматова и Б.Пастернак</a:t>
            </a:r>
            <a:endParaRPr lang="ru-RU" sz="1600" dirty="0"/>
          </a:p>
        </p:txBody>
      </p:sp>
      <p:pic>
        <p:nvPicPr>
          <p:cNvPr id="45062" name="Picture 6" descr="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8"/>
            <a:ext cx="2786082" cy="2405054"/>
          </a:xfrm>
          <a:prstGeom prst="rect">
            <a:avLst/>
          </a:prstGeom>
          <a:noFill/>
        </p:spPr>
      </p:pic>
      <p:pic>
        <p:nvPicPr>
          <p:cNvPr id="10" name="Picture 2" descr="Фотографии Анны Ахмато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928676"/>
            <a:ext cx="164307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r>
              <a:rPr lang="ru-RU" dirty="0" smtClean="0"/>
              <a:t> Творческая </a:t>
            </a:r>
            <a:r>
              <a:rPr lang="ru-RU" dirty="0" smtClean="0"/>
              <a:t>деятельность </a:t>
            </a:r>
            <a:r>
              <a:rPr lang="ru-RU" sz="3200" dirty="0" smtClean="0"/>
              <a:t>А.А.Ахматовой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928676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летом 1921-го Николая Гумилёва расстреляли. Ахматова тяжело переживала смерть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отца своего сына и человека, который ввёл её в мир поэзии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середины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1920-х для поэтессы наступают тяжёлые времена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Она под пристальным вниманием НКВД. Её не печатают. Стихи Ахматовой пишутся «в стол». Многие из них утеряны при переездах.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Последний сборник вышел в 1924 году.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Провокационные», «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упаднические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», «антикоммунистические»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стихотворения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такое клеймо на творчестве стоило Анне Андреевне дорого.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00098" y="3857634"/>
            <a:ext cx="6148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А.А.Ахматова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44036" name="Picture 4" descr="Таинственный черный перстень Анны Ахматовой, оберегавший поэтессу от несчаст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52"/>
            <a:ext cx="342902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623445"/>
          </a:xfrm>
        </p:spPr>
        <p:txBody>
          <a:bodyPr/>
          <a:lstStyle/>
          <a:p>
            <a:pPr fontAlgn="base"/>
            <a:r>
              <a:rPr lang="ru-RU" dirty="0" smtClean="0"/>
              <a:t> Творческая </a:t>
            </a:r>
            <a:r>
              <a:rPr lang="ru-RU" dirty="0" smtClean="0"/>
              <a:t>деятельность </a:t>
            </a:r>
            <a:r>
              <a:rPr lang="ru-RU" sz="3200" dirty="0" smtClean="0"/>
              <a:t>А.А.Ахматовой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6"/>
            <a:ext cx="4286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Новый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 её творчества тесно связан с изматывающими душу переживаниями за родных людей.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Прежде всего, за сына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Лёвушку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Поздней осенью 1935-го для женщины прозвучал первый тревожный звонок: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арестован сын.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Его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приговорили к 5 годам исправительно-трудовых лагерей.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Измождённая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мать носит передачи сыну в Кресты. В эти же годы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выходит знаменитый «Реквием»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Анны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Ахматовой.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этого момента она будет чувствовать, как кольцо преследования вокруг неё сжимается.</a:t>
            </a:r>
            <a:b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14338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Измождённая А.Ахматова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с сыном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Лёвушкой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8" name="Picture 2" descr="Анна Ахматова с сын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90"/>
            <a:ext cx="364333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623445"/>
          </a:xfrm>
        </p:spPr>
        <p:txBody>
          <a:bodyPr/>
          <a:lstStyle/>
          <a:p>
            <a:pPr fontAlgn="base"/>
            <a:r>
              <a:rPr lang="ru-RU" dirty="0" smtClean="0"/>
              <a:t> Творческая </a:t>
            </a:r>
            <a:r>
              <a:rPr lang="ru-RU" dirty="0" smtClean="0"/>
              <a:t>деятельность </a:t>
            </a:r>
            <a:r>
              <a:rPr lang="ru-RU" sz="3200" dirty="0" smtClean="0"/>
              <a:t>А.А.Ахматовой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000378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облегчить жизнь сыну и вытянуть его из лагерей, поэтесса перед самой войной,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1940-ом издаёт сборник «Из шести книг».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Здесь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собраны старые </a:t>
            </a:r>
            <a:r>
              <a:rPr lang="ru-RU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отцензуренные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стихотворения и новые, «правильные» с точки зрения правящей идеологии.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https://s.mediasole.ru/cache/content/data/images/1112/1112775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14"/>
            <a:ext cx="2214577" cy="1857388"/>
          </a:xfrm>
          <a:prstGeom prst="rect">
            <a:avLst/>
          </a:prstGeom>
          <a:noFill/>
        </p:spPr>
      </p:pic>
      <p:pic>
        <p:nvPicPr>
          <p:cNvPr id="41990" name="Picture 6" descr="Анна Ахматова: галерея портретов (фото) | Православие и м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14"/>
            <a:ext cx="2214578" cy="1857388"/>
          </a:xfrm>
          <a:prstGeom prst="rect">
            <a:avLst/>
          </a:prstGeom>
          <a:noFill/>
        </p:spPr>
      </p:pic>
      <p:pic>
        <p:nvPicPr>
          <p:cNvPr id="41992" name="Picture 8" descr="Из шести книг. 100 запрещенных книг: цензурная история мировой литературы.  Книга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28676"/>
            <a:ext cx="2138362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623445"/>
          </a:xfrm>
        </p:spPr>
        <p:txBody>
          <a:bodyPr/>
          <a:lstStyle/>
          <a:p>
            <a:pPr fontAlgn="base"/>
            <a:r>
              <a:rPr lang="ru-RU" dirty="0" smtClean="0"/>
              <a:t> Творческая </a:t>
            </a:r>
            <a:r>
              <a:rPr lang="ru-RU" dirty="0" smtClean="0"/>
              <a:t>деятельность </a:t>
            </a:r>
            <a:r>
              <a:rPr lang="ru-RU" sz="3200" dirty="0" smtClean="0"/>
              <a:t>А.А.Ахматовой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24"/>
            <a:ext cx="4357718" cy="5405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Грянувшую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Великую Отечественную войну Анна Андреевна провела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эвакуации, в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Ташкенте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Сразу же после победы вернулась в освобождённый и разрушенный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Ленинград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Оттуда вскоре перебирается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Москву. 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едва расступившиеся над головой тучи – сына выпустили из лагерей – снова сгущаются.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1946-ом её творчество разгромлено на очередном заседании Союза писателей, а в 1949-ом Лев Гумилёв арестован снова.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этот раз его осудили на 10 лет.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Несчастная женщина сломлена.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Она пишет просьбы и покаянные письма в Политбюро, но её никто не слышит.</a:t>
            </a:r>
          </a:p>
          <a:p>
            <a:pPr fontAlgn="base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Анна Ахматова с сыном Львом Гумилевы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00114"/>
            <a:ext cx="2143096" cy="2500330"/>
          </a:xfrm>
          <a:prstGeom prst="rect">
            <a:avLst/>
          </a:prstGeom>
          <a:noFill/>
        </p:spPr>
      </p:pic>
      <p:pic>
        <p:nvPicPr>
          <p:cNvPr id="40962" name="Picture 2" descr="Лев Гумилёв, А. А. Ахматова и Анна Ивановна Гумилёва. 1927. Фото Н. пунина. &quot;Бабушка была ангелом доброты и доверчивости и маму очень любила&quot;, - вспоминал Лев Николаевич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8"/>
            <a:ext cx="2071702" cy="2509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623445"/>
          </a:xfrm>
        </p:spPr>
        <p:txBody>
          <a:bodyPr/>
          <a:lstStyle/>
          <a:p>
            <a:pPr fontAlgn="base"/>
            <a:r>
              <a:rPr lang="ru-RU" dirty="0" smtClean="0"/>
              <a:t> Творческая </a:t>
            </a:r>
            <a:r>
              <a:rPr lang="ru-RU" dirty="0" smtClean="0"/>
              <a:t>деятельность </a:t>
            </a:r>
            <a:r>
              <a:rPr lang="ru-RU" sz="3200" dirty="0" smtClean="0"/>
              <a:t>А.А.Ахматовой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928676"/>
            <a:ext cx="5000660" cy="533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выхода из очередного заточения отношения между матерью и сыном долгие годы оставались напряженными: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Лев считал, что мама на первое место поставила творчество, которое любила больше, чем его.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Он отдаляется от неё.</a:t>
            </a:r>
          </a:p>
          <a:p>
            <a:pPr fontAlgn="base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Чёрные тучи над головой этой знаменитой, но глубоко несчастной женщины расходятся лишь под конец её жизни.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1951-ом её восстановили в Союзе писателей.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Стихи Ахматовой печатаются.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середине 1960-х Анна Андреевна получает престижную итальянскую премию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выпускает новый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сборник «Бег времени».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 ещё известной поэтессе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Оксфордский университет присваивает докторскую степень.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Анна Ахматова в стар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8"/>
            <a:ext cx="3286148" cy="29051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7" y="4143386"/>
            <a:ext cx="5108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Пожилая А.А.Ахматова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Последние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годы жизни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 smtClean="0"/>
              <a:t>.А.Ахматовой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000114"/>
            <a:ext cx="4608512" cy="243142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Смерть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Анны Ахматовой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марта 1966 года,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кажется, потрясла всех. Хотя ей на тот момент уже исполнилось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76 лет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Похоронили её на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Комаровском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кладбище.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Могила Анны Ахмат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90"/>
            <a:ext cx="371473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142990"/>
            <a:ext cx="52949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Анна Андреевна Ахматова –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русская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поэтесса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писательница,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переводчица и литературовед, одна из наиболее значимых фигур русской литературы XX века.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Краткая биография Ахматовой и интересные факты творчество Анны Андреев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90"/>
            <a:ext cx="28575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072594" cy="738664"/>
          </a:xfrm>
        </p:spPr>
        <p:txBody>
          <a:bodyPr anchor="ctr"/>
          <a:lstStyle/>
          <a:p>
            <a:pPr algn="ctr"/>
            <a:r>
              <a:rPr lang="ru-RU" sz="2400" dirty="0" smtClean="0"/>
              <a:t>История создания стихотворения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«Не с теми я, кто бросил землю…»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896" y="915566"/>
            <a:ext cx="4643294" cy="3447098"/>
          </a:xfrm>
        </p:spPr>
        <p:txBody>
          <a:bodyPr/>
          <a:lstStyle/>
          <a:p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ru-RU" sz="1600" b="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Не с теми я, кто бросил землю…» - одно из самых известных и цитируемых стихотворений </a:t>
            </a:r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А.Ахматовой, </a:t>
            </a:r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относящееся </a:t>
            </a:r>
            <a:r>
              <a:rPr lang="ru-RU" sz="1600" i="0" dirty="0" smtClean="0">
                <a:solidFill>
                  <a:srgbClr val="00B050"/>
                </a:solidFill>
              </a:rPr>
              <a:t>к гражданской лирике</a:t>
            </a:r>
            <a:r>
              <a:rPr lang="ru-RU" sz="1600" i="0" dirty="0" smtClean="0">
                <a:solidFill>
                  <a:srgbClr val="00B050"/>
                </a:solidFill>
              </a:rPr>
              <a:t>.</a:t>
            </a:r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Датировано оно </a:t>
            </a:r>
            <a:r>
              <a:rPr lang="ru-RU" sz="1600" i="0" dirty="0" smtClean="0">
                <a:solidFill>
                  <a:srgbClr val="0070C0"/>
                </a:solidFill>
              </a:rPr>
              <a:t>июлем 1922 года</a:t>
            </a:r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 и входит в сборник </a:t>
            </a:r>
            <a:r>
              <a:rPr lang="ru-RU" sz="1600" i="0" dirty="0" smtClean="0">
                <a:solidFill>
                  <a:srgbClr val="FF0000"/>
                </a:solidFill>
              </a:rPr>
              <a:t>«</a:t>
            </a:r>
            <a:r>
              <a:rPr lang="ru-RU" sz="1600" i="0" dirty="0" err="1" smtClean="0">
                <a:solidFill>
                  <a:srgbClr val="FF0000"/>
                </a:solidFill>
              </a:rPr>
              <a:t>Anno</a:t>
            </a:r>
            <a:r>
              <a:rPr lang="ru-RU" sz="1600" i="0" dirty="0" smtClean="0">
                <a:solidFill>
                  <a:srgbClr val="FF0000"/>
                </a:solidFill>
              </a:rPr>
              <a:t> </a:t>
            </a:r>
            <a:r>
              <a:rPr lang="ru-RU" sz="1600" i="0" dirty="0" err="1" smtClean="0">
                <a:solidFill>
                  <a:srgbClr val="FF0000"/>
                </a:solidFill>
              </a:rPr>
              <a:t>Domini</a:t>
            </a:r>
            <a:r>
              <a:rPr lang="ru-RU" sz="1600" i="0" dirty="0" smtClean="0">
                <a:solidFill>
                  <a:srgbClr val="FF0000"/>
                </a:solidFill>
              </a:rPr>
              <a:t>».</a:t>
            </a:r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accent6">
                    <a:lumMod val="50000"/>
                  </a:schemeClr>
                </a:solidFill>
              </a:rPr>
              <a:t>Велика вероятность, что создавалось оно под впечатлением от событий, происходивших в то время с советской интеллигенцией.</a:t>
            </a:r>
            <a:r>
              <a:rPr lang="ru-RU" sz="1600" i="0" dirty="0" smtClean="0">
                <a:solidFill>
                  <a:srgbClr val="FF0000"/>
                </a:solidFill>
              </a:rPr>
              <a:t> </a:t>
            </a:r>
            <a:r>
              <a:rPr lang="ru-RU" sz="1600" i="0" dirty="0" smtClean="0">
                <a:solidFill>
                  <a:srgbClr val="FF0000"/>
                </a:solidFill>
              </a:rPr>
              <a:t>Произведение </a:t>
            </a:r>
            <a:r>
              <a:rPr lang="ru-RU" sz="1600" i="0" dirty="0" smtClean="0">
                <a:solidFill>
                  <a:srgbClr val="FF0000"/>
                </a:solidFill>
              </a:rPr>
              <a:t>посвящено людям, уехавшим из России после падения царского режима.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Анализ стихотворения Гумилева Капитаны сочинения и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Анализ стихотворения Гумилева Капитаны сочинения и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Не с теми я, кто бросил землю - анализ стихотворения Анны Ахмато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90"/>
            <a:ext cx="34290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51470"/>
            <a:ext cx="10144196" cy="738664"/>
          </a:xfrm>
        </p:spPr>
        <p:txBody>
          <a:bodyPr anchor="ctr"/>
          <a:lstStyle/>
          <a:p>
            <a:pPr algn="ctr"/>
            <a:r>
              <a:rPr lang="ru-RU" sz="2400" dirty="0" smtClean="0"/>
              <a:t>         Тематика</a:t>
            </a:r>
            <a:r>
              <a:rPr lang="ru-RU" sz="2400" dirty="0" smtClean="0"/>
              <a:t>, сюжет, композиция</a:t>
            </a:r>
            <a:br>
              <a:rPr lang="ru-RU" sz="2400" dirty="0" smtClean="0"/>
            </a:br>
            <a:r>
              <a:rPr lang="ru-RU" sz="2400" dirty="0" smtClean="0"/>
              <a:t>            </a:t>
            </a:r>
            <a:r>
              <a:rPr lang="ru-RU" sz="2400" dirty="0" smtClean="0"/>
              <a:t>стихотворения «Не с теми я, кто бросил землю…»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915566"/>
            <a:ext cx="3500462" cy="3693319"/>
          </a:xfrm>
        </p:spPr>
        <p:txBody>
          <a:bodyPr/>
          <a:lstStyle/>
          <a:p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ru-RU" sz="1600" b="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rgbClr val="0070C0"/>
                </a:solidFill>
              </a:rPr>
              <a:t>Сюжета </a:t>
            </a:r>
            <a:r>
              <a:rPr lang="ru-RU" sz="1600" i="0" dirty="0" smtClean="0">
                <a:solidFill>
                  <a:srgbClr val="0070C0"/>
                </a:solidFill>
              </a:rPr>
              <a:t>у стихотворения нет.</a:t>
            </a:r>
            <a:r>
              <a:rPr lang="ru-RU" sz="1600" i="0" dirty="0" smtClean="0">
                <a:solidFill>
                  <a:srgbClr val="00B050"/>
                </a:solidFill>
              </a:rPr>
              <a:t> </a:t>
            </a:r>
            <a:r>
              <a:rPr lang="ru-RU" sz="1600" i="0" dirty="0" smtClean="0">
                <a:solidFill>
                  <a:srgbClr val="7030A0"/>
                </a:solidFill>
              </a:rPr>
              <a:t>Внимание читателей сосредоточено на мыслях и чувствах лирического героя. Принято полагать, что </a:t>
            </a:r>
            <a:r>
              <a:rPr lang="ru-RU" sz="1600" i="0" dirty="0" smtClean="0">
                <a:solidFill>
                  <a:srgbClr val="FF0000"/>
                </a:solidFill>
              </a:rPr>
              <a:t>основная тема произведения – тема эмиграции.</a:t>
            </a:r>
            <a:r>
              <a:rPr lang="ru-RU" sz="1600" i="0" dirty="0" smtClean="0">
                <a:solidFill>
                  <a:srgbClr val="7030A0"/>
                </a:solidFill>
              </a:rPr>
              <a:t> «Не с теми я, кто бросил землю…» часто рассматривают в качестве жесткого высказывания, направленного </a:t>
            </a:r>
            <a:r>
              <a:rPr lang="ru-RU" sz="1600" i="0" dirty="0" smtClean="0">
                <a:solidFill>
                  <a:srgbClr val="00B050"/>
                </a:solidFill>
              </a:rPr>
              <a:t>против людей, покинувших Россию после Великой Октябрьской революции. </a:t>
            </a: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Анализ стихотворения Гумилева Капитаны сочинения и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Анализ стихотворения Гумилева Капитаны сочинения и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298" name="AutoShape 2" descr="Анна Ахматова &quot;Не с теми я, кто бросил землю&quot;: анализ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0" name="AutoShape 4" descr="Анна Ахматова &quot;Не с теми я, кто бросил землю&quot;: анализ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1" name="Picture 5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90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51470"/>
            <a:ext cx="10144196" cy="738664"/>
          </a:xfrm>
        </p:spPr>
        <p:txBody>
          <a:bodyPr anchor="ctr"/>
          <a:lstStyle/>
          <a:p>
            <a:pPr algn="ctr"/>
            <a:r>
              <a:rPr lang="ru-RU" sz="2400" dirty="0" smtClean="0"/>
              <a:t>         Тематика</a:t>
            </a:r>
            <a:r>
              <a:rPr lang="ru-RU" sz="2400" dirty="0" smtClean="0"/>
              <a:t>, сюжет, композиция</a:t>
            </a:r>
            <a:br>
              <a:rPr lang="ru-RU" sz="2400" dirty="0" smtClean="0"/>
            </a:br>
            <a:r>
              <a:rPr lang="ru-RU" sz="2400" dirty="0" smtClean="0"/>
              <a:t>            </a:t>
            </a:r>
            <a:r>
              <a:rPr lang="ru-RU" sz="2400" dirty="0" smtClean="0"/>
              <a:t>стихотворения «Не с теми я, кто бросил землю…»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15566"/>
            <a:ext cx="4357718" cy="3447098"/>
          </a:xfrm>
        </p:spPr>
        <p:txBody>
          <a:bodyPr/>
          <a:lstStyle/>
          <a:p>
            <a:endParaRPr lang="ru-RU" sz="1600" b="0" i="0" dirty="0" smtClean="0"/>
          </a:p>
          <a:p>
            <a:r>
              <a:rPr lang="ru-RU" sz="1600" b="0" i="0" dirty="0" smtClean="0"/>
              <a:t> </a:t>
            </a:r>
            <a:r>
              <a:rPr lang="ru-RU" sz="1600" b="0" i="0" dirty="0" smtClean="0"/>
              <a:t>     </a:t>
            </a:r>
            <a:r>
              <a:rPr lang="ru-RU" sz="1600" i="0" dirty="0" smtClean="0">
                <a:solidFill>
                  <a:srgbClr val="00B050"/>
                </a:solidFill>
              </a:rPr>
              <a:t>Доля </a:t>
            </a:r>
            <a:r>
              <a:rPr lang="ru-RU" sz="1600" i="0" dirty="0" smtClean="0">
                <a:solidFill>
                  <a:srgbClr val="00B050"/>
                </a:solidFill>
              </a:rPr>
              <a:t>изгнанника</a:t>
            </a:r>
            <a:r>
              <a:rPr lang="ru-RU" sz="1600" i="0" dirty="0" smtClean="0"/>
              <a:t> в стихотворении – </a:t>
            </a:r>
            <a:r>
              <a:rPr lang="ru-RU" sz="1600" i="0" dirty="0" smtClean="0">
                <a:solidFill>
                  <a:srgbClr val="00B050"/>
                </a:solidFill>
              </a:rPr>
              <a:t>это тяжелая доля.</a:t>
            </a:r>
            <a:r>
              <a:rPr lang="ru-RU" sz="1600" i="0" dirty="0" smtClean="0"/>
              <a:t> </a:t>
            </a:r>
            <a:endParaRPr lang="ru-RU" sz="1600" i="0" dirty="0" smtClean="0"/>
          </a:p>
          <a:p>
            <a:r>
              <a:rPr lang="ru-RU" sz="1600" i="0" dirty="0" smtClean="0">
                <a:solidFill>
                  <a:srgbClr val="FF0000"/>
                </a:solidFill>
              </a:rPr>
              <a:t> </a:t>
            </a:r>
            <a:r>
              <a:rPr lang="ru-RU" sz="1600" i="0" dirty="0" smtClean="0">
                <a:solidFill>
                  <a:srgbClr val="FF0000"/>
                </a:solidFill>
              </a:rPr>
              <a:t>     Хлеб </a:t>
            </a:r>
            <a:r>
              <a:rPr lang="ru-RU" sz="1600" i="0" dirty="0" smtClean="0">
                <a:solidFill>
                  <a:srgbClr val="FF0000"/>
                </a:solidFill>
              </a:rPr>
              <a:t>эмигранта пахнет полынью, дорога его темна.</a:t>
            </a:r>
            <a:r>
              <a:rPr lang="ru-RU" sz="1600" i="0" dirty="0" smtClean="0"/>
              <a:t> </a:t>
            </a:r>
            <a:endParaRPr lang="ru-RU" sz="1600" i="0" dirty="0" smtClean="0"/>
          </a:p>
          <a:p>
            <a:r>
              <a:rPr lang="ru-RU" sz="1600" i="0" dirty="0" smtClean="0"/>
              <a:t> </a:t>
            </a:r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rgbClr val="7030A0"/>
                </a:solidFill>
              </a:rPr>
              <a:t>Тем</a:t>
            </a:r>
            <a:r>
              <a:rPr lang="ru-RU" sz="1600" i="0" dirty="0" smtClean="0">
                <a:solidFill>
                  <a:srgbClr val="7030A0"/>
                </a:solidFill>
              </a:rPr>
              <a:t>, кто остался на родине, </a:t>
            </a:r>
            <a:r>
              <a:rPr lang="ru-RU" sz="1600" i="0" dirty="0" smtClean="0"/>
              <a:t>тоже приходится трудно – пребывающая в «глухом чаду пожара» Россия опасна. Им </a:t>
            </a:r>
            <a:r>
              <a:rPr lang="ru-RU" sz="1600" i="0" dirty="0" smtClean="0"/>
              <a:t>остаётся </a:t>
            </a:r>
            <a:r>
              <a:rPr lang="ru-RU" sz="1600" i="0" dirty="0" smtClean="0"/>
              <a:t>только </a:t>
            </a:r>
            <a:r>
              <a:rPr lang="ru-RU" sz="1600" i="0" dirty="0" smtClean="0"/>
              <a:t>надеяться </a:t>
            </a:r>
            <a:r>
              <a:rPr lang="ru-RU" sz="1600" i="0" dirty="0" smtClean="0"/>
              <a:t>на то, что время расставит все по местам, что впоследствии «оправдан будет каждый час». </a:t>
            </a:r>
            <a:r>
              <a:rPr lang="ru-RU" sz="1600" i="0" dirty="0" smtClean="0">
                <a:solidFill>
                  <a:srgbClr val="00B050"/>
                </a:solidFill>
              </a:rPr>
              <a:t>Композиционно произведение строится на антитезе</a:t>
            </a:r>
            <a:r>
              <a:rPr lang="ru-RU" sz="1600" i="0" dirty="0" smtClean="0"/>
              <a:t> – </a:t>
            </a:r>
            <a:r>
              <a:rPr lang="ru-RU" sz="1600" i="0" dirty="0" smtClean="0">
                <a:solidFill>
                  <a:srgbClr val="FF0000"/>
                </a:solidFill>
              </a:rPr>
              <a:t>уехавшие </a:t>
            </a:r>
            <a:r>
              <a:rPr lang="ru-RU" sz="1600" i="0" dirty="0" smtClean="0"/>
              <a:t>противопоставляются </a:t>
            </a:r>
            <a:r>
              <a:rPr lang="ru-RU" sz="1600" i="0" dirty="0" smtClean="0">
                <a:solidFill>
                  <a:srgbClr val="FF0000"/>
                </a:solidFill>
              </a:rPr>
              <a:t>оставшимся.</a:t>
            </a: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Анализ стихотворения Гумилева Капитаны сочинения и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Анализ стихотворения Гумилева Капитаны сочинения и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3" name="Picture 1" descr="C:\Users\HOME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00114"/>
            <a:ext cx="3429024" cy="1928826"/>
          </a:xfrm>
          <a:prstGeom prst="rect">
            <a:avLst/>
          </a:prstGeom>
          <a:noFill/>
        </p:spPr>
      </p:pic>
      <p:pic>
        <p:nvPicPr>
          <p:cNvPr id="9" name="Picture 3" descr="Не с теми я, кто бросил землю - анализ стихотворения Анны Ахматов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00378"/>
            <a:ext cx="3405178" cy="1909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1071553"/>
            <a:ext cx="4572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Подготовить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презентацию 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биографии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А.А.Ахматовой. </a:t>
            </a: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Выучить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наизусть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стихотворение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«Не с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теми  я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кто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бросил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землю…»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Книга: &quot;Избранное&quot; - Анна Ахматова. Купить книгу, читать рецензии | ISBN  978-5-91503-130-1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14"/>
            <a:ext cx="2000264" cy="2590800"/>
          </a:xfrm>
          <a:prstGeom prst="rect">
            <a:avLst/>
          </a:prstGeom>
          <a:noFill/>
        </p:spPr>
      </p:pic>
      <p:pic>
        <p:nvPicPr>
          <p:cNvPr id="4" name="Picture 2" descr="Я — отраженье вашего лица». А. Ахматова. Жизнь, судьба, поэзия. —  Методическая копи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071552"/>
            <a:ext cx="219075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А.А.Ахматовой</a:t>
            </a:r>
            <a:endParaRPr lang="ru-RU" sz="33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785800"/>
            <a:ext cx="4357718" cy="1892814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Анна Горенко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(Ахматова)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появилась на свет летом 1889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семье потомственного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дворянина. Девочка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родилась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доме, который располагался в районе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Большой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Фонтан под Одессой.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Она оказалась третьей по старшинству из шестерых детей.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2928940"/>
            <a:ext cx="457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А.А.Ахматова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детстве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А.А.Ахматова в молодости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8676" name="Picture 4" descr="Анна Ахматова: интересные факты из жизни великой поэтессы | Интерес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14"/>
            <a:ext cx="4000528" cy="2000264"/>
          </a:xfrm>
          <a:prstGeom prst="rect">
            <a:avLst/>
          </a:prstGeom>
          <a:noFill/>
        </p:spPr>
      </p:pic>
      <p:pic>
        <p:nvPicPr>
          <p:cNvPr id="28678" name="Picture 6" descr="9 фактов из жизни А.Ахматовой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86064"/>
            <a:ext cx="1714512" cy="2014514"/>
          </a:xfrm>
          <a:prstGeom prst="rect">
            <a:avLst/>
          </a:prstGeom>
          <a:noFill/>
        </p:spPr>
      </p:pic>
      <p:pic>
        <p:nvPicPr>
          <p:cNvPr id="28680" name="Picture 8" descr="Краткая биография ахматова - Сборник Биограф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786064"/>
            <a:ext cx="185738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                                  </a:t>
            </a:r>
            <a:r>
              <a:rPr lang="ru-RU" sz="12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 </a:t>
            </a:r>
            <a:r>
              <a:rPr lang="ru-RU" sz="12800" b="1" kern="0" dirty="0" smtClean="0">
                <a:solidFill>
                  <a:schemeClr val="bg1"/>
                </a:solidFill>
                <a:latin typeface="Arial"/>
                <a:cs typeface="Arial"/>
              </a:rPr>
              <a:t>А.А.Ахматовой</a:t>
            </a:r>
            <a:endParaRPr lang="ru-RU" sz="1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00114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Отец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поэтессы,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Андрей Андреевич Горенко,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отставным инженером-механиком флота.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Мать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Инны </a:t>
            </a:r>
            <a:r>
              <a:rPr lang="ru-RU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Эразмовна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Стогова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принадлежала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творческой элите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Одессы.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714758"/>
            <a:ext cx="80341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Отец и мать А.Ахматовой</a:t>
            </a:r>
          </a:p>
          <a:p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Дом-музей А.Ахматовой и Н.Гумилёва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Слепнёво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s.mediasole.ru/cache/content/data/images/1112/111277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14"/>
            <a:ext cx="4181466" cy="2786082"/>
          </a:xfrm>
          <a:prstGeom prst="rect">
            <a:avLst/>
          </a:prstGeom>
          <a:noFill/>
        </p:spPr>
      </p:pic>
      <p:pic>
        <p:nvPicPr>
          <p:cNvPr id="24582" name="Picture 6" descr="Дом-музей Анны Ахматовой и Николая Гумилева: prescott10 — LiveJour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71750"/>
            <a:ext cx="4000528" cy="1876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403186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Едва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малышке исполнился год, родители переехали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Санкт-Петербург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глава семьи получил чин коллежского асессора и стал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чиновником Госконтроля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для особых поручений. Семья поселилась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Царском Селе,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которым и связаны все детские воспоминания Ахматовой. Няня водила девочку гулять в Царскосельский парк и другие места, которые ещё помнили 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А.С.Пушкина.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Детей обучали светскому этикету.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Читать Аня научилась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азбуке 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Л.Н.Толстого,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 французский язык выучила ещё в раннем детстве, слушая, как учительница преподаёт его старшим детям.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А.А.Ахматовой</a:t>
            </a: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3786196"/>
            <a:ext cx="432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Семья Горенко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7" name="Picture 2" descr="Книжный континент: «Азбука» Льва Николаевича Толст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6"/>
            <a:ext cx="1714512" cy="2357454"/>
          </a:xfrm>
          <a:prstGeom prst="rect">
            <a:avLst/>
          </a:prstGeom>
          <a:noFill/>
        </p:spPr>
      </p:pic>
      <p:pic>
        <p:nvPicPr>
          <p:cNvPr id="22534" name="Picture 6" descr="Петербургские адреса Анны Ахматовой | Antenna Dai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000114"/>
            <a:ext cx="235745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А.А.Ахматовой</a:t>
            </a: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928676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будущая поэтесса получала в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Мариинской женской гимназии.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Анна Ахматова стихи начала писать, по её утверждению, в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 лет.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Примечательно, что поэзия для неё открылась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произведениями А.С.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Пушкина и 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М.Ю.Лермонтова,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которых она полюбила несколько позже, а величественными одами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Г.Р.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Державина и стихотворением 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Н.А.Некрасова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Мороз, Красный нос»,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которые декламировала мама.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Николай Некрасов. Лучшие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14626"/>
            <a:ext cx="1785950" cy="2242508"/>
          </a:xfrm>
          <a:prstGeom prst="rect">
            <a:avLst/>
          </a:prstGeom>
          <a:noFill/>
        </p:spPr>
      </p:pic>
      <p:pic>
        <p:nvPicPr>
          <p:cNvPr id="17" name="Picture 2" descr="Николай Некрас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928676"/>
            <a:ext cx="1781960" cy="1714512"/>
          </a:xfrm>
          <a:prstGeom prst="rect">
            <a:avLst/>
          </a:prstGeom>
          <a:noFill/>
        </p:spPr>
      </p:pic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2" name="Picture 4" descr="24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928676"/>
            <a:ext cx="1857388" cy="1714512"/>
          </a:xfrm>
          <a:prstGeom prst="rect">
            <a:avLst/>
          </a:prstGeom>
          <a:noFill/>
        </p:spPr>
      </p:pic>
      <p:pic>
        <p:nvPicPr>
          <p:cNvPr id="53254" name="Picture 6" descr="Книга: &quot;Стихотворения. Оды&quot; - Гавриил Державин. Купить книгу, читать  рецензии | ISBN 5-352-01756-7 | Лабири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714626"/>
            <a:ext cx="185738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А.А.Ахматовой</a:t>
            </a: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714362"/>
            <a:ext cx="39290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Юная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Горенко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влюбилась в Петербург навсегда и считала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его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главным городом своей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жизни.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Она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очень тосковала по его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улицам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паркам и Неве, когда пришлось уехать с мамой в Евпаторию, а потом и в Киев. Родители развелись, когда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девушке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исполнилось 16 лет. 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Предпоследний класс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доучивалась на дому,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Евпатории,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 последний оканчивала в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киевской 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Фундуклеевской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гимназии.</a:t>
            </a: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Санкт-Петербург переходит на режим карантина до 30 апре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00114"/>
            <a:ext cx="2408216" cy="1928826"/>
          </a:xfrm>
          <a:prstGeom prst="rect">
            <a:avLst/>
          </a:prstGeom>
          <a:noFill/>
        </p:spPr>
      </p:pic>
      <p:pic>
        <p:nvPicPr>
          <p:cNvPr id="51204" name="Picture 4" descr="РОМАНТИЧЕСКИЙ САНКТ-ПЕТЕРБУРГ (1 день) | Белка-Ту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000114"/>
            <a:ext cx="2233594" cy="1928826"/>
          </a:xfrm>
          <a:prstGeom prst="rect">
            <a:avLst/>
          </a:prstGeom>
          <a:noFill/>
        </p:spPr>
      </p:pic>
      <p:pic>
        <p:nvPicPr>
          <p:cNvPr id="51206" name="Picture 6" descr="Евпатория 2020 - карта, путеводитель, отели, достопримечательности Евпатории  (Крым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071816"/>
            <a:ext cx="2267251" cy="1814514"/>
          </a:xfrm>
          <a:prstGeom prst="rect">
            <a:avLst/>
          </a:prstGeom>
          <a:noFill/>
        </p:spPr>
      </p:pic>
      <p:pic>
        <p:nvPicPr>
          <p:cNvPr id="51208" name="Picture 8" descr="Прогулка по Евпатории: ru_travel — LiveJour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071816"/>
            <a:ext cx="228601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А.А.Ахматовой</a:t>
            </a: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928676"/>
            <a:ext cx="464347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завершения учёбы Горенко становится студенткой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Высших женских курсов,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выбрав для себя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юридический факультет.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если латынь и история права вызывали в ней живой интерес, то юриспруденция показалась скучной до зевоты, поэтому девушка продолжила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любимом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Санкт-Петербурге, на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историко-литературных женских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курсах Н. П. 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Раева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Малая Пироговская улица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52"/>
            <a:ext cx="2286016" cy="2143140"/>
          </a:xfrm>
          <a:prstGeom prst="rect">
            <a:avLst/>
          </a:prstGeom>
          <a:noFill/>
        </p:spPr>
      </p:pic>
      <p:pic>
        <p:nvPicPr>
          <p:cNvPr id="49156" name="Picture 4" descr="Высшие женские историко-литературные курсы Н. П. Раева - Wikiw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000378"/>
            <a:ext cx="241935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1059582"/>
            <a:ext cx="3857652" cy="2708434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семье Горенко поэзией не занимался никто, «сколько видит глаз кругом».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Отец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не одобрил увлечение дочери поэзией и попросил не срамить его фамилию. Поэтому </a:t>
            </a:r>
            <a:r>
              <a:rPr lang="ru-RU" sz="1600" i="0" dirty="0" smtClean="0">
                <a:solidFill>
                  <a:srgbClr val="00B050"/>
                </a:solidFill>
              </a:rPr>
              <a:t>Анна Ахматова стихи свои никогда не подписывала настоящей фамилией.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своём генеалогическом древе она отыскала </a:t>
            </a:r>
            <a:r>
              <a:rPr lang="ru-RU" sz="1600" i="0" dirty="0" smtClean="0">
                <a:solidFill>
                  <a:srgbClr val="FF0000"/>
                </a:solidFill>
              </a:rPr>
              <a:t>прабабушку-татарку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которая якобы вела свой род от </a:t>
            </a:r>
            <a:r>
              <a:rPr lang="ru-RU" sz="1600" i="0" dirty="0" smtClean="0">
                <a:solidFill>
                  <a:srgbClr val="FF0000"/>
                </a:solidFill>
              </a:rPr>
              <a:t>ордынского хана Ахмата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и таким образом превратилась в </a:t>
            </a:r>
            <a:r>
              <a:rPr lang="ru-RU" sz="1600" i="0" dirty="0" smtClean="0">
                <a:solidFill>
                  <a:srgbClr val="FF0000"/>
                </a:solidFill>
              </a:rPr>
              <a:t>Ахматову.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Анна Ахматова – краткая биография - Русская историческая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15"/>
            <a:ext cx="2071702" cy="2071702"/>
          </a:xfrm>
          <a:prstGeom prst="rect">
            <a:avLst/>
          </a:prstGeom>
          <a:noFill/>
        </p:spPr>
      </p:pic>
      <p:pic>
        <p:nvPicPr>
          <p:cNvPr id="20484" name="Picture 4" descr="Ахматова Анна Андреевна — биография поэта, личная жизнь, фото, портреты,  стихи,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000114"/>
            <a:ext cx="2181149" cy="2071702"/>
          </a:xfrm>
          <a:prstGeom prst="rect">
            <a:avLst/>
          </a:prstGeom>
          <a:noFill/>
        </p:spPr>
      </p:pic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Анна Ахматова - Реквием обложка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571750"/>
            <a:ext cx="1714512" cy="2395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9010</TotalTime>
  <Words>1232</Words>
  <Application>Microsoft Office PowerPoint</Application>
  <PresentationFormat>Экран (16:9)</PresentationFormat>
  <Paragraphs>239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     Литературное                     чтение</vt:lpstr>
      <vt:lpstr>Биография </vt:lpstr>
      <vt:lpstr>                 </vt:lpstr>
      <vt:lpstr>                          </vt:lpstr>
      <vt:lpstr>                 </vt:lpstr>
      <vt:lpstr>                 </vt:lpstr>
      <vt:lpstr>                 </vt:lpstr>
      <vt:lpstr>                 </vt:lpstr>
      <vt:lpstr>    Начало творческой деятельности</vt:lpstr>
      <vt:lpstr>    Начало творческой деятельности</vt:lpstr>
      <vt:lpstr> Творческая деятельность А.А.Ахматовой </vt:lpstr>
      <vt:lpstr> Творческая деятельность А.А.Ахматовой </vt:lpstr>
      <vt:lpstr> Творческая деятельность А.А.Ахматовой </vt:lpstr>
      <vt:lpstr> Творческая деятельность А.А.Ахматовой </vt:lpstr>
      <vt:lpstr> Творческая деятельность А.А.Ахматовой  </vt:lpstr>
      <vt:lpstr> Творческая деятельность А.А.Ахматовой  </vt:lpstr>
      <vt:lpstr> Творческая деятельность А.А.Ахматовой  </vt:lpstr>
      <vt:lpstr> Творческая деятельность А.А.Ахматовой  </vt:lpstr>
      <vt:lpstr>    Последние годы жизни А.А.Ахматовой</vt:lpstr>
      <vt:lpstr>История создания стихотворения  «Не с теми я, кто бросил землю…» </vt:lpstr>
      <vt:lpstr>         Тематика, сюжет, композиция             стихотворения «Не с теми я, кто бросил землю…» </vt:lpstr>
      <vt:lpstr>         Тематика, сюжет, композиция             стихотворения «Не с теми я, кто бросил землю…»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HOME</cp:lastModifiedBy>
  <cp:revision>523</cp:revision>
  <dcterms:created xsi:type="dcterms:W3CDTF">2020-04-13T08:05:42Z</dcterms:created>
  <dcterms:modified xsi:type="dcterms:W3CDTF">2020-12-19T10:24:39Z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