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263" r:id="rId3"/>
    <p:sldId id="289" r:id="rId4"/>
    <p:sldId id="264" r:id="rId5"/>
    <p:sldId id="257" r:id="rId6"/>
    <p:sldId id="357" r:id="rId7"/>
    <p:sldId id="345" r:id="rId8"/>
    <p:sldId id="363" r:id="rId9"/>
    <p:sldId id="364" r:id="rId10"/>
    <p:sldId id="368" r:id="rId11"/>
    <p:sldId id="358" r:id="rId12"/>
    <p:sldId id="346" r:id="rId13"/>
    <p:sldId id="347" r:id="rId14"/>
    <p:sldId id="348" r:id="rId15"/>
    <p:sldId id="349" r:id="rId16"/>
    <p:sldId id="359" r:id="rId17"/>
    <p:sldId id="362" r:id="rId18"/>
    <p:sldId id="360" r:id="rId19"/>
    <p:sldId id="365" r:id="rId20"/>
    <p:sldId id="366" r:id="rId21"/>
    <p:sldId id="322" r:id="rId22"/>
    <p:sldId id="342" r:id="rId23"/>
    <p:sldId id="269" r:id="rId24"/>
  </p:sldIdLst>
  <p:sldSz cx="9144000" cy="5143500" type="screen16x9"/>
  <p:notesSz cx="5765800" cy="3244850"/>
  <p:defaultTextStyle>
    <a:defPPr>
      <a:defRPr lang="ru-RU"/>
    </a:defPPr>
    <a:lvl1pPr marL="0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4565">
          <p15:clr>
            <a:srgbClr val="A4A3A4"/>
          </p15:clr>
        </p15:guide>
        <p15:guide id="4" pos="34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B1B49"/>
    <a:srgbClr val="0E5D0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0841" autoAdjust="0"/>
  </p:normalViewPr>
  <p:slideViewPr>
    <p:cSldViewPr>
      <p:cViewPr varScale="1">
        <p:scale>
          <a:sx n="83" d="100"/>
          <a:sy n="83" d="100"/>
        </p:scale>
        <p:origin x="48" y="62"/>
      </p:cViewPr>
      <p:guideLst>
        <p:guide orient="horz" pos="2880"/>
        <p:guide pos="2160"/>
        <p:guide orient="horz" pos="4565"/>
        <p:guide pos="342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41" d="100"/>
          <a:sy n="241" d="100"/>
        </p:scale>
        <p:origin x="-1344" y="-96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AB435-F548-42E7-8EAA-052E03BAC943}" type="datetimeFigureOut">
              <a:rPr lang="ru-RU" smtClean="0"/>
              <a:pPr/>
              <a:t>18.01.2021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F9EC-9299-435A-B84E-A03D07A40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50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849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9698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4547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9395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4244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9093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73942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8791" algn="l" defTabSz="144969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ADF9EC-9299-435A-B84E-A03D07A4051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584776"/>
          </a:xfrm>
        </p:spPr>
        <p:txBody>
          <a:bodyPr lIns="0" tIns="0" rIns="0" bIns="0"/>
          <a:lstStyle>
            <a:lvl1pPr>
              <a:defRPr sz="38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2" y="1183006"/>
            <a:ext cx="397764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07830"/>
          </a:xfrm>
        </p:spPr>
        <p:txBody>
          <a:bodyPr lIns="0" tIns="0" rIns="0" bIns="0"/>
          <a:lstStyle>
            <a:lvl1pPr>
              <a:defRPr sz="33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337356" y="252619"/>
            <a:ext cx="400804" cy="400608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4" y="849894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8998" y="1238187"/>
            <a:ext cx="71860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4"/>
            <a:ext cx="292608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4"/>
            <a:ext cx="2103120" cy="446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49">
        <a:defRPr>
          <a:latin typeface="+mn-lt"/>
          <a:ea typeface="+mn-ea"/>
          <a:cs typeface="+mn-cs"/>
        </a:defRPr>
      </a:lvl2pPr>
      <a:lvl3pPr marL="1449698">
        <a:defRPr>
          <a:latin typeface="+mn-lt"/>
          <a:ea typeface="+mn-ea"/>
          <a:cs typeface="+mn-cs"/>
        </a:defRPr>
      </a:lvl3pPr>
      <a:lvl4pPr marL="2174547">
        <a:defRPr>
          <a:latin typeface="+mn-lt"/>
          <a:ea typeface="+mn-ea"/>
          <a:cs typeface="+mn-cs"/>
        </a:defRPr>
      </a:lvl4pPr>
      <a:lvl5pPr marL="2899395">
        <a:defRPr>
          <a:latin typeface="+mn-lt"/>
          <a:ea typeface="+mn-ea"/>
          <a:cs typeface="+mn-cs"/>
        </a:defRPr>
      </a:lvl5pPr>
      <a:lvl6pPr marL="3624244">
        <a:defRPr>
          <a:latin typeface="+mn-lt"/>
          <a:ea typeface="+mn-ea"/>
          <a:cs typeface="+mn-cs"/>
        </a:defRPr>
      </a:lvl6pPr>
      <a:lvl7pPr marL="4349093">
        <a:defRPr>
          <a:latin typeface="+mn-lt"/>
          <a:ea typeface="+mn-ea"/>
          <a:cs typeface="+mn-cs"/>
        </a:defRPr>
      </a:lvl7pPr>
      <a:lvl8pPr marL="5073942">
        <a:defRPr>
          <a:latin typeface="+mn-lt"/>
          <a:ea typeface="+mn-ea"/>
          <a:cs typeface="+mn-cs"/>
        </a:defRPr>
      </a:lvl8pPr>
      <a:lvl9pPr marL="57987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" y="-20539"/>
            <a:ext cx="9134937" cy="16185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55577" y="-121737"/>
            <a:ext cx="6875356" cy="1593040"/>
          </a:xfrm>
          <a:prstGeom prst="rect">
            <a:avLst/>
          </a:prstGeom>
        </p:spPr>
        <p:txBody>
          <a:bodyPr vert="horz" wrap="square" lIns="0" tIns="23153" rIns="0" bIns="0" rtlCol="0">
            <a:spAutoFit/>
          </a:bodyPr>
          <a:lstStyle/>
          <a:p>
            <a:pPr marL="20134">
              <a:spcBef>
                <a:spcPts val="181"/>
              </a:spcBef>
            </a:pPr>
            <a:r>
              <a:rPr lang="ru-RU" sz="5400" spc="-8" dirty="0" smtClean="0"/>
              <a:t>     </a:t>
            </a:r>
            <a:r>
              <a:rPr lang="ru-RU" sz="4800" spc="-8" dirty="0" smtClean="0"/>
              <a:t>Литературное     </a:t>
            </a:r>
            <a:br>
              <a:rPr lang="ru-RU" sz="4800" spc="-8" dirty="0" smtClean="0"/>
            </a:br>
            <a:r>
              <a:rPr lang="ru-RU" sz="4800" spc="-8" dirty="0" smtClean="0"/>
              <a:t>               чтение</a:t>
            </a:r>
            <a:endParaRPr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642909" y="1318816"/>
            <a:ext cx="4714909" cy="3330962"/>
          </a:xfrm>
          <a:prstGeom prst="rect">
            <a:avLst/>
          </a:prstGeom>
        </p:spPr>
        <p:txBody>
          <a:bodyPr vert="horz" wrap="square" lIns="0" tIns="22148" rIns="0" bIns="0" rtlCol="0">
            <a:spAutoFit/>
          </a:bodyPr>
          <a:lstStyle/>
          <a:p>
            <a:pPr marL="29196">
              <a:lnSpc>
                <a:spcPts val="3092"/>
              </a:lnSpc>
              <a:spcBef>
                <a:spcPts val="174"/>
              </a:spcBef>
            </a:pPr>
            <a:endParaRPr lang="ru-RU" spc="-32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29196" algn="ctr">
              <a:lnSpc>
                <a:spcPts val="3092"/>
              </a:lnSpc>
              <a:spcBef>
                <a:spcPts val="174"/>
              </a:spcBef>
            </a:pPr>
            <a:r>
              <a:rPr lang="ru-RU" b="1" spc="-32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b="1" spc="-32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Тема:</a:t>
            </a:r>
            <a:r>
              <a:rPr lang="ru-RU" b="1" spc="-32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Юрий Яковлевич Яковлев</a:t>
            </a:r>
            <a:r>
              <a:rPr lang="ru-RU" sz="2800" b="1" spc="-32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800" b="1" spc="-32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</a:p>
          <a:p>
            <a:pPr marL="29196" algn="ctr">
              <a:lnSpc>
                <a:spcPts val="3092"/>
              </a:lnSpc>
              <a:spcBef>
                <a:spcPts val="174"/>
              </a:spcBef>
            </a:pPr>
            <a:r>
              <a:rPr lang="ru-RU" b="1" spc="-32" dirty="0" smtClean="0">
                <a:solidFill>
                  <a:srgbClr val="000099"/>
                </a:solidFill>
                <a:latin typeface="Arial"/>
                <a:cs typeface="Arial"/>
              </a:rPr>
              <a:t>Основные вехи </a:t>
            </a:r>
          </a:p>
          <a:p>
            <a:pPr marL="29196" algn="ctr">
              <a:lnSpc>
                <a:spcPts val="3092"/>
              </a:lnSpc>
              <a:spcBef>
                <a:spcPts val="174"/>
              </a:spcBef>
            </a:pPr>
            <a:r>
              <a:rPr lang="ru-RU" b="1" spc="-32" dirty="0" smtClean="0">
                <a:solidFill>
                  <a:srgbClr val="000099"/>
                </a:solidFill>
                <a:latin typeface="Arial"/>
                <a:cs typeface="Arial"/>
              </a:rPr>
              <a:t> жизни и творчества. </a:t>
            </a:r>
          </a:p>
          <a:p>
            <a:pPr marL="20134" algn="ctr">
              <a:lnSpc>
                <a:spcPts val="4329"/>
              </a:lnSpc>
            </a:pPr>
            <a:r>
              <a:rPr lang="ru-RU" sz="2800" b="1" spc="-16" dirty="0" smtClean="0">
                <a:solidFill>
                  <a:srgbClr val="0E5D03"/>
                </a:solidFill>
                <a:latin typeface="Arial"/>
                <a:cs typeface="Arial"/>
              </a:rPr>
              <a:t>       </a:t>
            </a:r>
          </a:p>
          <a:p>
            <a:pPr marL="53357" marR="977540">
              <a:lnSpc>
                <a:spcPts val="3108"/>
              </a:lnSpc>
              <a:spcBef>
                <a:spcPts val="2347"/>
              </a:spcBef>
            </a:pPr>
            <a:endParaRPr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85720" y="1857370"/>
            <a:ext cx="500066" cy="1285884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7432748" y="337425"/>
            <a:ext cx="1006041" cy="1005549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809314" y="394737"/>
            <a:ext cx="274924" cy="590848"/>
          </a:xfrm>
          <a:prstGeom prst="rect">
            <a:avLst/>
          </a:prstGeom>
        </p:spPr>
        <p:txBody>
          <a:bodyPr vert="horz" wrap="square" lIns="0" tIns="25168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6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36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09632" y="859064"/>
            <a:ext cx="696878" cy="342479"/>
          </a:xfrm>
          <a:prstGeom prst="rect">
            <a:avLst/>
          </a:prstGeom>
        </p:spPr>
        <p:txBody>
          <a:bodyPr vert="horz" wrap="square" lIns="0" tIns="19127" rIns="0" bIns="0" rtlCol="0">
            <a:spAutoFit/>
          </a:bodyPr>
          <a:lstStyle/>
          <a:p>
            <a:pPr>
              <a:spcBef>
                <a:spcPts val="151"/>
              </a:spcBef>
            </a:pPr>
            <a:r>
              <a:rPr sz="2100" spc="8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100" spc="-8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100" dirty="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549569" y="458120"/>
            <a:ext cx="741186" cy="739818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6"/>
          <p:cNvSpPr/>
          <p:nvPr/>
        </p:nvSpPr>
        <p:spPr>
          <a:xfrm>
            <a:off x="285720" y="3357568"/>
            <a:ext cx="500066" cy="135732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46" name="AutoShape 2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AutoShape 4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Picture 4" descr="Книга: &quot;Умка&quot; - Юрий Яковлев. Купить книгу, читать рецензии | ISBN  978-5-367-01694-9 | Лабирин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291683">
            <a:off x="6905371" y="2017268"/>
            <a:ext cx="1743000" cy="2536224"/>
          </a:xfrm>
          <a:prstGeom prst="rect">
            <a:avLst/>
          </a:prstGeom>
          <a:noFill/>
        </p:spPr>
      </p:pic>
      <p:pic>
        <p:nvPicPr>
          <p:cNvPr id="31750" name="Picture 6" descr="Яковлев, Ю.Я. Как Сережа на войну ходил, 6+ - Подросткам - Советуем  прочитать - Село Черемисско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300937">
            <a:off x="5043592" y="2072696"/>
            <a:ext cx="1640628" cy="24803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53998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dirty="0" smtClean="0"/>
              <a:t>Творческая </a:t>
            </a:r>
            <a:r>
              <a:rPr lang="ru-RU" dirty="0"/>
              <a:t>деятельность</a:t>
            </a:r>
            <a:r>
              <a:rPr lang="ru-RU" sz="3600" spc="-32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spc="-32" dirty="0" err="1">
                <a:latin typeface="Arial" pitchFamily="34" charset="0"/>
                <a:cs typeface="Arial" pitchFamily="34" charset="0"/>
              </a:rPr>
              <a:t>Ю.Я.Яковлева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785800"/>
            <a:ext cx="4286280" cy="4082416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2000" b="0" i="0" dirty="0" smtClean="0"/>
              <a:t>      </a:t>
            </a:r>
            <a:r>
              <a:rPr lang="ru-RU" sz="2000" i="0" dirty="0" smtClean="0">
                <a:solidFill>
                  <a:srgbClr val="0000FF"/>
                </a:solidFill>
              </a:rPr>
              <a:t>В центре внимания писателя стояли нравственные вопросы, ставящие ребёнка или подростка в ситуацию выбора — самопожертвование («Рыцарь Вася», 1964), отстаивание справедливости («А Воробьёв стекло не выбивал», 1972), борьба с жестокостью («Он убил мою собаку», 1964), переживание смерти близких («</a:t>
            </a:r>
            <a:r>
              <a:rPr lang="ru-RU" sz="2000" i="0" dirty="0" err="1" smtClean="0">
                <a:solidFill>
                  <a:srgbClr val="0000FF"/>
                </a:solidFill>
              </a:rPr>
              <a:t>Баваклава</a:t>
            </a:r>
            <a:r>
              <a:rPr lang="ru-RU" sz="2000" i="0" dirty="0" smtClean="0">
                <a:solidFill>
                  <a:srgbClr val="0000FF"/>
                </a:solidFill>
              </a:rPr>
              <a:t>», 1976).</a:t>
            </a:r>
            <a:r>
              <a:rPr lang="ru-RU" sz="1800" i="0" dirty="0" smtClean="0">
                <a:solidFill>
                  <a:srgbClr val="0000FF"/>
                </a:solidFill>
              </a:rPr>
              <a:t> </a:t>
            </a:r>
            <a:endParaRPr lang="ru-RU" sz="1800" dirty="0">
              <a:solidFill>
                <a:srgbClr val="0000FF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Picture 2" descr="Рыцарь Вас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1000114"/>
            <a:ext cx="2000264" cy="2857520"/>
          </a:xfrm>
          <a:prstGeom prst="rect">
            <a:avLst/>
          </a:prstGeom>
          <a:noFill/>
        </p:spPr>
      </p:pic>
      <p:pic>
        <p:nvPicPr>
          <p:cNvPr id="39940" name="Picture 4" descr="Юрий Яковлев ☆ Позавчера была война читать книгу онлайн бесплатн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785932"/>
            <a:ext cx="2000264" cy="27051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0303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06" y="71421"/>
            <a:ext cx="89297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Ю.Я.Яковлев - сценарист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kern="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857238"/>
            <a:ext cx="45005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sz="18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8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ru-RU" sz="18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Многогранный и талантливый человек, он пробовал себя и в кино: по его сценариям было снято несколько мультипликационных и художественных фильмов («Умка», «Всадник над городом» и другие).</a:t>
            </a:r>
            <a:r>
              <a:rPr lang="ru-RU" sz="1800" dirty="0" smtClean="0">
                <a:solidFill>
                  <a:srgbClr val="5B1B49"/>
                </a:solidFill>
              </a:rPr>
              <a:t> </a:t>
            </a:r>
          </a:p>
          <a:p>
            <a:pPr fontAlgn="base"/>
            <a:r>
              <a:rPr lang="ru-RU" sz="18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     Ю. Яковлев — один из тех детских писателей, кто искренне интересуется внутренним миром ребёнка и подростка.</a:t>
            </a:r>
            <a:r>
              <a:rPr lang="ru-RU" sz="1800" dirty="0" smtClean="0">
                <a:solidFill>
                  <a:srgbClr val="5B1B49"/>
                </a:solidFill>
              </a:rPr>
              <a:t>  </a:t>
            </a:r>
            <a:endParaRPr lang="ru-RU" sz="1800" b="1" dirty="0" smtClean="0">
              <a:solidFill>
                <a:srgbClr val="5B1B4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50" name="AutoShape 2" descr="Державин, Гавриил Романо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9156" name="Picture 4" descr="Зимородок (1972) - кадры из фильма - советские фильмы - Кино-Театр.РУ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902877">
            <a:off x="5474573" y="1144165"/>
            <a:ext cx="2500310" cy="3542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06" y="71421"/>
            <a:ext cx="892975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К чему призывает Ю.Я.Яковлев?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kern="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6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endParaRPr lang="ru-RU" sz="36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428992" y="857238"/>
            <a:ext cx="550072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Он говорил ребятам: «Ты думаешь, что... удивительная жизнь где-то далеко-далеко. А она, оказывается, рядом с тобой. В этой жизни много трудного, а порой и несправедливого. И не все люди хороши, и не всегда везёт. Но если в твоей груди бьётся горячее сердце, оно, как компас, приведёт тебя к победе над несправедливостью, оно подскажет тебе, как надо поступать, поможет отыскать в жизни хороших людей. Совершать благородные поступки очень трудно, но каждый такой поступок возвышает тебя в твоих же глазах, и в конечном счёте именно из таких поступков складывается новая жизнь».</a:t>
            </a:r>
            <a:endParaRPr lang="ru-RU" sz="1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250" name="AutoShape 2" descr="Державин, Гавриил Романо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2" name="Picture 2" descr="Яковлев Юрий Яковлевич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52"/>
            <a:ext cx="2928958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1406" y="71421"/>
            <a:ext cx="89297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Герои произведений Ю.Я.Яковлева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kern="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200" b="1" kern="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4282" y="857238"/>
            <a:ext cx="4786346" cy="4010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endParaRPr lang="en-US" sz="16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Своего юного читателя Ю.Яковлев делает собеседником — не оставляя один на один с трудностями, а приглашая посмотреть, как с проблемами справляются его сверстники. </a:t>
            </a:r>
          </a:p>
          <a:p>
            <a:pPr fontAlgn="base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Герои рассказов Яковлева — обыкновенные дети, школьники. </a:t>
            </a:r>
          </a:p>
          <a:p>
            <a:pPr fontAlgn="base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Кто-то скромный и робкий, кто-то мечтательный и смелый, но всех их объединяет одно: каждый день герои Яковлева открывают что-то новое в себе и в окружающем мире.</a:t>
            </a:r>
          </a:p>
        </p:txBody>
      </p:sp>
      <p:sp>
        <p:nvSpPr>
          <p:cNvPr id="53250" name="AutoShape 2" descr="Державин, Гавриил Романо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36" name="Picture 4" descr="Яковлев Юрий Яковлевич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1142990"/>
            <a:ext cx="1949540" cy="2643206"/>
          </a:xfrm>
          <a:prstGeom prst="rect">
            <a:avLst/>
          </a:prstGeom>
          <a:noFill/>
        </p:spPr>
      </p:pic>
      <p:pic>
        <p:nvPicPr>
          <p:cNvPr id="18438" name="Picture 6" descr="Юрий Яковлев – биография, книги, отзывы, цитаты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928808"/>
            <a:ext cx="1866900" cy="25908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3438" y="785800"/>
            <a:ext cx="4143404" cy="3600986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     </a:t>
            </a:r>
          </a:p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     </a:t>
            </a:r>
          </a:p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     </a:t>
            </a:r>
            <a:r>
              <a:rPr lang="ru-RU" sz="1800" i="0" dirty="0" smtClean="0">
                <a:solidFill>
                  <a:srgbClr val="0E5D03"/>
                </a:solidFill>
              </a:rPr>
              <a:t>Ю. Яковлев призывает быть более чутким к своим родным, друзьям, а ошибки совершают </a:t>
            </a:r>
            <a:r>
              <a:rPr lang="ru-RU" sz="1800" i="0" dirty="0" smtClean="0">
                <a:solidFill>
                  <a:srgbClr val="0E5D03"/>
                </a:solidFill>
              </a:rPr>
              <a:t>все, </a:t>
            </a:r>
            <a:r>
              <a:rPr lang="ru-RU" sz="1800" i="0" dirty="0" smtClean="0">
                <a:solidFill>
                  <a:srgbClr val="0E5D03"/>
                </a:solidFill>
              </a:rPr>
              <a:t>вопрос только в том, какие уроки мы из них извлекаем. Непривычная ситуация, новое, незнакомое чувство может заставить человека не просто раскрыть неожиданные стороны своего характера, но и заставить измениться, преодолеть свои страхи и свою застенчивость.</a:t>
            </a:r>
            <a:endParaRPr lang="ru-RU" sz="1800" dirty="0">
              <a:solidFill>
                <a:srgbClr val="0E5D03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42859"/>
            <a:ext cx="88583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 чему призывает Ю.Я.Яковлев?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/>
          </a:p>
        </p:txBody>
      </p:sp>
      <p:pic>
        <p:nvPicPr>
          <p:cNvPr id="16386" name="Picture 2" descr="Автор: Яковлев Юрий Яковлевич | новинки 2021 | книжный интернет-магазин  Лабири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154562">
            <a:off x="1286346" y="1258089"/>
            <a:ext cx="2317617" cy="3297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55399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3600" spc="-32" dirty="0" smtClean="0">
                <a:latin typeface="Arial" pitchFamily="34" charset="0"/>
                <a:cs typeface="Arial" pitchFamily="34" charset="0"/>
              </a:rPr>
              <a:t>    Цель творчества Ю.Я.Яковлева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928676"/>
            <a:ext cx="4071966" cy="3600986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       Память — та ниша, где хранятся воспоминания о людях и поступках прошлого. «Я хочу своим творчеством сегодня повлиять на завтрашнего взрослого человека. Сделать его благороднее, чище, добрее, отзывчивее к людям. Я стараюсь представить себе детство людей, которые завтра совершат подвиг во имя человека» — </a:t>
            </a:r>
          </a:p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так сформулировал Ю. Яковлев цель своего творчества. </a:t>
            </a:r>
            <a:endParaRPr lang="ru-RU" sz="1800" dirty="0">
              <a:solidFill>
                <a:srgbClr val="0000FF"/>
              </a:solidFill>
            </a:endParaRPr>
          </a:p>
        </p:txBody>
      </p:sp>
      <p:sp>
        <p:nvSpPr>
          <p:cNvPr id="39940" name="AutoShape 4" descr="Московский городской народный университет имени А. Л. Шанявского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Picture 2" descr="Юрий Яковлевич Яковлев — Биография. Факты. Личная жизн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071552"/>
            <a:ext cx="3857652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62355"/>
            <a:ext cx="8524193" cy="553998"/>
          </a:xfrm>
        </p:spPr>
        <p:txBody>
          <a:bodyPr/>
          <a:lstStyle/>
          <a:p>
            <a:r>
              <a:rPr lang="ru-RU" dirty="0" smtClean="0"/>
              <a:t>  П</a:t>
            </a:r>
            <a:r>
              <a:rPr lang="ru-RU" sz="3600" dirty="0" smtClean="0"/>
              <a:t>исательский талант</a:t>
            </a:r>
            <a:r>
              <a:rPr lang="ru-RU" sz="3600" spc="-32" dirty="0" smtClean="0">
                <a:latin typeface="Arial" pitchFamily="34" charset="0"/>
                <a:cs typeface="Arial" pitchFamily="34" charset="0"/>
              </a:rPr>
              <a:t> Ю.Я.Яковлева</a:t>
            </a:r>
            <a:r>
              <a:rPr lang="ru-RU" sz="3600" dirty="0" smtClean="0">
                <a:solidFill>
                  <a:srgbClr val="5B1B49"/>
                </a:solidFill>
              </a:rPr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0" y="928676"/>
            <a:ext cx="4429156" cy="3877985"/>
          </a:xfrm>
        </p:spPr>
        <p:txBody>
          <a:bodyPr/>
          <a:lstStyle/>
          <a:p>
            <a:pPr fontAlgn="base"/>
            <a:r>
              <a:rPr lang="ru-RU" sz="1800" i="0" dirty="0" smtClean="0">
                <a:solidFill>
                  <a:srgbClr val="0000FF"/>
                </a:solidFill>
              </a:rPr>
              <a:t>     </a:t>
            </a:r>
          </a:p>
          <a:p>
            <a:pPr fontAlgn="base"/>
            <a:r>
              <a:rPr lang="en-US" sz="1800" b="0" i="0" dirty="0" smtClean="0"/>
              <a:t>     </a:t>
            </a:r>
            <a:r>
              <a:rPr lang="ru-RU" sz="1800" b="0" i="0" dirty="0" smtClean="0"/>
              <a:t> </a:t>
            </a:r>
            <a:r>
              <a:rPr lang="ru-RU" sz="1800" i="0" dirty="0" smtClean="0">
                <a:solidFill>
                  <a:srgbClr val="5B1B49"/>
                </a:solidFill>
              </a:rPr>
              <a:t>Его писательский талант связывает прошлое и настоящее, заставляя читателей задуматься, сопереживать героям рассказов и повестей. Всем строем своих произведений он как бы говорит нам: смотри, читатель, сколько прекрасного вокруг, сколько настоящих героев жило и живёт под одним с тобой небом. Следуй за ними, будь, как они, честным, отважным, верь в себя и не падай духом в трудную минуту.</a:t>
            </a:r>
            <a:endParaRPr lang="ru-RU" sz="1800" dirty="0">
              <a:solidFill>
                <a:srgbClr val="5B1B49"/>
              </a:solidFill>
            </a:endParaRPr>
          </a:p>
        </p:txBody>
      </p:sp>
      <p:sp>
        <p:nvSpPr>
          <p:cNvPr id="39940" name="AutoShape 4" descr="Московский городской народный университет имени А. Л. Шанявского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7106" name="Picture 2" descr="Автор: Яковлев Юрий Яковлевич | новинки 2021 | книжный интернет-магазин  Лабири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362697">
            <a:off x="1151092" y="1281280"/>
            <a:ext cx="2428892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07831"/>
          </a:xfrm>
        </p:spPr>
        <p:txBody>
          <a:bodyPr/>
          <a:lstStyle/>
          <a:p>
            <a:r>
              <a:rPr lang="ru-RU" dirty="0" smtClean="0"/>
              <a:t> Творческое сотрудничество 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Ю.Я.Яковлева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416270"/>
            <a:ext cx="3744416" cy="4731203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1600" i="0" dirty="0" smtClean="0"/>
              <a:t>     </a:t>
            </a:r>
          </a:p>
          <a:p>
            <a:r>
              <a:rPr lang="ru-RU" sz="1600" i="0" dirty="0" smtClean="0"/>
              <a:t>       </a:t>
            </a:r>
            <a:r>
              <a:rPr lang="ru-RU" sz="1800" i="0" dirty="0" smtClean="0"/>
              <a:t>В период ученичества началось общение Юрия Яковлева с известными прозаиками </a:t>
            </a:r>
            <a:r>
              <a:rPr lang="ru-RU" sz="1800" i="0" dirty="0" err="1" smtClean="0"/>
              <a:t>Р.И.Фраерманом</a:t>
            </a:r>
            <a:r>
              <a:rPr lang="ru-RU" sz="1800" i="0" dirty="0" smtClean="0"/>
              <a:t> и Л. А. Кассилем. Повесть  </a:t>
            </a:r>
            <a:r>
              <a:rPr lang="ru-RU" sz="1800" i="0" dirty="0" err="1" smtClean="0"/>
              <a:t>Фраермана</a:t>
            </a:r>
            <a:r>
              <a:rPr lang="ru-RU" sz="1800" i="0" dirty="0" smtClean="0"/>
              <a:t> «Дикая собака Динго, или Повесть о первой любви» </a:t>
            </a:r>
            <a:r>
              <a:rPr lang="ru-RU" sz="1800" i="0" dirty="0" smtClean="0"/>
              <a:t>(</a:t>
            </a:r>
            <a:r>
              <a:rPr lang="ru-RU" sz="1800" i="0" dirty="0" smtClean="0"/>
              <a:t>1939) называл </a:t>
            </a:r>
            <a:endParaRPr lang="ru-RU" sz="1800" i="0" dirty="0" smtClean="0"/>
          </a:p>
          <a:p>
            <a:r>
              <a:rPr lang="ru-RU" sz="1800" i="0" dirty="0" smtClean="0"/>
              <a:t>в </a:t>
            </a:r>
            <a:r>
              <a:rPr lang="ru-RU" sz="1800" i="0" dirty="0" smtClean="0"/>
              <a:t>числе книг, повлиявших </a:t>
            </a:r>
            <a:endParaRPr lang="ru-RU" sz="1800" i="0" dirty="0" smtClean="0"/>
          </a:p>
          <a:p>
            <a:r>
              <a:rPr lang="ru-RU" sz="1800" i="0" dirty="0" smtClean="0"/>
              <a:t>на </a:t>
            </a:r>
            <a:r>
              <a:rPr lang="ru-RU" sz="1800" i="0" dirty="0" smtClean="0"/>
              <a:t>его прозу. </a:t>
            </a:r>
            <a:endParaRPr lang="en-US" sz="1800" i="0" dirty="0" smtClean="0"/>
          </a:p>
          <a:p>
            <a:r>
              <a:rPr lang="ru-RU" sz="1800" i="0" dirty="0" smtClean="0"/>
              <a:t>С творчеством Л. А. Кассиля </a:t>
            </a:r>
            <a:endParaRPr lang="en-US" sz="1800" i="0" dirty="0" smtClean="0"/>
          </a:p>
          <a:p>
            <a:r>
              <a:rPr lang="ru-RU" sz="1800" i="0" dirty="0" smtClean="0"/>
              <a:t>молодой писатель </a:t>
            </a:r>
            <a:endParaRPr lang="en-US" sz="1800" i="0" dirty="0" smtClean="0"/>
          </a:p>
          <a:p>
            <a:r>
              <a:rPr lang="ru-RU" sz="1800" i="0" dirty="0" smtClean="0"/>
              <a:t>познакомился на фронте,</a:t>
            </a:r>
            <a:endParaRPr lang="en-US" sz="1800" i="0" dirty="0" smtClean="0"/>
          </a:p>
          <a:p>
            <a:r>
              <a:rPr lang="ru-RU" sz="1800" i="0" dirty="0" smtClean="0"/>
              <a:t>прочитав </a:t>
            </a:r>
            <a:r>
              <a:rPr lang="ru-RU" sz="1800" i="0" dirty="0" smtClean="0"/>
              <a:t>книгу его военных рассказов «Линия связи».</a:t>
            </a:r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00628" y="3214692"/>
            <a:ext cx="40005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Л.А.Кассиль и 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Р.И.Фраерман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45058" name="Picture 2" descr="Фраерман Рувим Исаевич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435401">
            <a:off x="3851675" y="2765775"/>
            <a:ext cx="1494035" cy="1908256"/>
          </a:xfrm>
          <a:prstGeom prst="rect">
            <a:avLst/>
          </a:prstGeom>
          <a:noFill/>
        </p:spPr>
      </p:pic>
      <p:pic>
        <p:nvPicPr>
          <p:cNvPr id="45060" name="Picture 4" descr="Автор: Фраерман Рувим Исаевич - 12 книг - Читать, Скачать - ЛитМи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1000114"/>
            <a:ext cx="1771650" cy="2143140"/>
          </a:xfrm>
          <a:prstGeom prst="rect">
            <a:avLst/>
          </a:prstGeom>
          <a:noFill/>
        </p:spPr>
      </p:pic>
      <p:sp>
        <p:nvSpPr>
          <p:cNvPr id="45062" name="AutoShape 6" descr="Лев Кассиль: писатель и эпох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5064" name="Picture 8" descr="Лев Кассиль - сценарист - биография - советские сценаристы - Кино-Театр.РУ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1000114"/>
            <a:ext cx="1714502" cy="21431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53998"/>
          </a:xfrm>
        </p:spPr>
        <p:txBody>
          <a:bodyPr/>
          <a:lstStyle/>
          <a:p>
            <a:r>
              <a:rPr lang="ru-RU" dirty="0" smtClean="0"/>
              <a:t>   Т</a:t>
            </a:r>
            <a:r>
              <a:rPr lang="ru-RU" sz="3600" dirty="0" smtClean="0"/>
              <a:t>ема Великой Отечественной войны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57686" y="714362"/>
            <a:ext cx="4572032" cy="3293209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1800" b="0" i="0" dirty="0" smtClean="0"/>
              <a:t>    </a:t>
            </a:r>
          </a:p>
          <a:p>
            <a:r>
              <a:rPr lang="ru-RU" sz="1800" b="0" i="0" dirty="0" smtClean="0"/>
              <a:t>     </a:t>
            </a:r>
            <a:r>
              <a:rPr lang="ru-RU" sz="1800" i="0" dirty="0" smtClean="0">
                <a:solidFill>
                  <a:srgbClr val="000099"/>
                </a:solidFill>
              </a:rPr>
              <a:t>Важнейшее место в творчестве Юрия Яковлева занимала тема Великой Отечественной войны и памяти о ней. Рассказы на эту тему включены в сборники «Сердце земли» (1967), «Позавчера была война» (1970), «Где стояла батарея» (1971), «Колыбельная для мужчин» (1976), «Неприкосновенный запас» (1983), «Кепка-невидимка» (1987). </a:t>
            </a:r>
            <a:endParaRPr lang="ru-RU" sz="1800" dirty="0">
              <a:solidFill>
                <a:srgbClr val="000099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6084" name="Picture 4" descr="Книга: &quot;Как Сережа на войну ходил&quot; - Юрий Яковлев. Купить книгу, читать  рецензии | ISBN 978-5-08-006178-3 | Лабири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928808"/>
            <a:ext cx="1847850" cy="2466975"/>
          </a:xfrm>
          <a:prstGeom prst="rect">
            <a:avLst/>
          </a:prstGeom>
          <a:noFill/>
        </p:spPr>
      </p:pic>
      <p:pic>
        <p:nvPicPr>
          <p:cNvPr id="46086" name="Picture 6" descr="Автор: Яковлев Юрий Яковлевич | новинки 2021 | книжный интернет-магазин  Лабирин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071552"/>
            <a:ext cx="1866900" cy="2447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07831"/>
          </a:xfrm>
        </p:spPr>
        <p:txBody>
          <a:bodyPr/>
          <a:lstStyle/>
          <a:p>
            <a:r>
              <a:rPr lang="ru-RU" dirty="0" smtClean="0"/>
              <a:t>        Т</a:t>
            </a:r>
            <a:r>
              <a:rPr lang="ru-RU" sz="3200" dirty="0" smtClean="0"/>
              <a:t>ема Великой Отечественной войны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714362"/>
            <a:ext cx="4214842" cy="3847207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1800" i="0" dirty="0" smtClean="0"/>
              <a:t>      </a:t>
            </a:r>
            <a:r>
              <a:rPr lang="ru-RU" sz="1800" i="0" dirty="0" smtClean="0">
                <a:solidFill>
                  <a:srgbClr val="0000FF"/>
                </a:solidFill>
              </a:rPr>
              <a:t>Автора интересовало влияние войны на души людей и их дальнейшие судьбы. У каждого </a:t>
            </a:r>
            <a:r>
              <a:rPr lang="ru-RU" sz="1800" i="0" dirty="0" smtClean="0">
                <a:solidFill>
                  <a:srgbClr val="0000FF"/>
                </a:solidFill>
              </a:rPr>
              <a:t>остаётся </a:t>
            </a:r>
            <a:r>
              <a:rPr lang="ru-RU" sz="1800" i="0" dirty="0" smtClean="0">
                <a:solidFill>
                  <a:srgbClr val="0000FF"/>
                </a:solidFill>
              </a:rPr>
              <a:t>свой «след» — потеря близкого человека («Сердце земли», «Реликвия»), осколок в груди или увечье («Мальчик с коньками», «</a:t>
            </a:r>
            <a:r>
              <a:rPr lang="ru-RU" sz="1800" i="0" dirty="0" err="1" smtClean="0">
                <a:solidFill>
                  <a:srgbClr val="0000FF"/>
                </a:solidFill>
              </a:rPr>
              <a:t>Бамбус</a:t>
            </a:r>
            <a:r>
              <a:rPr lang="ru-RU" sz="1800" i="0" dirty="0" smtClean="0">
                <a:solidFill>
                  <a:srgbClr val="0000FF"/>
                </a:solidFill>
              </a:rPr>
              <a:t>»), боль от гибели друга и тяжёлый долг сообщить правду его родным («Сретенские ворота»), страшные испытания, пережитые детьми («Цветок хлеба», «Девочки с Васильевского острова»), </a:t>
            </a:r>
            <a:endParaRPr lang="ru-RU" sz="1800" dirty="0">
              <a:solidFill>
                <a:srgbClr val="0000FF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6" name="AutoShape 2" descr="Мальчик с коньками (сборник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988" name="AutoShape 4" descr="Мальчик с коньками (сборник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989" name="Picture 5" descr="C:\Users\HOME\Desktop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914207">
            <a:off x="5581684" y="1302993"/>
            <a:ext cx="2418295" cy="3290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43803"/>
            <a:ext cx="8190071" cy="553998"/>
          </a:xfrm>
        </p:spPr>
        <p:txBody>
          <a:bodyPr anchor="ctr"/>
          <a:lstStyle/>
          <a:p>
            <a:pPr algn="ctr"/>
            <a:r>
              <a:rPr lang="ru-RU" sz="3600" dirty="0" smtClean="0"/>
              <a:t>Биография Ю.Я.Яковлева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86314" y="1071552"/>
            <a:ext cx="4204143" cy="100013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00496" y="1000114"/>
            <a:ext cx="500066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Юрий Яковлевич Яковлев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писатель и сценарист, </a:t>
            </a:r>
          </a:p>
          <a:p>
            <a:r>
              <a:rPr lang="ru-RU" sz="2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автор книг для подростков </a:t>
            </a:r>
          </a:p>
          <a:p>
            <a:r>
              <a:rPr lang="ru-RU" sz="2400" b="1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 юношества,  многих интересных сюжетов детского киножурнала «Ералаш», сценариев к мультфильмам и детским фильмам. </a:t>
            </a:r>
            <a:r>
              <a:rPr lang="ru-RU" sz="2400" dirty="0" smtClean="0"/>
              <a:t> </a:t>
            </a:r>
            <a:endParaRPr lang="ru-RU" sz="2400" b="1" i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Автор: Яковлев Юрий Яковлевич | новинки 2021 | книжный интернет-магазин  Лабирин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142990"/>
            <a:ext cx="2986085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07831"/>
          </a:xfrm>
        </p:spPr>
        <p:txBody>
          <a:bodyPr/>
          <a:lstStyle/>
          <a:p>
            <a:r>
              <a:rPr lang="ru-RU" dirty="0" smtClean="0"/>
              <a:t>       Т</a:t>
            </a:r>
            <a:r>
              <a:rPr lang="ru-RU" sz="3200" dirty="0" smtClean="0"/>
              <a:t>ема Великой Отечественной войны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00562" y="928676"/>
            <a:ext cx="4357718" cy="3323987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2000" i="0" dirty="0" smtClean="0">
                <a:solidFill>
                  <a:srgbClr val="5B1B49"/>
                </a:solidFill>
              </a:rPr>
              <a:t>проявление лучшего в человеке на войне («Подвиг велосипедиста», «Командир роты»). Потомки победителей — юные герои писателя — противостоят забвению прошлого и клевете на героев («Девочки с Васильевского острова», «Друг капитана Гастелло», «Зимородок»). </a:t>
            </a:r>
            <a:endParaRPr lang="ru-RU" sz="2000" dirty="0">
              <a:solidFill>
                <a:srgbClr val="5B1B49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64" name="Picture 4" descr="Лучшие книги Юрия Яковлевича Яковле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14"/>
            <a:ext cx="2000264" cy="2801344"/>
          </a:xfrm>
          <a:prstGeom prst="rect">
            <a:avLst/>
          </a:prstGeom>
          <a:noFill/>
        </p:spPr>
      </p:pic>
      <p:pic>
        <p:nvPicPr>
          <p:cNvPr id="40966" name="Picture 6" descr="Юрий Яковлев - Зимородок читать онлай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857370"/>
            <a:ext cx="1857388" cy="2724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62355"/>
            <a:ext cx="9001156" cy="507831"/>
          </a:xfrm>
        </p:spPr>
        <p:txBody>
          <a:bodyPr/>
          <a:lstStyle/>
          <a:p>
            <a:r>
              <a:rPr lang="ru-RU" dirty="0" smtClean="0"/>
              <a:t>      Последние годы жизни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Ю.Я.Яковлева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51920" y="1000113"/>
            <a:ext cx="4824536" cy="2985433"/>
          </a:xfrm>
        </p:spPr>
        <p:txBody>
          <a:bodyPr/>
          <a:lstStyle/>
          <a:p>
            <a:pPr fontAlgn="base"/>
            <a:endParaRPr lang="ru-RU" sz="1800" i="0" dirty="0" smtClean="0">
              <a:solidFill>
                <a:srgbClr val="0000FF"/>
              </a:solidFill>
            </a:endParaRPr>
          </a:p>
          <a:p>
            <a:pPr fontAlgn="base"/>
            <a:endParaRPr lang="ru-RU" sz="1800" i="0" dirty="0" smtClean="0">
              <a:solidFill>
                <a:srgbClr val="0000FF"/>
              </a:solidFill>
            </a:endParaRPr>
          </a:p>
          <a:p>
            <a:pPr fontAlgn="base"/>
            <a:endParaRPr lang="ru-RU" sz="1800" i="0" dirty="0" smtClean="0">
              <a:solidFill>
                <a:srgbClr val="0000FF"/>
              </a:solidFill>
            </a:endParaRPr>
          </a:p>
          <a:p>
            <a:pPr algn="ctr" fontAlgn="base"/>
            <a:r>
              <a:rPr lang="ru-RU" sz="2800" i="0" dirty="0" smtClean="0">
                <a:solidFill>
                  <a:srgbClr val="0000FF"/>
                </a:solidFill>
              </a:rPr>
              <a:t>      Умер Юрий Яковлевич Яковлев в Москве 29 декабря 1995 года. Похоронен на Даниловском кладбище. 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928676"/>
            <a:ext cx="44291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Arial" pitchFamily="34" charset="0"/>
                <a:cs typeface="Arial" pitchFamily="34" charset="0"/>
              </a:rPr>
              <a:t>     </a:t>
            </a:r>
            <a:endParaRPr lang="ru-RU" sz="1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Могилы знаменитостей. Некрополи Москвы. Даниловское кладбище. Яковлев Юрий  Яковлевич (1922-1995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928676"/>
            <a:ext cx="2876545" cy="37338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49" y="175198"/>
            <a:ext cx="6190999" cy="580431"/>
          </a:xfrm>
          <a:prstGeom prst="rect">
            <a:avLst/>
          </a:prstGeom>
        </p:spPr>
        <p:txBody>
          <a:bodyPr vert="horz" wrap="square" lIns="0" tIns="26178" rIns="0" bIns="0" rtlCol="0">
            <a:spAutoFit/>
          </a:bodyPr>
          <a:lstStyle/>
          <a:p>
            <a:pPr marL="20137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2" y="789748"/>
            <a:ext cx="3497809" cy="520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87" tIns="72494" rIns="144987" bIns="72494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0" y="942209"/>
            <a:ext cx="3960440" cy="577291"/>
          </a:xfrm>
          <a:prstGeom prst="rect">
            <a:avLst/>
          </a:prstGeom>
        </p:spPr>
        <p:txBody>
          <a:bodyPr wrap="square" lIns="144987" tIns="72494" rIns="144987" bIns="72494">
            <a:spAutoFit/>
          </a:bodyPr>
          <a:lstStyle/>
          <a:p>
            <a:r>
              <a:rPr lang="ru-RU" sz="2800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214282" y="274638"/>
            <a:ext cx="8472518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defTabSz="914400">
              <a:defRPr/>
            </a:pPr>
            <a:r>
              <a:rPr kumimoji="0" lang="ru-RU" sz="33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</a:t>
            </a:r>
            <a:r>
              <a:rPr kumimoji="0" lang="ru-RU" sz="3300" b="1" i="0" u="none" strike="noStrike" kern="0" cap="none" spc="0" normalizeH="0" noProof="0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                  Словарная работа</a:t>
            </a:r>
            <a:r>
              <a:rPr lang="ru-RU" sz="32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300" b="1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85000"/>
                  <a:lumOff val="15000"/>
                </a:scheme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200" y="1047890"/>
            <a:ext cx="4038600" cy="5078274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928676"/>
            <a:ext cx="8715436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призвание –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havas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qiziqish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патриотизм –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vatanparvarlik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lang="ru-RU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интернационализм –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internatsionalizm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многогранный –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serqirra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</a:t>
            </a:r>
            <a:endParaRPr lang="en-US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несправедливый –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adolatsiz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собеседник –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suhbatdosh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сверстник – 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tengdosh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обыкновенный –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oddiy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застенчивость  –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uyatchanlik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    </a:t>
            </a: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 падай духом  –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umidingizni yo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qotmang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невидимка –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rinmas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увечье –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jarohat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забвение –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/>
              <a:t> </a:t>
            </a:r>
            <a:r>
              <a:rPr lang="en-US" sz="1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unutish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самопожертвование 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z-Latn-UZ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fidoyilik</a:t>
            </a:r>
            <a:r>
              <a:rPr lang="en-US" sz="1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  <a:p>
            <a:endParaRPr lang="en-US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</a:t>
            </a:r>
            <a:endParaRPr lang="ru-RU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 smtClean="0"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AutoShape 2" descr="data:image/jpeg;base64,/9j/4AAQSkZJRgABAQAAAQABAAD/4QAqRXhpZgAASUkqAAgAAAABADEBAgAHAAAAGgAAAAAAAABHb29nbGUAAP/bAIQAAwICCgoKCgoKCgoKCggICAgKCAoKCgoICgoICAgICAoICgoICAoICAgICAgICggICAgKCgoICA0NCggNCAgKCAEDBAQGBQYKBgYKDQ0KDg4NDQ0NDQ0ODQ0NDQ4NDQ0NDQ0NDw8NDQ0NDQ8NDQ0NDQ0NDQ0NDQ0NDQ0NDQ0NDQ0N/8AAEQgAoADVAwERAAIRAQMRAf/EAB0AAAICAgMBAAAAAAAAAAAAAAUGAwQCBwABCAn/xABGEAACAQIEBAMEBQkGBQUBAAABAhEDIQAEEjEFBiJBEzJRByNhgRRCcZGhFTNDUmKxwdHwCDREU5LhFyRUcoJjg4TS8Rb/xAAaAQADAQEBAQAAAAAAAAAAAAABAgMABAUG/8QANxEAAgIAAwUGBQQCAgIDAAAAAAECEQMSIQQxQVHwYXGBkaHBEyKx0eEFMkLxFFIzcpLiFSPC/9oADAMBAAIRAxEAPwD2nnaUWx7iPA3Aj6PBkYY1jHw5NUCCD+BwrKDdwjgBBEi2/wDX78QlIqoMbaVe2kja3qMczjraOi+ACrMqteBfcbR2v6jHQra0Od0mSJVptfecDVBtHGy1M7GD6drYCcjVExYACDF8E2hWyoQyGN+x/hhnfAVVxMqtMKDBB7j0wLsOiFHjuY1iLDe3riqVE2zV3MXDyDIxZMRoWc1XjGoUA8WzOHiTkKHEM1i6JAavWONoArHGNRCXwbCVcw+BZgfUvtjGJ6PCp3wtmL9Lgoj1wrYxfyXA1H1RhGwoNZPLBdhGFYdwWylKThTLUIngoPfGHo9CpxFX/lgDrUwTNaWuLE4Jtw/cuVlOlgPvxz4ll4bxx8QH7MclUdV2BcxVKkkbnHQqZBuha4lnifNjoSIi7muYChMEjDVZOytT5kJ7mftxqDZlW4ux3Y/fjUazLK8cgb/jgUMRNzCY3tjUCwbV4wJufxwQAvjmaDCxxkES4XqvMGPsMAwfQwQfsIw7FoUuO1QZw6JyFfNLh7JspijhgUZ5nLCLYBmDHyROCApfkon7MYxMMgBjBZxqBkRgADGVyp2GFCNXCeW5FzGJtjpBb8gAfHCWPRXfI6dsYWiGpnoxqCmOvD+YWBscMzIZ+HcZLkTgDGy+WOKGAPTEpKysWOGR43iMoFozOs1m/TGSA2IvOWZI6h2x0xRGRrbO8xE74rRKypS4ycKx0W15gHfCDlTMcfA74JjGnxqRvbAMDc1xuDvhkIUMzzX2nByi5jRnsZ4f4dbiANepV8DN/REDs5CouWytcDrrVRIFRVhBTTUtVgg8YhZYWHTbu+H0K4s7UaW9X9TYmbx0I5wZXy84YUiGRxrNRWqUiTHxwRWS0siT2wDEWZ4KxBgWGGs1MEZvKMOxwyME+GUFifhN8BgDvDM2JjSMI0Mg5SrfGMTooR1uOAd8DKawFxHj3phsomYC1M45uAcNSNqbqynDl3OJFR74FynYN63nthWxkhk4ZRK2xhkFVzJUYFBKdfjxjfBygsAcW4vM37YNCtmvONZYXIOHsShLz3FCp3ODQLoGVOYj6nAyhzlWtzA3xwyibMRpzSR3xspsxUzHMJPfBURWysOLHD0TNfeyPj6tmeK6XDEcR1GNX/T0qQN1FpoNTtI1U3ubY49mlmliK/5eyR27RGo4f/X3b9zadPjAJE468px2TNngf54XKNZmrf0cagmSZIE3/wBsFGoKZPJWhYJ3nf7vTACZvw19N2kX6Ygj+eBaDTF7iWR3mcOibBGWpHYYoxAvw/LkfHCMNE+YzMYFDWL/ABDiHphkhbB9Ko25xmAmPFyMToaz1zwP2UPUEq4BG6t3+z/fHNLFUd52RwnLcM+U5Sr5faGF+k3H4bfhhc8ZGcJROUKhJOpCBvP8u2H7hTOtm1NhPz/o41BF/jNEx0jDJgaErigcb/dh9BKFzNcMdvX7Ma0CgVm+UmO+BmBlBv8A/A1SbKd4GNmBkZhV5GqQRpIIwcw2Vi5n+T6inY4opITKyovKlT0ODmQchBxPhng03q1Dpp0kao7G8KgLMbAkwAbAEn0OBnSVsGRt0keb/wCzTmwM/m0qZms5zhZqC1NJFco9Wo1WpCjw64pDpSmRT0mqOoikF87ZcVObV7/X8nobVhvInW7rrwPUacF/DHq2eZRzM8NI8oP3YCZqLnCeWGa5JwrkkMosZctwGIBG9sI5FMox5Dgy7A99oxNtjJFPimVGCmZi9mcsvfD2ToovoGwGBbNSMWzoiIxglHMIPXDWSZSq0kA7T/W2NbBQHrkCRO+GAVkpg4Bj6OcO5gog2tPf6v8At92PIlCTPYjOKLef44m0gyPXGjBmlNAp88hHbFaaIWgHxVApBEQcWjdCAvjGaAExhkYTc/xanvGGoAFzPF1mcagZiannkncCRgUENcvZ8EgSDcwoj+v3YVoI5cN4IHmYJ/r5W+GIuVFUrO6ns4Rmk3t3/wDzA+JSG+HqQVvZbS1Tp27YHxGF4Z5n/tw5Kpk+HA0FWM3mlytRiLKjZfM1bCLlmoqLkCJ80wY7RitYdc9CuBhJz7tTwFwji9bK1UzFNgz0HLor3UkIyxsIlWIkTbdWuD5mHiOMlJHfPDUlTPq4fZ/l13UyNwT942Ex64+jztnhZUQ53gtFR0qBjW+IdAXWpqAbfdggAtdSdvxwyFZEmb074YW6BXEuK4KQrYqcSz5xRIkwFW4xhqBZVrcewKDYPr8yYNAKmY5j+ONQATW5gwaFsrHmbGoOp7jyPGiB5p+eOOjssu1eYpHmP8sNQrZzJcxR9b92C0CybNcaY9xH44WhrBud4ixEfDBoYXa1A3wbFZFlODaj6YFgSDmV5LWzawRuVv8AvnCZiiQy8J4dl0aYvFr2wjbKKhuHM9JVECLbR/HEcjKZkd0uc1O3++M8MymcznN22nb9+AsMLxD53f2wv7UtPiNJeH0mpstHO5irUrrqBJo1c5lcvSVGVb/R3FV6wcqzGAqwcebtEs1Rjzd+B6GDBr5nyR5Sz1ReqKk6X0k72K+a0WAgSDEg95xy5ZLeu46LT0R9E/Yr/acpcWLpZK9LK0alSjB/OCrWp5h1cAKabf8ALMqzqXxSCLNHuYGKsTyXmePjYTh6j1xHjAx2JWcjZTy+eDd74LRt5RzfEALYNAYFzvEhgpE2xdz3Fh64okCxaz+emb/PDiMU+JZ+O+HFYBzPGPjjUAqVOKzgD0Va3E8YUFV8yScEFHSOexxgHtfKZ09mnHGdRabNscNYGjgzkd8azUTLzaBvgDJklHnZO+Foezlfm5MajWiDLc9gdvnjULmRco81qws0fDAoezpeJE3DT874wTLM8ZYC84wCpQ5oIwaMX15zMb2wKMfND2nZZ/pGbIkI2erhV0yg15ohY7QAP1bBpvGPl5/vl3s+lw5LLHuQqZfIAHUqGSyE9IvakvVYX0si3JjrMyG1NKTlo3uDFRjbXE9I/wBkt3pVs1qJJbL0gCQQRpqEEXLb2Y3/AFfl3/p6Vy8DztvlpHvfsb/zvGCce8keI2U/ysR3w9IFlOvx/wCONlA2BuIcfjDZRGLed4wScPQLBua4pGNRrAWarlvXB3CtlCnwZ2O3z2wAIK5bk5j5YPzEYRsoggnILDzAfbP++FzoZxZZXkAGYjaxkfuxswMoIqckP9W3zj+eKWCjYuT58gyDhHAVSGvhntBB3bEXAopBWv7QFIixwuRjZwJmeMB7howUqBYs8R42wO/3f1tiyoVmGX5nJ742UW2S1ua474GU1nKPNG3Vg0FMP8K5vuDO3xxNxLRkMlLmsEm9j29cSorZVr56Ljv2wUBijzpz14DZYalAzGYWiwMltLWLLcABWK6iTYMI1EaWli4qw3FPi6KYeG5qXYrPMPP1TrrG398p3uD/AHoxfuN4X1mfMMfNy/fLvl7nvR/Yu5ChRI0LdfLTtqJ2TJfuj7oPc4Lvt8u8Krp9xtflLmg5UZl1IDCjUAMQNXi01BIPmILTNwT2x07LP4anLlH3OXaYZ3GPb7G0+C87aqdMzqBpoZJknpElj3adz6zj6bDqUVJcUjwJ3GTi+bLNTmQYrlEszpcWVt9j+GAEnWih7z8DhWw0ZVfCGwH7/wCGBbNSA/F8xSuVA+zBViMXM1zPTphmcqiqJLkhVA+JMAffhpNJW2BJt0gfT5pSouumyuhLAOhBUlWKtcWJDKVPxBwItSVrVBlFxdMkyPNZU/hguJkw0OcdR9PgMJlSGszPHAe84JmyweLudpxqQohflwnthrEJaPMTDvg2aiyvOTf1OComM8x7RNAkz5kWBvLuqDciwLSfgDviWI1BW+aXi3XuUhFydLtfkrNOe0TmSrUz1OqAjfQ6iimq+JTLhmpVDTrOtY6uoah0BenqVhKt8/tOPJY/BpNJdvee1s+EvhcdV1RthubcfRo8SivmOaCcMajClzG3xxg0E8nzgw7YWgoZOEc6yRJg4VxHTGfmLnynRytWsSQaVF3kQfKpIIHoLFp2AOOTFbhCUuSZ1YUc81Hm0jy1znxqvnaxrpU1Uah1UVqHqQQCygBWCAOHiDcaTubfMbRivEm5cPpu9z6LAw8PDgoyvNxqtX/Qr0ONZnU6tS8QrVYGpY6irkkyzqTJME6fuJnCN8R8seDpcC0OI5iP7vsBJPhz9Vf8y214tJNoMYGY3w1/siP6Xm6rP5aIVQ1zZgWYkQjOTHh7H8bwrbqkPUFrJt935GDlTm98s1NKtQucyyikqTpAUHVZiCCWqIxgWCm07+nsG0OElB8ZJVwrX3d+B5u2YEJxzwT0TtvnpW6uCZsleZZ3OPrT5ovZPj3xwrCkWk5og74RoYtU+aQcLRitn+IBhY4yM0a/59qs1KpTDLLKoYEBiabsVaAdQBIDgEqw6TYG68W3YuXClT108m6OjZcO8RWtNa70rFfkrPtSp1VD+IKZBp0yw06SSXKaUk6mJJ88GBacebse1ZMOeZ/tSaXZxO3acDPONLfavt4Dtl84DecfRWmrR49VvL68QwjMwzwWsSRhGxTfHAeW8myKT40wJgA3i+3x2vf4Y5HOd8Doio0eYqWY+0fbtjrIGdTNkdv6+zDox19NU9sOjITvajm9NNNLEe81W36OodiRBEgjvGPE/VZyUYxi9dX5bvqev+nxi5NyXZ5mteC5uu+vxSQyqryBJEsqMx1BrGqtQg+YBTJBsPnJL5rTevNvfvvsfpyR7apKml4Lhy+xuHkDNO9HW6qC1WoSViCdVyI7TIveBcAyB9XsM5Tw80ubPndqjGE6jupDEW+GPQOQko8QC7CfgcYzJ6fMg+suNQLJGzyHYRgho643mycvWBBINKot9jKkRex3xy7X/wAM+5nTs/8Ayx70JHBOGgrlbkatVhIH5qq1tKlNxPWQvp1aRj458euPW4+ku664CtmMuPFe/wDiK4FkO1YgdxO19j64onSv7i9cAhXyy+/k7IxNqfauAfrWvHnt89iuH/ty63G6/iWOWsmG13MeCIA0g/n8yL6QSRvHa9r65lN10+S5jJdaexX4hQA+iPcyrHY76KZjrAZfrEhxq6YMHfp2V1jL/svr5EcZf/W+5/QvHjEY+4Z8wS0uN4QB23GDjGLGX4ycKzF8ccJwKCAuYn1NLHp8NugMylmWWAJDLCixkMTvYCSfmf1TN8RK9Gl6Nnu7BlyN8U35UjVTcMqrVZpfSp8DTNgVKUzJDiF1VUqG2u7QxFx42RbqW+748659m+qrTSj08z3291Vwv6du43Fy5UU00GwC6R3stheTNgLyZ9cfbbI7wY91eWh8ntOmLLvG3J8LO9ji7ObeHeGrB2xJgHbhHGmVYVo+eFyoKbRr2toPbHRQlg3MUE7yPsOGo1g7PU1VWaSdKk/bA2+04njYnw8OU+SbL4Uc81HmzX3O2bFQ0lRgdOhmbzKCWXVtMjTIIMX74+a27GWJKNa0uHNnubJDIm+0CZfKNMOVadCMwDDpipUYDUo8pq72ja2kgeW92iO7NuTNjcguRlaQGxDt/rqO1/iJj5Y+v2KNYMfH6nze1O8V9cC/x7irU6bMBLKOlTMFjIQNpBIVmtqAMfLFcfFWDByfXI2Dh/EkomPC8y1Wkj6YLKCwEwGFnAkKSFYEAkCQJ7jD4OIsSCkuImLHJJxJWydTsp+7FiSJ8tlKgvoNrzH4nCtpFUmy3zA9bwKgZCF0GTEfDHHtdfBl3e51bNfxI94I4ZTj6Lc2Vj9a3uyO1jv9f5Xx8Y+P468j6Rdb+vMR66DxXuL5jMfqn/EP8N5sR998XW7++QnXD7E+ezp8SqtoKGbrv9IEbraSBvP78BLdp6PkHTXX1X2DvKW5Aj8y3cf59S9hJHV9l9u+JT0CutQdxPKxTyW4AIQgh1geFpsGLMDMdNRiR3JIE9GC6xfFcua60JYi+R9z+nW8JtwumNz3Ak7SxCgfMkAfEjH3MpJbz5ZJvcW04AuNYpxuEDCswv8AMDshTQCb6ngKegESJLLpYzANxvMQJ83a9q+C4rz7vZnds+B8RSb8O8Krl/w3x3qaauzkcWtAVxuqqwSwAEgmxjVG9xYgFf8Ay+Y8D9UalkcXrr5aHr7AmsyaYjcQpUizN4xEktANOCWVJmdRHVRpmxEwJkKBjyEz0afIZODc30lCJrWRUpgXF1aAwsxJMkwIuSMers+1ZYRhxzLyb1+p52NszlJyrTK/NbvobOy+dK7Wx9JVnhosrx04XKMSjmU4ZRFIV46Duo/djURLeWzVI+ZcbUZGPM2Xy9Si6aD16VtqB86kwQZFhuMebt8msB9tL1O/Y/8AlTXD7GmeJcrU9QASpHT3rz1FT3fshb7GE9ox8ldcfU+nzN70v/FBXKcnUfCYsjgimT5q6iepRM1D+qLH179lff6g+LJcF/4oAcN4ZWUuKeYYBBrVTfvYErUEaiG6hT7GxM4tHHnGqb8xXh4cv3RL+b59qVFZK0rVin0gAJUFNm0xp02BqObWmD0lQBbEx8TF3vl6X92Ths8MPd2+tfZGx/Y5zXT8OqtZ6aBGUUwzaSQxdnszGdLNdhvIm4x6ewY2WDjJpJbta5nn7bhZpJxT7fp7D1W5nyo/TUv9S/zx6n+Rh/7LzPO+DP8A1Ys+0fmum9HRQqprNRQ6rpM0yG1hpDQNiIgkgC4LY83bNpWSoS1vWuVP8HobLgvPco+fMGtzytbhzLVYfSDSamw1e8Y030s7BVXSzqhfSosDYtuZy2hS2epNZtNL1eu/h3lY4Djj2k8vOtNxDlKXVlR/6TEeb/LXuLd/rfK848FPR+HX9Hqvf/fXmJQok1XgT7+tcX2zD/s7/s9trxjoS08uHYTT6vtMuI0mFVyVgGYJIAvXXYlLWlrz6dxC1otPTs7x83V/gZOTCdf/ALLiNQP6Qeij13+z7cTmuqo19XYO4+n/AC+VsAKdZREMIEHsW1bD6xbeb2xSEqnfiI1caA/M/GgalNaTSoV3Y9S9SlAoYECVhiwi4YTa2Pc27a1NJYb03ur38PueZsmzuNua13a+oSyfNaAAF7gCbMb/AG6YJte/x7jHo4e24ORZpa1ro9/E4p7JiZnUePYXk5woneoPub/64L23A/29H9hP8XF/1FvinGEaoT4oWnuYsTKqsGVDAkr6gAKpEkynze1z+JiuS1XDyR7uzwyYai1rx82WeDcOfMEEFqWXMAsWJeoNpphulVgfnCIhekPvjkljzrLb9jpjgwi80kr63/Yvcq8p0hUqhg1QhRoV+pQQRJAKqklWA1EGLgGcRTvePKdL5dO464xwVNRApJMVQBFMeWiGUgeEQIaoouTAv1eQVrQ588ubIcjk6Qdh4SHrYranYVA1SmB0L5VXp6jYm5tJ7RJTe62H/EOPvYyTSa4qz5Vqm0SU6uNYS2mZGBYGyFqxAvsO+NKSire4jGLbpFLI8yIzMoZDoUEjUNYMtqld7AKdu/2Y4obZhym4qS0S771v23HdLZZxgpZXq33cPzvDObzUKTEEKx3jYHuYA+ZAxx/qs6hCHN/Rfk6f0+PzSfJdfQR85SHiMBpEEoICfokamvcdqiD4AKLAY+bvrXiz2+uAbqwKDRF/BS2nZglWOkmwNV4VtiSRZlLJICqxa4eOmoxHoL+pJJImNwwEgzbsRjMoUOKZJXCqy6utI7EEsAYPTF7SCp7XvgxHuibIcFpEKfDkaajecx0pA/SmwYST3jGd8+QVN9JBarwKiJIpi1NH3JuagGqxO6tEX723IBs76os0+WKOtwaKkK9BQCBYkywkkTqIuAWF4gjpwtuvPriM8SXMAZOgAtYKFA8OtCgMbHUoEKR9kJBvbcHF+Xhy68yV7/ybJypAeheCKLQsm8KgYgbECR5tptuYin8rfd1z8gvf58xIn3hvvUqm5XvXqeg7bRvAg3Bxbhu5cOxC9b1zJM7PjuJmzwNQ7V0+FtJtBnf7tWi09H2j89fUYeVQdYBt7ut9cHZ6MW038xGr6uxB1iEmtPxXMVPq7KHMdIfRaUQdOZGwYgaazqbOQ3Y9RnaQCIBb+T7vbyBenXMT8nwdWchkVgaVYAMncLII1Te1jYx3GGb3a8jJ1utDDnuXqI8Q+DROk0yB4SbEdvc7HVeJ2O0EYnW7xKrEnzfmWKXL1Gx8CjBrFY8NNmClR+Z8oCmDMSd9sK0vQZTlzfmUc3wGmFU+DSllqmPDUGULNf3VjBVRJEgWnG018DZ5VvY4cKzHSGO8CB2B7afiLXEmP1cSBZVyQ0ZqoB9bUZtMMsL3LSfBF4GwidJg8OuuInAy4sOtTeBUpT540k1Ne1p6EtHrO64utV5kXvA9OiwcDc6KRM64mm60TEn0DnY2gmRct+fuIwlUVgSJAvj6/Y55sCD7K8tD5zaFlxJFTM1mFRF0O2vUIUpbpL6nUuGChUkMAZGqJi/FibVOOJFqLp6b1vfmtK79+h14eBFwks2q13Pdu7HrfduCmUyitNx0sVPy27ekTEwZEmMehDEk1r2nnzik9HyKXCee8rVIWprpqV1mqCzKGUyARTQ1ATBIhSBFyLT5f+fHEVSTSPQ/wpQ1i0NnDOVcnUNRjnKCAVmChqwErTp00kkLqKlkZlMgMCZDDeWHtOG3J8L0rdokvbnxZbEwMRKKS1rW+1t/R8jvmvI0k0inXp1wSoZ6TSqk1ArKSV8wWWKxsRcTbh/UNoWNOCjwT69C2yYTwoyzca69TVbksdQ30ltxGpqgBvp9aD9v1rG0cda9cF3ncpaDVzE2misdqz+h6afiKOw2hbWiNzuZ0BPUU8kAKb/tVAPkqIvqZ8voPSO5PKx+JVzdWCv/AHT/AKeo9/2Z32+eCgtkfK3GxUFUAqRSR0lW1HqjzCRpaWNuoQB1dhSUarwMpDFVMq4/Zy6feFPxifj/ACwi3+YQtlanvHI75gj0PQtSRus7ftbbbxJ7vDrmMxSylcFagj9ExPS3qnoLzq+reNtjF73eH+vXmJV348zY7SK1GQ2gZeoSwJ0A66IQFQh1FhqKmQV0mx12gtYtcbXv+Cj0YjZnK1dTFKTEzWKgrALeNUZATBIDggzBsdpkY6VFVrXryRPNyv0AGSzXEamYlsjoRmAbrRjTVnDVCYaXIsQAon5yKVh1o9fEFz6o2Ny5l3V1LK4WKwNlgavo5TtMkq8QTs0z0RCUdOHDn2/gbN1oVeY8q30Q6lYFc0CAZeV8YlGBIUkEEH0Qgjq03D0l4d3DrvAt3T69hU4PQ9/tEmspOkjdXIuTfcfOTbYPKXyrw4+xq3/YOcQEpUgeahSaYnvTAJPhvNp3ZrT0xJCcfFjxVktJtzB6a2Xfb1WT+iPwBgk79SnCcPB9bxxb4hxoDNLlyd1zBC+G25YJIfw9OkiZHYhettQXFK+Ry7ibetMbuXcxKCfS/wA7QfkTvAk/DEGNwCOa/vFNpu6IT9ygxYiZqev8SBwAc5pyEqwCnykeWfr0/wBoEdOv1veRENSMurIsEZrLnWCFNzXE6P8AMQV1mWFtddu3mUjp3wVL24mcTLmPjtKmyh1aXQMIj10kXYGQYm0XF749rY9sjh4eR3vPMx9lliSuIHznM1ErCoZDKQG8phuoWLbgMJg9+4MDatvjkTitVJP1p+jY2z7HPM1J6NNdu616pAZOet51k6jAppKhTdZLJJN9xYxIjbEpbdi3pQVsMH/YppxSnSqaQCG1CdKiDeIA1iJubdyp+GPNd0exCDavQLDmLSpk1BJbampUFhbesNXWrNsJDEdwTz4MLhF89d/PX3L41Z5arTv7qNg8vZucsjrPvPpDgtpDaSKqoCCzCFlIhuyk6QSMNGKu6OLG+WWUsUc0T4d4l8uCJp/WTW4O5/xCSBvCxudVHFa+PPrgSUjPnPMTTojcmmzGYMlggvFjuRK2sYmwwL3jxFsN7pLRLu0bX1tG3xMyd9yLxhhgdmFk2tCsY73UgbMvlJ+UdjBAbaWivd9R0k3q+f0OcJy6qtbSFHl1NTXpd2ZAagis2pm2c6hLBtwIxWVtq+vQnFIZG8zC969FNpuA/fULRHYR6GREVw7mU661LvDKgGs+uaqGfsoubRqmNrle/eAwl7e5k+urFHIVUCMzMNIpAt1ssA1KIuzQqiwBdtIW+w1HF2np9kKmtfuw8PazSMhmyq6DpAfOUSSNIE+7ZhFyN9wfhjRwnHdZnJPRsk/4r0B+lyUg2P0qYPbYX/HDOEt2plkJl9tYBP8AzORIg6gazRDRE6VnuBM9/liSwX2lXOJHU9sdK8VclZdUCtViImfzJ7Ed/wCGLZH2kXlA3MPtTSsPDNTLPTZQYSuBcMYCipTWozSJhdUkxBJjA+G07Ncao64ZSIrqbfnD6z1ahvqINiO2El+zy5f2ZVf9/wBBnMMAP/idyARpIO7kv9W5YnuSSbhPuUW7UgzFUaGEQTSotEpNmC95BI1QCQVtEGbrrfnzG06oSk9o1CrXChgpXNVNLHTD9YUQQrwG003VyYbqAOpQjVlhyUX3dvWhOM4uSv21H/lyBI3AkRvBVimwAHYk9gfSIEHrqPuYW45mSBRcE31CJABI1vaAbhac2iATvMFaECvMlIsCAQZ1xZvr03UGFINi4kyQBOxAKvEk2LdNZCEfVag5JDAQgrU2AJO5WgljMSpM6lOH/PIws+1aoUTLvp1EO9Ei67RUFpkhjl5FzqH62q5jq6HglTYr1fEQBiiwCgMOWYBgyCRrYke9qXNrlyRplZ4kFOMoJ70y+HOMZKWu9eRhwfjrE1EJUGk0bvtLAeVrXU2PaIjBw3mgp80mDGw1GTUeDaFXhlMtmCx2EmSIHSoW3bqj7h8MPtEsuG+71ei+pXBirXWi19hx43xj3RCwSdBjWGHuwCAFNOASRFpaYIgiwhBROfM5NWOmWzIXLUqat1U8vTUzpA1TSJJ1Ab+HUIvBv3AIZdpLE+abkuZcoVDK3BINcyCqxpU0lPVqg66I7nT3nTGBCOivs+4JVbOc95n3gFgFpp6W6mY+m4UY1aAiL+caFpr3WmuwA3WDYWEkbbfhhgoDcRzYGonyhGk72LIP1W3BIsf5qsluS5r019ikN7b5P7e5a5f4sKqO4mKtSkDIi6yD0w+kSsxrYfEEmaTVNdzFiMlGp1LP/WE/JemfII8x9f8AvNziP2649chyfh2Z6O8k1nj/AMNNh0k+b9U3PbBl9gCoMzNCrBmEQfnZ/SoNwLbGx3uv1rVa1Xjw7DRd7/qJnNPDw2XySiFgVKkjuTm657dyCBO98Ug/ml1wQZR0XeA81QWK+ogCpWDSdIFmqHci/m7zi8WvlIyupFquEmvLLdaYa6EgBqRE+m1tUjGj/HvGl/LuRXr5SdRGzZMUwwiIKU7z32n09Im63p4h4v8A6hRTpyuXWfJmXv8AB6FTVcSYbwl1R+qN9Iif8n3e4VuQ/ZbMzmVAEkVKZAGokyL2iNjPewO2IU8n4RrV/kZ6+Zug9UzKW/Z1AbaRNto+f1sS/A6ZXyuale8/RmPqehpG7GTY3Prve+Xv1wM3xPLuYzBSo5vqWq/VPUCrk9jczB3MxveceotTjZ6k5frz1diviTuAr3kkkgAapna3YQMePBPIu5emh34lKb72Ec9xinUQeG6sUqCVVpgOVQTHaSYkaZG4iQa1J2nuGKvBpo1z0o+zGSulrCZJ6bDe4sZuU6EkLA4aWplIYCmK9M6VaCUei4m5kEtViCNRm8SC0ufan9/Q0d9d/wBAb7SsvqyjMR5K1GrBBFqjJr7mZ8Z5IiDO2mcOn8wcPV12MRTxmaWn0CL5U06hdAbiob7Cf1RILDU1U7GyvcAuN5dhUZ6YIWqEbZp8g3hT1Cb/AMMcuzSuGV/xbXr9qPSxVG063pP0BXCs4TLWBNB27AhnqhEkiPMS51ESdIvbF9oinljzmvJa+xy4WI/ma3KN+L09zr8vDxBTqLrVqaLOvR4ZfZvK8rTpkNoGib3iAOxQTjbOaWI4yqGlGxs97QqAZQjM8lB7sCAqhtZYxK9LkROokCIGo453CSg2+T9dARVyXeQJ7bKQM6KmsU4CkrDE1Q5JIpe78zggeJYLEFyRf4fXgRpmvuJc+ZirVNR3MEeUEgARpAHuipI3MpBM2gxg5EtBFGW8kfnquXLF1MiNGkwBuI6BsPU/fgLDSGyyCdTmxnRzAM01BFRWaWNRAJ6wWUCSo1WtYiVMpJKcO9+kWdEI/LLu/wD0vsVeXudXpSGuhq+IBRDU1UzJWzoAu+giShY9iIvJKW4klQxJ7TlUqwRiBVdyWhZdgIAMsBEAzJ72tePw9PQqYp7VVVFUB1ISqpKGCGqabroMjRchrNIERJw8cNW2/Am0+HiUv+IqslRTSYtUCw+qoxOltUuShJYHqm+o2MATjODbuxopLd7g7iPGfEp0F8N/c01ElWCkrVaoYOny3Ik99xgqOVt8x/3UgXxvJVHpuugiXVjqmEjVY9MSZ/Z22OHWjFy2t617TDMcMqnx30HTX0UpOqFZNLaS3hwWgTp6WiPS7bq0enYZLfqte0vLk6gpqGp2ej4SkmFYIAjOpK9RkXUCxtqwj97Gy79VureY18w3hqnhkqlVHnqKmKdVCphLT4n6x2O02yW9gcWqQbq87yZWlUUmAxUOGIAWQGEagdMFWWNO+q+EjBriLS4l7iPtFqMiFaRpk+KKVU7FnPUUVqThitxC1SJFwY0gvCTdpaAvSr1F7J88ZhFK6g40st0pyA2ubg+rargwVA9cBwV2DK1xEjiOXZ6lRgjaXqMYA1QXMkSFAm8xHcb2nojuRGTVj5xHmKuUFJKZ1GnTqErdlHgqjgLolQG1SxNgYgQCOPDgnem5yVeL1LTql816L6Cxks3WpEFWqrq0t3GoKwYXDCVnuI/E4s4JrUilyY1Zr2u5vVIJVY0+GQGpbGRpcFTKm6n17CAEjgoZvmwjkfa7WOkvSpkeM7O2mBqqiotRhAsQtTyzHSLXkDFwrg4rfQ8GlJNvkGM37VBUy9Wi9CoC1FqXiU19yrKXRHLmoCFAFOIErpIDNbBWE9JfU2idJiJlEzNZKpanU1KAZp0BTCg0nsEpU6aqVIUzpB6p+tJvKDtNIaE6jKLdaaeZCKVR6FAoRKCrSYnfoqSnfsjr8o9RjzYuGHjYilxyyXiqfqjtbm8KDjwtPwdr6mysl7P6FDOpl1c1qb0vEZq4BRVpiq1JGCeCWZSJMQGcpciRj15YEbUnwuvFU7PHjjSUWlpdXz05DTxzkjhrkgaaYMsSiUBV1inoUK8k06QEEUaaoo0iSwnDSnhpU2l5Ek53bA2W9nHC6Z6q2ZqbmVrKohhGhgKUSLjUt7z1QpEPjYC3tMLlN7tCjT5C4VDy+cYtZQKsFLkyjeFBkHTpqo/lB1STMXtWAuPo/sG5cy5leG8OFJqPg1r31CuPEZgoAZ3I1rpA1hEZaepjNNgQAn/yOCouFeSVmaea0wj9I4fFAfRSRldWgF0GsltQNaABWNgC1YVC3USRIjnl+oQ4Q86Nl323qA6/B8oXYhK4SszvVTx1kksGphGFA6KaHVNPqDAqJENri9vevyq32ddcB9Fu3BXifCsoaviV8nUdisAVcxXXyjSJA8NSFFtK00E91MkvLb3duD+nsCNJUmGuCc0U6K0xQyiBKJdlUuaqqXnVGoMd2dgXLMDUchh06cv1KS/bD1v2GcVL9zAX5cyyisoyiqua0GqlJmBIpvrAWoZZZaZ623NtsBbdJ38q15y/A74dm4pU+LZUVFccPpsqoV8NqtU6ulll5qMXbqDayZJCm0CKraFdtLu1r6B+LOqt9+gV4dmVrqtNMg1XwU0rp8Woaalk1G2YJhiqL1dF7KJwf8iUtFG63VmdegvxHFt7r39pZzXEqamo1XK6RW0q6MKiKSpL61P0oFaoawKFYWwgGMTlt2Pd5O+83DdwAlGlT3Plz39cS/lfaZp0wi6EYulFnrGkG8LwtZX6X7yoVJJqVGZ9TatXSukv9Rx27cPr9aFWHBaLu3exS4n7QRVREqIjrTdqiSCdLNGoKDmQFQiQVC6SHeQ2t9Sf5uM0vl+v2DlSur8t5Woc3jwqlGnQXw696tJU93UIIKsyDNFAyEAq1NUIhVuoC4aO04u7Ku3SWvoFyd277Owk5az1V6yeBw6ka1EOy+DTCkDSVYtRWsKNg5BqMmuWEsemLfGxJVHD38srFct7lfXaZ53jxCrla2XCDL1PERKr1C1Nzc6QM28AhvJo0DUzBQzuzxntO0w0yq+6WgVUtSrxLP5eoZOU4fJJLacqgLlmVjJgFfKFHhGnClgI1tqj/l47/h6P7j0RcCoIXFOhk8tUZm1/R1pO6OUlxroioUqCmAWGtGiJ7TgrH2mX7YvyfvYrklvS7zH8oGg9VTl6SVCTqlawr0w6UxpV/EFUJChlDu0GrUiBVYGv+RtK0p33E1W/h1oZNnBXbwxw7J1GcdKU8oVZVQM5FIU4KKFktog6VAJKiMVhte0Nr5Ne5gypb7OcS5h0M6V8llw2lVZHoBBbVpL0dC0qjjXKvVpO6wCpBGKS2rGb+fDbfN3a9CkJtRyxby76T0fh4FpeG00oK9ThlL6PVenU8UU9GtVhVAYEKQxU3am2oliSScUW0Yijbw3XMlo5aPXkRZbmzK03rGllaNNa4CspWnIUEFlTR4K0g5nV4K0yQBBEE4y2mWtQl9R8u67GPgftJyaKq/R1UikyHSA1MgQqKaasoKhf01U1swCo95FsdEdppftkvA2JGU3cm336gziPJdSstN6eTqU0ZSy+HSIRw8FXlw7OSIAdnYlVUSAqgXwoRkrcV4pbvE5sXGknV/jgDeHV8mtU1Bpd9BX3uqogDRPSxC6osGiRMjCrKtNK5cC0k2hoy/NlN0akQGp6STSoqtJZLL1QSsKDcgOZNoILAunCstKuwk4tarfzYu5nKZMmPCKbdDMzGSf2ajLedgfuxFxwk6KxzVrTM8rkssfKgI32J/FpMfAGN/jhaw0Upl/M88pUprQapNNVVFphSFApiVEhQbQWktckzM4dzjWXgKsOndGGQ5xoU6ZRVowSxJaiXqXUAwzdQEAEDaZN5ODGUIqjSw7dg7lzieSFVCtKk7DWyrUmnT1U1JBLONIKEhgDMkWuLCGTNQZqWWwpzvzVSrVFNZVLLTYrpY1AF8zHUD5jaRuYG8YfFlFvUXCjS0MeFc6ilTanSYpTeajIq2bpCkmQTJAA3G2EjiJKkyko29S3xDmlfoyU9OX8Hw6Y0qnvI1Suvr82oEk6L2+GGc1loCj816lDk/NZVvFJy1CqFpx72KYUzIKmDqNjYYGFV6jYlpaegKrc8U8vUfwlNE1LEUB06NUqupQsqDBFvjbCOVN5R0tFm9SPmv2reMFFfXVVCNKtSDAGCJAKi8EificaUnLRixjGLbRNyJzbQmuoy+Xb3ak/SKVMLAafdFhBc9wpnb0jBw9BcRXpr4AfinN9PxH90ASzEinTUU9zZQDGn0AtiUkm2y0LpIv8l8/+EzPQmizIUZvDUEqWViNm3KibD7Rgwllegs1mWpYPPTiuzBnFaoCGrLCkggBgzLpMEKJEAWB9DgZnd8QUlFR4B3ljmeqv0go1ANUWmaj1xLPpOoaSGUluog6muLAbYeEnb9xJpUtPIVc9nk8R9S0yxqnUyooUsxJLDuVmTP78JJqyieiA9fninQqdKurrtUpJEapU6XUqQSCQYIJB+OCuaNLtGDknnlvG8Skxp1KivTNWovUV0iQxKuxB0rBg+VewMGM2pdvMnKKcddxjm+PMuY8TV74n8+liNSaPOArDo6Da4tebh4jUr4hUVlrgR5v3rM1Qqzd2qdTGCRuVY2+J7/HCyxb1djKKS0GHlTmqtR1JTrU1VkjS2pqY0OrQq6YQksdgAYa8gTfCxGtxDEgnvQCzVUtUZiyFmIJcWBnpkQBsDeYME/HEptNvT0KRVJATPZwLUZfCLGfzgVSragCTq3O8H474y1W4fxLlPnOsoCr44VRpCqzBQBsAAwAHoAMVjZGUVf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3" name="AutoShape 5" descr="Санкт-Петербургский государственный университет - Helper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Picture 13" descr="Персональный сайт - Норматив документтар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2500312"/>
            <a:ext cx="25146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C:\Users\HOME\Desktop\shkolniedlyaoformleniya1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1000114"/>
            <a:ext cx="2419352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8"/>
            <a:ext cx="8452755" cy="892552"/>
          </a:xfrm>
        </p:spPr>
        <p:txBody>
          <a:bodyPr/>
          <a:lstStyle/>
          <a:p>
            <a:pPr algn="ctr"/>
            <a:r>
              <a:rPr lang="ru-RU" sz="2900" dirty="0" smtClean="0"/>
              <a:t>Задание для самостоятельного выполнения</a:t>
            </a:r>
            <a:endParaRPr lang="ru-RU" sz="29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1" y="986415"/>
            <a:ext cx="3071834" cy="1154162"/>
          </a:xfrm>
        </p:spPr>
        <p:txBody>
          <a:bodyPr/>
          <a:lstStyle/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 smtClean="0">
              <a:solidFill>
                <a:schemeClr val="tx1"/>
              </a:solidFill>
            </a:endParaRPr>
          </a:p>
          <a:p>
            <a:endParaRPr lang="ru-RU" sz="2500" dirty="0">
              <a:solidFill>
                <a:schemeClr val="tx1"/>
              </a:solidFill>
            </a:endParaRPr>
          </a:p>
        </p:txBody>
      </p:sp>
      <p:pic>
        <p:nvPicPr>
          <p:cNvPr id="7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219524" y="563671"/>
            <a:ext cx="5287004" cy="528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3502885" y="1265172"/>
            <a:ext cx="5287004" cy="405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5454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36043">
            <a:off x="14506214" y="1503396"/>
            <a:ext cx="3789301" cy="40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4643438" y="1214428"/>
            <a:ext cx="32147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771800" y="1082222"/>
            <a:ext cx="6372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Подготовить</a:t>
            </a:r>
            <a:r>
              <a:rPr lang="en-US" sz="32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презентацию    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по биографии   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spc="-32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Ю.Я.Яковлева</a:t>
            </a:r>
            <a:r>
              <a:rPr lang="ru-RU" sz="3200" b="1" spc="-32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8" descr="C:\Users\HOME\Desktop\sho_krashe_distancijne_navchannya_abo_tradicijna_shkol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0793" y="2041950"/>
            <a:ext cx="271369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Юрий Яковлевич Яковлев – Центральная Городская Библиотека г. Невинномысск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528" y="1214428"/>
            <a:ext cx="2272906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142844" y="274639"/>
            <a:ext cx="9001156" cy="429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9196">
              <a:lnSpc>
                <a:spcPts val="3092"/>
              </a:lnSpc>
              <a:spcBef>
                <a:spcPts val="174"/>
              </a:spcBef>
            </a:pPr>
            <a:r>
              <a:rPr lang="ru-RU" sz="33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       </a:t>
            </a:r>
            <a:r>
              <a:rPr lang="ru-RU" sz="3600" b="1" kern="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/>
                <a:ea typeface="+mj-ea"/>
                <a:cs typeface="Arial"/>
              </a:rPr>
              <a:t>Детство и юность</a:t>
            </a:r>
            <a:r>
              <a:rPr lang="ru-RU" sz="4000" b="1" kern="0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Ю.Я.Яковлева</a:t>
            </a:r>
            <a:endParaRPr lang="ru-RU" sz="36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357686" y="1000114"/>
            <a:ext cx="4500594" cy="2893088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r>
              <a:rPr lang="ru-RU" sz="2100" b="1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sz="21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Юрий Яковлевич Яковлев родился 22 июня 1922 года в Ленинграде (ныне — Санкт- Петербург) в семье служащего.</a:t>
            </a:r>
            <a:r>
              <a:rPr lang="ru-RU" sz="2000" dirty="0" smtClean="0"/>
              <a:t>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Яковлев — это псевдоним писателя, взятый по его отчеству, настоящая фамилия — </a:t>
            </a:r>
            <a:r>
              <a:rPr lang="ru-RU" sz="20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Ховкин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5" descr="Читать онлайн &quot;Письмо с вулканического острова (Сборник)&quot; автора Яковлев  Юрий Яковлевич - RuLit - Страница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142990"/>
            <a:ext cx="3071834" cy="2971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561045"/>
          </a:xfrm>
        </p:spPr>
        <p:txBody>
          <a:bodyPr/>
          <a:lstStyle/>
          <a:p>
            <a:r>
              <a:rPr lang="ru-RU" dirty="0" smtClean="0"/>
              <a:t>                         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85719" y="214299"/>
            <a:ext cx="8429684" cy="500065"/>
          </a:xfrm>
          <a:prstGeom prst="rect">
            <a:avLst/>
          </a:prstGeom>
        </p:spPr>
        <p:txBody>
          <a:bodyPr wrap="square" lIns="0" tIns="0" rIns="0" bIns="0">
            <a:normAutofit fontScale="25000" lnSpcReduction="20000"/>
          </a:bodyPr>
          <a:lstStyle/>
          <a:p>
            <a:pPr defTabSz="914290">
              <a:defRPr/>
            </a:pPr>
            <a: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</a:t>
            </a:r>
            <a:br>
              <a:rPr lang="ru-RU" sz="2400" b="1" kern="0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Comic Sans MS" pitchFamily="66" charset="0"/>
                <a:ea typeface="+mj-ea"/>
                <a:cs typeface="Arial"/>
              </a:rPr>
            </a:br>
            <a:r>
              <a:rPr lang="ru-RU" sz="2700" b="1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  <a:ea typeface="+mj-ea"/>
                <a:cs typeface="Arial"/>
              </a:rPr>
              <a:t>                                               </a:t>
            </a:r>
            <a:r>
              <a:rPr lang="ru-RU" sz="14400" b="1" kern="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Родители </a:t>
            </a:r>
            <a:r>
              <a:rPr lang="ru-RU" sz="1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Ю.Я.Яковлева</a:t>
            </a:r>
            <a:endParaRPr lang="ru-RU" sz="144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defTabSz="914290">
              <a:defRPr/>
            </a:pPr>
            <a:r>
              <a:rPr lang="ru-RU" sz="12800" b="1" kern="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endParaRPr lang="ru-RU" sz="12800" b="1" kern="0" dirty="0">
              <a:solidFill>
                <a:schemeClr val="bg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2290" name="AutoShape 2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2" name="AutoShape 4" descr="Картинки по запросу отец и мать лермонтова фото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6" name="AutoShape 8" descr="Лермонтов М.Ю.: Семья Лермонтова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857238"/>
            <a:ext cx="44291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 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en-US" sz="18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Отец — Яков Давидович </a:t>
            </a:r>
            <a:r>
              <a:rPr lang="ru-RU" sz="2000" b="1" dirty="0" err="1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Ховкин</a:t>
            </a:r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, бухгалтер. </a:t>
            </a:r>
            <a:endParaRPr lang="ru-RU" sz="2000" b="1" dirty="0" smtClean="0">
              <a:solidFill>
                <a:srgbClr val="5B1B49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000" b="1" dirty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Мать </a:t>
            </a:r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— Людмила Алексеевна Филина, во время Первой Мировой войны была сестрой милосердия. Кроме Юрия в семье росла младшая дочь. </a:t>
            </a:r>
          </a:p>
          <a:p>
            <a:r>
              <a:rPr lang="ru-RU" sz="2000" b="1" dirty="0" smtClean="0">
                <a:solidFill>
                  <a:srgbClr val="5B1B4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endParaRPr lang="ru-RU" sz="1800" b="1" dirty="0">
              <a:solidFill>
                <a:srgbClr val="5B1B4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98404" y="3643320"/>
            <a:ext cx="54313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Ю.Я.Яковлев с супругой и любимыми  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                             псами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28674" name="Picture 2" descr="http://umoslovo.ru/images/testi/77-yakovlev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071552"/>
            <a:ext cx="400052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5577" y="928676"/>
            <a:ext cx="4630737" cy="338542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fontAlgn="base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06" y="71421"/>
            <a:ext cx="8929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Воспитание Ю.Я.Яковлева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86248" y="928676"/>
            <a:ext cx="45720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Ещё в детстве будущий писатель был членом «Литературного клуба», а его самые первые стихи были напечатаны в школьной стенгазете.</a:t>
            </a:r>
          </a:p>
          <a:p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После окончания школы, за полгода до начала Великой Отечественной войны, восемнадцатилетнего </a:t>
            </a:r>
          </a:p>
          <a:p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Ю. Яковлева призвали в армию. Оттого так правдиво и реалистично в рассказах писателя звучит военная тема. «Моя юность связана с войной, с армией. Шесть лет я был рядовым солдатом», — писал он. 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AutoShape 2" descr="Яковлев, Юрий Яковле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626" name="Picture 2" descr="Юрий Яковлевич Яковлев, 26 июня 1922 – 29 декабря 1995 // Муниципальная  информационная библиотечная система » Новости » Литературные юбиле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214428"/>
            <a:ext cx="2786082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5577" y="928676"/>
            <a:ext cx="4630737" cy="338542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fontAlgn="base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06" y="71421"/>
            <a:ext cx="89297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Образование Ю.Я.Яковлева</a:t>
            </a: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5720" y="928676"/>
            <a:ext cx="43577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На фронте, Ю. Яковлев сначала был наводчиком зенитной батареи, а потом сотрудником фронтовой газеты «Тревога», для которой в часы затишья писал стихи и очерки. Тогда фронтовой журналист и принял окончательное решение стать писателем и сразу после войны поступил в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Литературный институт им. </a:t>
            </a:r>
            <a:endParaRPr lang="ru-RU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А.М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Горького в Москве.</a:t>
            </a:r>
            <a:endParaRPr lang="ru-RU" sz="20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Неприкосновенный запас (сборник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06929">
            <a:off x="5627574" y="1315905"/>
            <a:ext cx="2127411" cy="3208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8951" y="175199"/>
            <a:ext cx="6190999" cy="587467"/>
          </a:xfrm>
          <a:prstGeom prst="rect">
            <a:avLst/>
          </a:prstGeom>
        </p:spPr>
        <p:txBody>
          <a:bodyPr vert="horz" wrap="square" lIns="0" tIns="26175" rIns="0" bIns="0" rtlCol="0">
            <a:spAutoFit/>
          </a:bodyPr>
          <a:lstStyle/>
          <a:p>
            <a:pPr marL="20134" algn="ctr">
              <a:spcBef>
                <a:spcPts val="206"/>
              </a:spcBef>
            </a:pPr>
            <a:r>
              <a:rPr lang="ru-RU" sz="3600" spc="-8" dirty="0" smtClean="0"/>
              <a:t>                 </a:t>
            </a:r>
            <a:endParaRPr sz="3600" spc="-8" dirty="0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167843" y="789749"/>
            <a:ext cx="3497809" cy="520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4970" tIns="72486" rIns="144970" bIns="72486" anchor="ctr">
            <a:spAutoFit/>
          </a:bodyPr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 smtClean="0">
              <a:latin typeface="Arial" pitchFamily="34" charset="0"/>
              <a:cs typeface="Arial" pitchFamily="34" charset="0"/>
            </a:endParaRPr>
          </a:p>
          <a:p>
            <a:endParaRPr lang="ru-RU" sz="2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932041" y="942209"/>
            <a:ext cx="3960439" cy="592664"/>
          </a:xfrm>
          <a:prstGeom prst="rect">
            <a:avLst/>
          </a:prstGeom>
        </p:spPr>
        <p:txBody>
          <a:bodyPr wrap="square" lIns="144970" tIns="72486" rIns="144970" bIns="72486">
            <a:spAutoFit/>
          </a:bodyPr>
          <a:lstStyle/>
          <a:p>
            <a:r>
              <a:rPr lang="ru-RU" dirty="0" smtClean="0"/>
              <a:t>   </a:t>
            </a:r>
            <a:endParaRPr lang="ru-RU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екст 2"/>
          <p:cNvSpPr txBox="1">
            <a:spLocks/>
          </p:cNvSpPr>
          <p:nvPr/>
        </p:nvSpPr>
        <p:spPr>
          <a:xfrm>
            <a:off x="4648199" y="1047890"/>
            <a:ext cx="4038601" cy="5078274"/>
          </a:xfrm>
          <a:prstGeom prst="rect">
            <a:avLst/>
          </a:prstGeom>
        </p:spPr>
        <p:txBody>
          <a:bodyPr lIns="91429" tIns="45714" rIns="91429" bIns="45714"/>
          <a:lstStyle/>
          <a:p>
            <a:pPr algn="just" defTabSz="914290">
              <a:lnSpc>
                <a:spcPct val="90000"/>
              </a:lnSpc>
              <a:defRPr/>
            </a:pPr>
            <a:endParaRPr lang="ru-RU" sz="2200" b="1" kern="0" dirty="0" smtClean="0"/>
          </a:p>
        </p:txBody>
      </p:sp>
      <p:sp>
        <p:nvSpPr>
          <p:cNvPr id="8194" name="AutoShape 2" descr="Тарханы — Википеди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0" name="AutoShape 8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2" name="AutoShape 10" descr="Тарханы (усадьба М. Ю. Лермонтова) — Россия — Планета Земля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AutoShape 2" descr="Биография М.Ю. Лермонтова timeline | Timetoast timelines"/>
          <p:cNvSpPr>
            <a:spLocks noChangeAspect="1" noChangeArrowheads="1"/>
          </p:cNvSpPr>
          <p:nvPr/>
        </p:nvSpPr>
        <p:spPr bwMode="auto">
          <a:xfrm>
            <a:off x="155577" y="-144462"/>
            <a:ext cx="304799" cy="304801"/>
          </a:xfrm>
          <a:prstGeom prst="rect">
            <a:avLst/>
          </a:prstGeom>
          <a:noFill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42844" y="71421"/>
            <a:ext cx="900115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0">
              <a:defRPr/>
            </a:pPr>
            <a:r>
              <a:rPr lang="ru-RU" sz="28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Начало творческой деятельности Ю.Я.Яковлева </a:t>
            </a:r>
            <a:endParaRPr lang="ru-RU" sz="28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endParaRPr lang="ru-RU" sz="3200" b="1" kern="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defTabSz="914290">
              <a:defRPr/>
            </a:pPr>
            <a:r>
              <a:rPr lang="ru-RU" sz="3200" b="1" spc="-3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29058" y="928676"/>
            <a:ext cx="52149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Самой первой книгой молодого поэта был сборник стихов для взрослых о буднях армии «Наш адрес», напечатанный в 1949 году, позже появились сборники </a:t>
            </a:r>
          </a:p>
          <a:p>
            <a:pPr fontAlgn="base"/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«В нашем полку» (1951) и «Растут сыновья» (1955). Затем у Ю. Яковлева стали выходить тоненькие стихотворные книжечки для детей. Но, как оказалось, поэзия не была его главным призванием. После опубликования в 1960 году небольшой повести «Станция Мальчики» Ю. Яковлев стал отдавать предпочтение прозе. </a:t>
            </a:r>
          </a:p>
        </p:txBody>
      </p:sp>
      <p:sp>
        <p:nvSpPr>
          <p:cNvPr id="53250" name="AutoShape 2" descr="Державин, Гавриил Романо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0" name="AutoShape 2" descr="Яковлев, Юрий Яковлевич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35" name="Picture 7" descr="https://prodetlit.ru/images/thumb/3/39/YAkovlev-YUrij_%281%29.jpg/800px-YAkovlev-YUrij_%281%2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071552"/>
            <a:ext cx="2703508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53998"/>
          </a:xfrm>
        </p:spPr>
        <p:txBody>
          <a:bodyPr/>
          <a:lstStyle/>
          <a:p>
            <a:r>
              <a:rPr lang="ru-RU" dirty="0" smtClean="0"/>
              <a:t>   Творческая деятельность</a:t>
            </a:r>
            <a:r>
              <a:rPr lang="ru-RU" sz="3600" spc="-32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Ю.Я.Яковлева</a:t>
            </a:r>
            <a:r>
              <a:rPr lang="ru-RU" sz="3600" spc="-32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714362"/>
            <a:ext cx="4357718" cy="2985433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1600" i="0" dirty="0" smtClean="0"/>
              <a:t>     </a:t>
            </a:r>
          </a:p>
          <a:p>
            <a:r>
              <a:rPr lang="ru-RU" sz="1800" i="0" dirty="0" smtClean="0"/>
              <a:t>      К моменту окончания Литературного института в 1952 году он уже был автором пяти книг стихов: кроме «Нашего адреса», вышли «Зелёная книга» (1950), «Какая сегодня погода» (1950), «В нашем полку» — единственная книга стихов для взрослых, «Наш Андрейка» (обе 1951). </a:t>
            </a:r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4033" name="Picture 1" descr="C:\Users\HOME\Desktop\загруженно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071552"/>
            <a:ext cx="3643338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355"/>
            <a:ext cx="9144000" cy="507831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ru-RU" sz="3200" dirty="0" smtClean="0"/>
              <a:t>Творческая деятельность</a:t>
            </a:r>
            <a:r>
              <a:rPr lang="ru-RU" sz="3200" spc="-32" dirty="0" smtClean="0">
                <a:latin typeface="Arial" pitchFamily="34" charset="0"/>
                <a:cs typeface="Arial" pitchFamily="34" charset="0"/>
              </a:rPr>
              <a:t> Ю.Я.Яковлева 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57686" y="714362"/>
            <a:ext cx="4643470" cy="4401205"/>
          </a:xfrm>
        </p:spPr>
        <p:txBody>
          <a:bodyPr/>
          <a:lstStyle/>
          <a:p>
            <a:r>
              <a:rPr lang="ru-RU" sz="1600" i="0" dirty="0" smtClean="0"/>
              <a:t>    </a:t>
            </a:r>
          </a:p>
          <a:p>
            <a:r>
              <a:rPr lang="ru-RU" sz="1600" i="0" dirty="0" smtClean="0"/>
              <a:t>     </a:t>
            </a:r>
            <a:r>
              <a:rPr lang="ru-RU" sz="1800" b="0" i="0" dirty="0" smtClean="0"/>
              <a:t>     </a:t>
            </a:r>
            <a:r>
              <a:rPr lang="ru-RU" sz="1800" i="0" dirty="0" smtClean="0"/>
              <a:t>В раннем творчестве заметно влияние Агнии </a:t>
            </a:r>
            <a:r>
              <a:rPr lang="ru-RU" sz="1800" i="0" dirty="0" err="1" smtClean="0"/>
              <a:t>Барто</a:t>
            </a:r>
            <a:r>
              <a:rPr lang="ru-RU" sz="1800" i="0" dirty="0" smtClean="0"/>
              <a:t> и Сергея Михалкова. Поэтические произведения Юрия Яковлева не выделялись на фоне современной ему литературы и не выходили за очерченные идеологией рамки. Стихотворения учили читателя патриотизму и интернационализму, любви к родной природе («Какая сегодня погода», 1950), трудолюбию и уважению к чужой работе («Кому спасибо говорим», 1954), решительности («Про смелого Никиту», 1954) и т. п.</a:t>
            </a:r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19458" name="AutoShape 2" descr="Первая книга с автографом и сохранением издательской обложки!] Гумилев, Н.  ... | Аукционы | Аукционный дом «Литфонд»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6" name="AutoShape 6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Анна Ахматова. Стихотвор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500444"/>
            <a:ext cx="43577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Агния </a:t>
            </a:r>
            <a:r>
              <a:rPr lang="ru-RU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Барто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и Сергей Михалков</a:t>
            </a:r>
            <a:endParaRPr lang="ru-RU" sz="1600" dirty="0">
              <a:solidFill>
                <a:srgbClr val="FF0000"/>
              </a:solidFill>
            </a:endParaRPr>
          </a:p>
        </p:txBody>
      </p:sp>
      <p:pic>
        <p:nvPicPr>
          <p:cNvPr id="43010" name="Picture 2" descr="Агния Барто. Краткая биография. Стихи Агнии Бар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14"/>
            <a:ext cx="2000264" cy="2381250"/>
          </a:xfrm>
          <a:prstGeom prst="rect">
            <a:avLst/>
          </a:prstGeom>
          <a:noFill/>
        </p:spPr>
      </p:pic>
      <p:pic>
        <p:nvPicPr>
          <p:cNvPr id="43012" name="Picture 4" descr="Сергей Михалков — фильмы — КиноПоис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1000114"/>
            <a:ext cx="1928826" cy="23574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16509</TotalTime>
  <Words>1365</Words>
  <Application>Microsoft Office PowerPoint</Application>
  <PresentationFormat>Экран (16:9)</PresentationFormat>
  <Paragraphs>249</Paragraphs>
  <Slides>23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Comic Sans MS</vt:lpstr>
      <vt:lpstr>Office Theme</vt:lpstr>
      <vt:lpstr>     Литературное                     чтение</vt:lpstr>
      <vt:lpstr>Биография Ю.Я.Яковлева</vt:lpstr>
      <vt:lpstr>                 </vt:lpstr>
      <vt:lpstr>                          </vt:lpstr>
      <vt:lpstr>                 </vt:lpstr>
      <vt:lpstr>                 </vt:lpstr>
      <vt:lpstr>                 </vt:lpstr>
      <vt:lpstr>   Творческая деятельность Ю.Я.Яковлева </vt:lpstr>
      <vt:lpstr>   Творческая деятельность Ю.Я.Яковлева </vt:lpstr>
      <vt:lpstr>   Творческая деятельность Ю.Я.Яковлева</vt:lpstr>
      <vt:lpstr>                 </vt:lpstr>
      <vt:lpstr>                 </vt:lpstr>
      <vt:lpstr>                 </vt:lpstr>
      <vt:lpstr>            </vt:lpstr>
      <vt:lpstr>     Цель творчества Ю.Я.Яковлева</vt:lpstr>
      <vt:lpstr>  Писательский талант Ю.Я.Яковлева </vt:lpstr>
      <vt:lpstr> Творческое сотрудничество Ю.Я.Яковлева</vt:lpstr>
      <vt:lpstr>   Тема Великой Отечественной войны</vt:lpstr>
      <vt:lpstr>        Тема Великой Отечественной войны</vt:lpstr>
      <vt:lpstr>       Тема Великой Отечественной войны</vt:lpstr>
      <vt:lpstr>      Последние годы жизни Ю.Я.Яковлева</vt:lpstr>
      <vt:lpstr>                 </vt:lpstr>
      <vt:lpstr>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User</cp:lastModifiedBy>
  <cp:revision>751</cp:revision>
  <dcterms:created xsi:type="dcterms:W3CDTF">2020-04-13T08:05:42Z</dcterms:created>
  <dcterms:modified xsi:type="dcterms:W3CDTF">2021-01-18T12:43:24Z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