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16" r:id="rId3"/>
    <p:sldId id="263" r:id="rId4"/>
    <p:sldId id="308" r:id="rId5"/>
    <p:sldId id="317" r:id="rId6"/>
    <p:sldId id="325" r:id="rId7"/>
    <p:sldId id="289" r:id="rId8"/>
    <p:sldId id="327" r:id="rId9"/>
    <p:sldId id="326" r:id="rId10"/>
    <p:sldId id="332" r:id="rId11"/>
    <p:sldId id="329" r:id="rId12"/>
    <p:sldId id="315" r:id="rId13"/>
    <p:sldId id="331" r:id="rId14"/>
    <p:sldId id="330" r:id="rId15"/>
    <p:sldId id="312" r:id="rId16"/>
    <p:sldId id="309" r:id="rId17"/>
    <p:sldId id="333" r:id="rId18"/>
    <p:sldId id="313" r:id="rId19"/>
    <p:sldId id="269" r:id="rId20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E03E7"/>
    <a:srgbClr val="0A9822"/>
    <a:srgbClr val="560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87" autoAdjust="0"/>
  </p:normalViewPr>
  <p:slideViewPr>
    <p:cSldViewPr>
      <p:cViewPr varScale="1">
        <p:scale>
          <a:sx n="80" d="100"/>
          <a:sy n="80" d="100"/>
        </p:scale>
        <p:origin x="125" y="6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23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71539" y="1779086"/>
            <a:ext cx="5072097" cy="4015765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sz="3600" b="1" spc="-32" dirty="0" err="1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spc="-32" dirty="0" smtClean="0">
                <a:solidFill>
                  <a:srgbClr val="0E03E7"/>
                </a:solidFill>
                <a:latin typeface="Arial"/>
                <a:cs typeface="Arial"/>
              </a:rPr>
              <a:t>:</a:t>
            </a:r>
            <a:r>
              <a:rPr lang="ru-RU" sz="3600" b="1" spc="-32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Юрий Яковлевич Яковлев. </a:t>
            </a:r>
          </a:p>
          <a:p>
            <a:pPr marL="29196" algn="ctr">
              <a:spcBef>
                <a:spcPts val="174"/>
              </a:spcBef>
            </a:pPr>
            <a:r>
              <a:rPr lang="ru-RU" sz="3600" b="1" spc="-32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Рассказ </a:t>
            </a:r>
          </a:p>
          <a:p>
            <a:pPr marL="29196" algn="ctr">
              <a:spcBef>
                <a:spcPts val="174"/>
              </a:spcBef>
            </a:pPr>
            <a:r>
              <a:rPr lang="ru-RU" sz="3600" b="1" spc="-32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«Письмо к Петрарке».</a:t>
            </a:r>
          </a:p>
          <a:p>
            <a:pPr marL="29196">
              <a:spcBef>
                <a:spcPts val="174"/>
              </a:spcBef>
            </a:pPr>
            <a:endParaRPr lang="ru-RU" sz="3800" b="1" spc="-16" dirty="0" smtClean="0">
              <a:solidFill>
                <a:srgbClr val="0E03E7"/>
              </a:solidFill>
              <a:latin typeface="Arial"/>
              <a:cs typeface="Arial"/>
            </a:endParaRP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596" y="1928808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b="1" dirty="0" smtClean="0">
                  <a:solidFill>
                    <a:schemeClr val="bg1"/>
                  </a:solidFill>
                </a:rPr>
                <a:t>     8</a:t>
              </a: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524328" y="734190"/>
            <a:ext cx="890290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 algn="ctr">
              <a:spcBef>
                <a:spcPts val="151"/>
              </a:spcBef>
            </a:pPr>
            <a:r>
              <a:rPr sz="2100" b="1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b="1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428596" y="3357568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0" name="AutoShape 2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лепой музыкант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38" name="AutoShape 2" descr="Франческо Петрарка: Письмо к потомкам читать онлайн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Стихотворения. Сонеты. Размышления (сборни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773143">
            <a:off x="6610096" y="2041819"/>
            <a:ext cx="1733550" cy="2638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282" y="175199"/>
            <a:ext cx="8858311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Творчество </a:t>
            </a:r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Петрарки 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857238"/>
            <a:ext cx="52149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После смерти 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Петраркой были написаны «Стихи на смерть мадонны 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», «Триумф смерти», «Триумф славы». В 1353 году он навсегда вернулся в Италию, купив небольшое поместье.</a:t>
            </a:r>
          </a:p>
          <a:p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Петрарка пережил свою возлюбленную на двадцать шесть лет. Но и после её смерти он любил 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Лауру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всё так же восторженно и трепетно, посвящая ей, уже ушедшей из этого мира, прекрасные сонеты, всего около четырёхсот. Все они были собраны в «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Канцоньере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» («Книге песен»), которая является самым знаменитым сочинением поэта.</a:t>
            </a:r>
            <a:endParaRPr lang="ru-RU" sz="1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Picture 2" descr="Франческо Петрарка и Лаура де Нёв. Вдохновение неразделенной любви - Этносы  - медиаплатформа МирТес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142990"/>
            <a:ext cx="3000376" cy="3143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14346" y="175199"/>
            <a:ext cx="9429815" cy="580428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Прекрасная Дама сердца Петрарки</a:t>
            </a:r>
            <a:r>
              <a:rPr lang="ru-RU" sz="3600" spc="-8" dirty="0" smtClean="0"/>
              <a:t>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1934" y="914400"/>
            <a:ext cx="4857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Дама Петрарки – бледная, рыжеволосая и голубоглазая </a:t>
            </a:r>
            <a:r>
              <a:rPr lang="ru-RU" sz="1800" b="1" dirty="0" err="1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– полностью соответствовала средневековым канонам красоты. Поэта с музой, если верить многочисленным источникам, ничего не связывало, ведь Прекрасной Даме принято было лишь поклоняться, возносить изысканные хвалы, совершать во имя неё подвиги, но что-то большее уже оскверняло образ, уничтожало жгучее желание, что вдохновляло рыцаря на самоотречение в нескончаемой борьбе на турнирах, в походах и других состязаниях. </a:t>
            </a:r>
            <a:endParaRPr lang="ru-RU" sz="1800" b="1" dirty="0">
              <a:solidFill>
                <a:srgbClr val="0E03E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Петрарка и Лаура (Новоселов Лев Сергеевич) / Стихи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90"/>
            <a:ext cx="3533775" cy="3643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14346" y="175199"/>
            <a:ext cx="9429815" cy="580428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Прекрасная Дама сердца Петрарки</a:t>
            </a:r>
            <a:r>
              <a:rPr lang="ru-RU" sz="3600" spc="-8" dirty="0" smtClean="0"/>
              <a:t>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285734"/>
            <a:ext cx="335758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была уподоблена боевому стягу, гербу или знамени, которое красовалось на щите воина.</a:t>
            </a:r>
            <a:endParaRPr lang="ru-RU" sz="1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1" descr="C:\Users\HOME\Desktop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000114"/>
            <a:ext cx="2357454" cy="2357454"/>
          </a:xfrm>
          <a:prstGeom prst="rect">
            <a:avLst/>
          </a:prstGeom>
          <a:noFill/>
        </p:spPr>
      </p:pic>
      <p:pic>
        <p:nvPicPr>
          <p:cNvPr id="24582" name="Picture 6" descr="Ф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714626"/>
            <a:ext cx="2857520" cy="2171687"/>
          </a:xfrm>
          <a:prstGeom prst="rect">
            <a:avLst/>
          </a:prstGeom>
          <a:noFill/>
        </p:spPr>
      </p:pic>
      <p:pic>
        <p:nvPicPr>
          <p:cNvPr id="16386" name="Picture 2" descr="https://radiovan.fm/redactor/5e49d49f7da9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000114"/>
            <a:ext cx="2773351" cy="2466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14346" y="175199"/>
            <a:ext cx="9429815" cy="580428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Великий поэт эпохи Возрождения </a:t>
            </a:r>
            <a:r>
              <a:rPr lang="ru-RU" sz="3600" spc="-8" dirty="0" smtClean="0"/>
              <a:t>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928676"/>
            <a:ext cx="55007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8 апреля 1341 года в Риме, на Капитолийском холме, великий итальянский поэт эпохи Средневековья и Возрождения был увенчан лавровым венком.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36-летний </a:t>
            </a:r>
            <a:r>
              <a:rPr lang="ru-RU" sz="1800" b="1" dirty="0" err="1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Петрарка получил столь высокую награду в знак признания его лучшим поэтом и непревзойденным знатоком античной литературы. Увенчание лаврами выдающихся личностей — это греко-римская традиция, которая была возрождена в Италии после тысячелетнего перерыва, в день награждения поэта. В этот день Петрарка прочёл свою речь перед Сенатом и был признан почётным гражданином Рима.</a:t>
            </a:r>
          </a:p>
          <a:p>
            <a:endParaRPr lang="ru-RU" sz="1800" b="1" dirty="0">
              <a:solidFill>
                <a:srgbClr val="0E03E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Отображение сетевого контен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000114"/>
            <a:ext cx="2990850" cy="3338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" y="175199"/>
            <a:ext cx="9144000" cy="101131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2800" dirty="0" smtClean="0"/>
              <a:t>Последние годы жизни </a:t>
            </a:r>
            <a:r>
              <a:rPr lang="ru-RU" sz="2800" dirty="0" err="1" smtClean="0"/>
              <a:t>Франческо</a:t>
            </a:r>
            <a:r>
              <a:rPr lang="ru-RU" sz="2800" dirty="0" smtClean="0"/>
              <a:t> Петрарки </a:t>
            </a:r>
            <a:br>
              <a:rPr lang="ru-RU" sz="28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000114"/>
            <a:ext cx="4857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Петрарка регулярно путешествовал по различным итальянским городам, а в последние месяцы своей жизни оказался в небольшой деревне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Арква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Там поэт скончался в ночь с 18 на 19 июля 1374 года, когда до 70-летнего юбилея ему оставалось дожить всего один день. История гласит, что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ушёл в мир иной за столом, сидя над работой по жизнеописанию Цезаря с пером в руке. Его похоронили на местном кладбище.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Лаура (Петрарка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Могила Франческо Петрар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071552"/>
            <a:ext cx="3500418" cy="31194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14"/>
            <a:ext cx="8786874" cy="3785652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>
                <a:solidFill>
                  <a:srgbClr val="C00000"/>
                </a:solidFill>
              </a:rPr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rgbClr val="0E03E7"/>
                </a:solidFill>
              </a:rPr>
              <a:t>1. Язык, который изучал Петрарка в </a:t>
            </a:r>
            <a:r>
              <a:rPr lang="ru-RU" sz="1600" dirty="0" err="1" smtClean="0">
                <a:solidFill>
                  <a:srgbClr val="0E03E7"/>
                </a:solidFill>
              </a:rPr>
              <a:t>авиньонской</a:t>
            </a:r>
            <a:r>
              <a:rPr lang="ru-RU" sz="1600" dirty="0" smtClean="0">
                <a:solidFill>
                  <a:srgbClr val="0E03E7"/>
                </a:solidFill>
              </a:rPr>
              <a:t> школе.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2. Имя Петрарки.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3. Кем по призванию был Петрарка.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4. Предмет, который изучал Петрарка по совету отца.</a:t>
            </a:r>
            <a:endParaRPr lang="en-US" sz="1600" dirty="0" smtClean="0">
              <a:solidFill>
                <a:srgbClr val="0E03E7"/>
              </a:solidFill>
            </a:endParaRPr>
          </a:p>
          <a:p>
            <a:r>
              <a:rPr lang="en-US" sz="1600" dirty="0" smtClean="0">
                <a:solidFill>
                  <a:srgbClr val="0E03E7"/>
                </a:solidFill>
              </a:rPr>
              <a:t> 5</a:t>
            </a:r>
            <a:r>
              <a:rPr lang="ru-RU" sz="1600" dirty="0" smtClean="0">
                <a:solidFill>
                  <a:srgbClr val="0E03E7"/>
                </a:solidFill>
              </a:rPr>
              <a:t>. Имя возлюбленной Петрарки.            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  <a:r>
              <a:rPr lang="ru-RU" sz="1800" dirty="0" smtClean="0">
                <a:solidFill>
                  <a:srgbClr val="C00000"/>
                </a:solidFill>
              </a:rPr>
              <a:t>По  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E03E7"/>
                </a:solidFill>
              </a:rPr>
              <a:t>1. Прозвище, которое имел отец поэта </a:t>
            </a:r>
            <a:r>
              <a:rPr lang="ru-RU" sz="1600" dirty="0" err="1" smtClean="0">
                <a:solidFill>
                  <a:srgbClr val="0E03E7"/>
                </a:solidFill>
              </a:rPr>
              <a:t>Паренцо</a:t>
            </a:r>
            <a:r>
              <a:rPr lang="ru-RU" sz="1600" dirty="0" smtClean="0">
                <a:solidFill>
                  <a:srgbClr val="0E03E7"/>
                </a:solidFill>
              </a:rPr>
              <a:t>.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2. Город, где родился Петрарка.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3. Фамилия авторитетного семейства, с </a:t>
            </a:r>
          </a:p>
          <a:p>
            <a:r>
              <a:rPr lang="ru-RU" sz="1600" dirty="0" smtClean="0">
                <a:solidFill>
                  <a:srgbClr val="0E03E7"/>
                </a:solidFill>
              </a:rPr>
              <a:t>     представителями которого сблизился Петрарка</a:t>
            </a:r>
            <a:endParaRPr lang="en-US" sz="1600" dirty="0" smtClean="0">
              <a:solidFill>
                <a:srgbClr val="0E03E7"/>
              </a:solidFill>
            </a:endParaRPr>
          </a:p>
          <a:p>
            <a:r>
              <a:rPr lang="en-US" sz="1600" dirty="0" smtClean="0">
                <a:solidFill>
                  <a:srgbClr val="0E03E7"/>
                </a:solidFill>
              </a:rPr>
              <a:t>    </a:t>
            </a:r>
            <a:r>
              <a:rPr lang="ru-RU" sz="1600" dirty="0" smtClean="0">
                <a:solidFill>
                  <a:srgbClr val="0E03E7"/>
                </a:solidFill>
              </a:rPr>
              <a:t> в городе Авиньон.</a:t>
            </a:r>
            <a:endParaRPr lang="ru-RU" sz="1600" dirty="0">
              <a:solidFill>
                <a:srgbClr val="0E03E7"/>
              </a:solidFill>
            </a:endParaRPr>
          </a:p>
        </p:txBody>
      </p:sp>
      <p:pic>
        <p:nvPicPr>
          <p:cNvPr id="8194" name="Picture 2" descr="Канцоньере (Франческо Петрарка ) - слушать аудиокнигу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76367">
            <a:off x="6712905" y="1523264"/>
            <a:ext cx="1700203" cy="2476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00892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00892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00892" y="4429138"/>
            <a:ext cx="500066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0826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00298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00958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00892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00298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00298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628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00892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01024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00298" y="2928940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00892" y="192880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500562" y="3429006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500298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0034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500298" y="192880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000628" y="392907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00100" y="4429138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500694" y="1428742"/>
            <a:ext cx="503238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500826" y="4429138"/>
            <a:ext cx="500066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00958" y="4429138"/>
            <a:ext cx="500066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001024" y="4429138"/>
            <a:ext cx="500066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501090" y="4429138"/>
            <a:ext cx="500066" cy="4857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62355"/>
            <a:ext cx="8667037" cy="507831"/>
          </a:xfrm>
        </p:spPr>
        <p:txBody>
          <a:bodyPr/>
          <a:lstStyle/>
          <a:p>
            <a:r>
              <a:rPr lang="ru-RU" dirty="0" smtClean="0"/>
              <a:t>       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00892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00892" y="3429006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00892" y="4429138"/>
            <a:ext cx="500066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0826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00298" y="3429006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00958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00892" y="2928940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00298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00298" y="442913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628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00892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01024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00298" y="2928940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00892" y="192880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500562" y="3429006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500298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0034" y="442913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500298" y="192880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000628" y="392907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00100" y="4429138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500694" y="1428742"/>
            <a:ext cx="503238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001024" y="4429138"/>
            <a:ext cx="500066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4429138"/>
            <a:ext cx="500066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00826" y="4429138"/>
            <a:ext cx="500066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501090" y="4429138"/>
            <a:ext cx="500066" cy="485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28610"/>
            <a:ext cx="821537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колыбельная</a:t>
            </a:r>
            <a:r>
              <a:rPr lang="ru-RU" sz="1800" dirty="0" smtClean="0">
                <a:solidFill>
                  <a:srgbClr val="0E03E7"/>
                </a:solidFill>
              </a:rPr>
              <a:t> 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alla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гуманизм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insonparvarlik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светское искусство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dunyoviy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san’at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эпоха Возрождения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Uyg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onish davri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культовый 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ibodat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Средневековье 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rta asrlar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выдворен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haydab chiqarilgan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юриспруденция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huquqshunoslik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рукопись –  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lyozma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священство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ruhoniylik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каноны красоты 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go'zallik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kanonlar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лавровый венок –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afna gulchambar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непревзойденный знаток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beqiyos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shinavanda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масштабная эпидемия чумы –</a:t>
            </a:r>
            <a:r>
              <a:rPr lang="en-US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keng ko'lamli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vabo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epidemiyasi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почётный гражданин –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faxriy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fuqaro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Данте Алигьер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142990"/>
            <a:ext cx="307183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1142990"/>
            <a:ext cx="4143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Прочитать и </a:t>
            </a:r>
            <a:r>
              <a:rPr lang="en-US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подготовиться </a:t>
            </a:r>
          </a:p>
          <a:p>
            <a:r>
              <a:rPr lang="ru-RU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к пересказу произведения Ю.Я.Яковлева  </a:t>
            </a:r>
            <a:r>
              <a:rPr lang="en-US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32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«Письмо к Петрарке».</a:t>
            </a:r>
          </a:p>
        </p:txBody>
      </p:sp>
      <p:pic>
        <p:nvPicPr>
          <p:cNvPr id="1026" name="Picture 2" descr="Неприкосновенный запас (сборни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06929">
            <a:off x="2746151" y="1501537"/>
            <a:ext cx="1643074" cy="2672061"/>
          </a:xfrm>
          <a:prstGeom prst="rect">
            <a:avLst/>
          </a:prstGeom>
          <a:noFill/>
        </p:spPr>
      </p:pic>
      <p:pic>
        <p:nvPicPr>
          <p:cNvPr id="4" name="Picture 2" descr="Великие поэты. Том 11. Сонеты к Лау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82870">
            <a:off x="799542" y="1576491"/>
            <a:ext cx="169545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483518"/>
            <a:ext cx="6156175" cy="206210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b="0" i="0" dirty="0" smtClean="0"/>
              <a:t>   </a:t>
            </a:r>
            <a:endParaRPr lang="en-US" sz="1600" b="0" i="0" dirty="0" smtClean="0"/>
          </a:p>
          <a:p>
            <a:r>
              <a:rPr lang="ru-RU" sz="2000" i="0" dirty="0" smtClean="0">
                <a:solidFill>
                  <a:srgbClr val="0E03E7"/>
                </a:solidFill>
              </a:rPr>
              <a:t>Рассказ </a:t>
            </a:r>
            <a:r>
              <a:rPr lang="ru-RU" sz="2000" i="0" dirty="0" err="1" smtClean="0">
                <a:solidFill>
                  <a:srgbClr val="0E03E7"/>
                </a:solidFill>
              </a:rPr>
              <a:t>Ю.Я.Яковлева</a:t>
            </a:r>
            <a:r>
              <a:rPr lang="ru-RU" sz="2000" i="0" dirty="0" smtClean="0">
                <a:solidFill>
                  <a:srgbClr val="0E03E7"/>
                </a:solidFill>
              </a:rPr>
              <a:t> «Письмо</a:t>
            </a:r>
            <a:r>
              <a:rPr lang="en-US" sz="2000" i="0" dirty="0" smtClean="0">
                <a:solidFill>
                  <a:srgbClr val="0E03E7"/>
                </a:solidFill>
              </a:rPr>
              <a:t>                      </a:t>
            </a:r>
          </a:p>
          <a:p>
            <a:r>
              <a:rPr lang="en-US" sz="2000" i="0" dirty="0" smtClean="0">
                <a:solidFill>
                  <a:srgbClr val="0E03E7"/>
                </a:solidFill>
              </a:rPr>
              <a:t>  </a:t>
            </a:r>
            <a:r>
              <a:rPr lang="ru-RU" sz="2000" i="0" dirty="0" smtClean="0">
                <a:solidFill>
                  <a:srgbClr val="0E03E7"/>
                </a:solidFill>
              </a:rPr>
              <a:t> к Петрарке» был впервые опубликован</a:t>
            </a:r>
            <a:endParaRPr lang="en-US" sz="2000" i="0" dirty="0" smtClean="0">
              <a:solidFill>
                <a:srgbClr val="0E03E7"/>
              </a:solidFill>
            </a:endParaRPr>
          </a:p>
          <a:p>
            <a:r>
              <a:rPr lang="ru-RU" sz="2000" i="0" dirty="0" smtClean="0">
                <a:solidFill>
                  <a:srgbClr val="0E03E7"/>
                </a:solidFill>
              </a:rPr>
              <a:t> в 1976 году и входит в сборник «Колыбельная для мужчин». </a:t>
            </a:r>
          </a:p>
          <a:p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Франческо Петрар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071552"/>
            <a:ext cx="2571768" cy="3671877"/>
          </a:xfrm>
          <a:prstGeom prst="rect">
            <a:avLst/>
          </a:prstGeom>
          <a:noFill/>
        </p:spPr>
      </p:pic>
      <p:pic>
        <p:nvPicPr>
          <p:cNvPr id="6" name="Picture 2" descr="Книга стихов Франческо Петрар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1880" y="2571750"/>
            <a:ext cx="2808312" cy="2171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Петрарка</a:t>
            </a:r>
            <a:r>
              <a:rPr lang="ru-RU" sz="2800" dirty="0" smtClean="0">
                <a:solidFill>
                  <a:srgbClr val="0E03E7"/>
                </a:solidFill>
              </a:rPr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42990"/>
            <a:ext cx="4824536" cy="3055741"/>
          </a:xfrm>
        </p:spPr>
        <p:txBody>
          <a:bodyPr/>
          <a:lstStyle/>
          <a:p>
            <a:r>
              <a:rPr lang="ru-RU" sz="1600" b="0" i="0" dirty="0" smtClean="0"/>
              <a:t>      </a:t>
            </a:r>
            <a:r>
              <a:rPr lang="ru-RU" sz="1800" i="0" dirty="0" err="1" smtClean="0">
                <a:solidFill>
                  <a:srgbClr val="0E03E7"/>
                </a:solidFill>
              </a:rPr>
              <a:t>Франческо</a:t>
            </a:r>
            <a:r>
              <a:rPr lang="ru-RU" sz="1800" i="0" dirty="0" smtClean="0">
                <a:solidFill>
                  <a:srgbClr val="0E03E7"/>
                </a:solidFill>
              </a:rPr>
              <a:t> Петрарка – итальянский поэт XIV века, ставший основателем раннего гуманизма</a:t>
            </a:r>
            <a:r>
              <a:rPr lang="ru-RU" sz="1800" b="0" i="0" dirty="0" smtClean="0"/>
              <a:t> </a:t>
            </a:r>
            <a:r>
              <a:rPr lang="ru-RU" sz="1800" i="0" dirty="0" smtClean="0">
                <a:solidFill>
                  <a:srgbClr val="0E03E7"/>
                </a:solidFill>
              </a:rPr>
              <a:t>и светского искусства, которые являются основными принципами эпохи Возрождения.</a:t>
            </a:r>
            <a:r>
              <a:rPr lang="ru-RU" sz="1800" b="0" i="0" dirty="0" smtClean="0"/>
              <a:t>  </a:t>
            </a:r>
          </a:p>
          <a:p>
            <a:r>
              <a:rPr lang="ru-RU" sz="1800" b="0" i="0" dirty="0" smtClean="0">
                <a:solidFill>
                  <a:srgbClr val="0E03E7"/>
                </a:solidFill>
              </a:rPr>
              <a:t>     </a:t>
            </a:r>
            <a:r>
              <a:rPr lang="ru-RU" sz="1800" i="0" dirty="0" err="1" smtClean="0">
                <a:solidFill>
                  <a:srgbClr val="0E03E7"/>
                </a:solidFill>
              </a:rPr>
              <a:t>Франческо</a:t>
            </a:r>
            <a:r>
              <a:rPr lang="ru-RU" sz="1800" i="0" dirty="0" smtClean="0">
                <a:solidFill>
                  <a:srgbClr val="0E03E7"/>
                </a:solidFill>
              </a:rPr>
              <a:t> Петрарка – культовый поэт Средневековья. </a:t>
            </a:r>
          </a:p>
          <a:p>
            <a:r>
              <a:rPr lang="ru-RU" sz="1800" i="0" dirty="0" smtClean="0">
                <a:solidFill>
                  <a:srgbClr val="0E03E7"/>
                </a:solidFill>
              </a:rPr>
              <a:t>     Родился в </a:t>
            </a:r>
            <a:r>
              <a:rPr lang="ru-RU" sz="1800" i="0" dirty="0" err="1" smtClean="0">
                <a:solidFill>
                  <a:srgbClr val="0E03E7"/>
                </a:solidFill>
              </a:rPr>
              <a:t>Ареццо</a:t>
            </a:r>
            <a:r>
              <a:rPr lang="ru-RU" sz="1800" i="0" dirty="0" smtClean="0">
                <a:solidFill>
                  <a:srgbClr val="0E03E7"/>
                </a:solidFill>
              </a:rPr>
              <a:t> 20 июля 1304 года.  </a:t>
            </a:r>
            <a:endParaRPr lang="ru-RU" sz="1800" dirty="0">
              <a:solidFill>
                <a:srgbClr val="0E03E7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ПЕТРАРКА, Франческо (итал. Francesco Petrarca, 1304‒1374) — информация на  портале Энциклопедия Всемирная истор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987574"/>
            <a:ext cx="285752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42858"/>
            <a:ext cx="9072594" cy="1250872"/>
          </a:xfrm>
        </p:spPr>
        <p:txBody>
          <a:bodyPr anchor="ctr"/>
          <a:lstStyle/>
          <a:p>
            <a:pPr algn="ctr"/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Петрарка</a:t>
            </a:r>
            <a:r>
              <a:rPr lang="ru-RU" sz="2800" dirty="0" smtClean="0">
                <a:solidFill>
                  <a:srgbClr val="0E03E7"/>
                </a:solidFill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785800"/>
            <a:ext cx="4786346" cy="3877985"/>
          </a:xfrm>
        </p:spPr>
        <p:txBody>
          <a:bodyPr/>
          <a:lstStyle/>
          <a:p>
            <a:endParaRPr lang="ru-RU" sz="1800" i="0" dirty="0" smtClean="0">
              <a:solidFill>
                <a:srgbClr val="0E03E7"/>
              </a:solidFill>
            </a:endParaRPr>
          </a:p>
          <a:p>
            <a:r>
              <a:rPr lang="ru-RU" sz="1800" i="0" dirty="0" smtClean="0">
                <a:solidFill>
                  <a:srgbClr val="0E03E7"/>
                </a:solidFill>
              </a:rPr>
              <a:t>      Его отцом стал </a:t>
            </a:r>
            <a:r>
              <a:rPr lang="ru-RU" sz="1800" i="0" dirty="0" err="1" smtClean="0">
                <a:solidFill>
                  <a:srgbClr val="0E03E7"/>
                </a:solidFill>
              </a:rPr>
              <a:t>Пьетро</a:t>
            </a:r>
            <a:r>
              <a:rPr lang="ru-RU" sz="1800" i="0" dirty="0" smtClean="0">
                <a:solidFill>
                  <a:srgbClr val="0E03E7"/>
                </a:solidFill>
              </a:rPr>
              <a:t> </a:t>
            </a:r>
            <a:r>
              <a:rPr lang="ru-RU" sz="1800" i="0" dirty="0" err="1" smtClean="0">
                <a:solidFill>
                  <a:srgbClr val="0E03E7"/>
                </a:solidFill>
              </a:rPr>
              <a:t>ди</a:t>
            </a:r>
            <a:r>
              <a:rPr lang="ru-RU" sz="1800" i="0" dirty="0" smtClean="0">
                <a:solidFill>
                  <a:srgbClr val="0E03E7"/>
                </a:solidFill>
              </a:rPr>
              <a:t> сер </a:t>
            </a:r>
            <a:r>
              <a:rPr lang="ru-RU" sz="1800" i="0" dirty="0" err="1" smtClean="0">
                <a:solidFill>
                  <a:srgbClr val="0E03E7"/>
                </a:solidFill>
              </a:rPr>
              <a:t>Паренцо</a:t>
            </a:r>
            <a:r>
              <a:rPr lang="ru-RU" sz="1800" i="0" dirty="0" smtClean="0">
                <a:solidFill>
                  <a:srgbClr val="0E03E7"/>
                </a:solidFill>
              </a:rPr>
              <a:t>, флорентийский юрист, который был выдворен из Флоренции в то же время, что и Данте, за поддержку партии «белых». </a:t>
            </a:r>
            <a:r>
              <a:rPr lang="ru-RU" sz="1800" i="0" dirty="0" err="1" smtClean="0">
                <a:solidFill>
                  <a:srgbClr val="0E03E7"/>
                </a:solidFill>
              </a:rPr>
              <a:t>Паренцо</a:t>
            </a:r>
            <a:r>
              <a:rPr lang="ru-RU" sz="1800" i="0" dirty="0" smtClean="0">
                <a:solidFill>
                  <a:srgbClr val="0E03E7"/>
                </a:solidFill>
              </a:rPr>
              <a:t> имел прозвище «</a:t>
            </a:r>
            <a:r>
              <a:rPr lang="ru-RU" sz="1800" i="0" dirty="0" err="1" smtClean="0">
                <a:solidFill>
                  <a:srgbClr val="0E03E7"/>
                </a:solidFill>
              </a:rPr>
              <a:t>Петракко</a:t>
            </a:r>
            <a:r>
              <a:rPr lang="ru-RU" sz="1800" i="0" dirty="0" smtClean="0">
                <a:solidFill>
                  <a:srgbClr val="0E03E7"/>
                </a:solidFill>
              </a:rPr>
              <a:t>» - вероятно, из-за этого впоследствии образовался псевдоним поэта. Семейство </a:t>
            </a:r>
            <a:r>
              <a:rPr lang="ru-RU" sz="1800" i="0" dirty="0" err="1" smtClean="0">
                <a:solidFill>
                  <a:srgbClr val="0E03E7"/>
                </a:solidFill>
              </a:rPr>
              <a:t>Паренцо</a:t>
            </a:r>
            <a:r>
              <a:rPr lang="ru-RU" sz="1800" i="0" dirty="0" smtClean="0">
                <a:solidFill>
                  <a:srgbClr val="0E03E7"/>
                </a:solidFill>
              </a:rPr>
              <a:t> переезжало из одного города Тосканы в другой, а когда </a:t>
            </a:r>
            <a:r>
              <a:rPr lang="ru-RU" sz="1800" i="0" dirty="0" err="1" smtClean="0">
                <a:solidFill>
                  <a:srgbClr val="0E03E7"/>
                </a:solidFill>
              </a:rPr>
              <a:t>Франческо</a:t>
            </a:r>
            <a:r>
              <a:rPr lang="ru-RU" sz="1800" i="0" dirty="0" smtClean="0">
                <a:solidFill>
                  <a:srgbClr val="0E03E7"/>
                </a:solidFill>
              </a:rPr>
              <a:t> исполнилось девять лет, </a:t>
            </a:r>
            <a:r>
              <a:rPr lang="ru-RU" sz="1800" i="0" dirty="0" err="1" smtClean="0">
                <a:solidFill>
                  <a:srgbClr val="0E03E7"/>
                </a:solidFill>
              </a:rPr>
              <a:t>осело</a:t>
            </a:r>
            <a:r>
              <a:rPr lang="ru-RU" sz="1800" i="0" dirty="0" smtClean="0">
                <a:solidFill>
                  <a:srgbClr val="0E03E7"/>
                </a:solidFill>
              </a:rPr>
              <a:t> во французском Авиньоне. Впоследствии мать Петрарки переселилась в соседний город </a:t>
            </a:r>
            <a:r>
              <a:rPr lang="ru-RU" sz="1800" i="0" dirty="0" err="1" smtClean="0">
                <a:solidFill>
                  <a:srgbClr val="0E03E7"/>
                </a:solidFill>
              </a:rPr>
              <a:t>Карпантра</a:t>
            </a:r>
            <a:r>
              <a:rPr lang="ru-RU" sz="1800" i="0" dirty="0" smtClean="0">
                <a:solidFill>
                  <a:srgbClr val="0E03E7"/>
                </a:solidFill>
              </a:rPr>
              <a:t>.</a:t>
            </a:r>
            <a:endParaRPr lang="ru-RU" sz="1800" i="0" dirty="0">
              <a:solidFill>
                <a:srgbClr val="0E03E7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Статуя Франческо Петрар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214428"/>
            <a:ext cx="300039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785850" y="175199"/>
            <a:ext cx="9787005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       </a:t>
            </a:r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Петрарка</a:t>
            </a:r>
            <a:r>
              <a:rPr lang="ru-RU" sz="2800" dirty="0" smtClean="0">
                <a:solidFill>
                  <a:srgbClr val="0E03E7"/>
                </a:solidFill>
              </a:rPr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86182" y="914400"/>
            <a:ext cx="5143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Авиньоне мальчик начал посещать школу, изучил латинский язык и начал интересоваться произведениями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римской литературы. В 1319 году 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окончил школу, после чего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отец посоветовал изучать право. Хотя юриспруденция не была близка </a:t>
            </a:r>
          </a:p>
          <a:p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парень выполнил волю отца, поступив в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Монпелье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а вскоре – и в Болонский университет. В 1326 году отец Петрарки скончался, а сам молодой человек окончательно понял, что классические писатели для него гораздо интереснее законодательных актов.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Picture 2" descr="Портрет Франческо Петрар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90"/>
            <a:ext cx="3214710" cy="3548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785850" y="175199"/>
            <a:ext cx="9787005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       </a:t>
            </a:r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Петрарка</a:t>
            </a:r>
            <a:r>
              <a:rPr lang="ru-RU" sz="2800" dirty="0" smtClean="0">
                <a:solidFill>
                  <a:srgbClr val="0E03E7"/>
                </a:solidFill>
              </a:rPr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914400"/>
            <a:ext cx="50006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Единственным наследством, которое получил 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после смерти отца, стала рукопись сочинений Вергилия. Отчасти из-за тяжёлого финансового положения, отчасти из-за стремления к духовному просвещению, после окончания университета Петрарка решил принять священство. Итальянец поселился при папском дворе в Авиньоне и сблизился с представителями авторитетного семейства Колонна (</a:t>
            </a:r>
            <a:r>
              <a:rPr lang="ru-RU" sz="1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Джакомо</a:t>
            </a:r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Колонна - приятель ещё со времён учёбы в университете).</a:t>
            </a:r>
          </a:p>
          <a:p>
            <a:r>
              <a:rPr lang="ru-RU" sz="1800" b="1" dirty="0" smtClean="0">
                <a:solidFill>
                  <a:srgbClr val="0A98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A9822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0A982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://lurkmore.so/images/thumb/0/00/Palazzo_dei_Papi_ad_Avignone.jpg/180px-Palazzo_dei_Papi_ad_Avigno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8"/>
            <a:ext cx="321471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282" y="175199"/>
            <a:ext cx="8858311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Неразделённая любовь Ф.Петрарки 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857238"/>
            <a:ext cx="5143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Любовью всей жизни Петрарки была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. После встречи с этой девушкой поэт на протяжении трёх лет, проведённых в Авиньоне, надеялся поймать её случайный взгляд в церкви. В 1330 году поэт переехал в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Ломбе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, а через семь лет купил имение в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Воклюзе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, чтобы жить неподалеку от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. Приняв духовный сан, Петрарка не имел права жениться.</a:t>
            </a:r>
          </a:p>
          <a:p>
            <a:pPr fontAlgn="base"/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Сама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 была замужней женщиной, верной супругой и матерью одиннадцати детей. В последний раз поэт увидел возлюбленную 27 сентября 1347 года, а в 1348 году женщина умерла.</a:t>
            </a:r>
          </a:p>
          <a:p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Лаура (Петрарка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4" descr="Франческо Петрарка: биография, личная жизнь, фото и виде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071552"/>
            <a:ext cx="3452792" cy="3224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282" y="175199"/>
            <a:ext cx="8858311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Неразделённая любовь Ф.Петрарки 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1472" y="857238"/>
            <a:ext cx="464347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В 1348 году в Европе была масштабная эпидемия чумы, настоящий мор. Она унесла жизнь миллионов людей. От этой болезни умерла и </a:t>
            </a:r>
            <a:r>
              <a:rPr lang="ru-RU" sz="1800" b="1" dirty="0" err="1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fontAlgn="base"/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      И умерла она именно в тот же день и месяц, и в те же утренние часы, и в том же городе, где впервые пересеклись их взгляды. Тайна этой встречи и любви никем ещё не раскрыта.    </a:t>
            </a:r>
          </a:p>
          <a:p>
            <a:pPr fontAlgn="base"/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      Смерть </a:t>
            </a:r>
            <a:r>
              <a:rPr lang="ru-RU" sz="1800" b="1" dirty="0" err="1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rgbClr val="0E03E7"/>
                </a:solidFill>
                <a:latin typeface="Arial" pitchFamily="34" charset="0"/>
                <a:cs typeface="Arial" pitchFamily="34" charset="0"/>
              </a:rPr>
              <a:t> Петрарка воспринял как катастрофу.</a:t>
            </a:r>
            <a:endParaRPr lang="ru-RU" sz="1800" b="1" dirty="0">
              <a:solidFill>
                <a:srgbClr val="0E03E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Лаура (Петрарка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Петрарка смотрит на проходящую мимо Лауру. | Фото: img1.liveinternet.ru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071552"/>
            <a:ext cx="356709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282" y="175199"/>
            <a:ext cx="8858311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Творчество </a:t>
            </a:r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Петрарки 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1934" y="857238"/>
            <a:ext cx="485778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Наибольшую популярность Петрарке принесли стихотворные произведения, написанные на итальянском языке. Подавляющая часть посвящена </a:t>
            </a:r>
          </a:p>
          <a:p>
            <a:pPr fontAlgn="base"/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Лауре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 Нов. Сам поэт сообщает о возлюбленной только то, что её зовут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Лаурой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которую впервые увидел 6 апреля 1327 года в церкви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Санта-Кьяра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и что 6 апреля 1348 года эта женщина скончалась. После смерти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воспевал эту любовь на протяжении всей своей жизни. 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2" descr="690 лет знаменитой любви с первого взгляда — Мармазов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429024" cy="3676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7100</TotalTime>
  <Words>1121</Words>
  <Application>Microsoft Office PowerPoint</Application>
  <PresentationFormat>Экран (16:9)</PresentationFormat>
  <Paragraphs>301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 2</vt:lpstr>
      <vt:lpstr>Office Theme</vt:lpstr>
      <vt:lpstr>     Литературное                     чтение</vt:lpstr>
      <vt:lpstr>История создания </vt:lpstr>
      <vt:lpstr>Франческо Петрарка </vt:lpstr>
      <vt:lpstr>Франческо Петрарка  </vt:lpstr>
      <vt:lpstr>       Франческо Петрарка                   </vt:lpstr>
      <vt:lpstr>       Франческо Петрарка                   </vt:lpstr>
      <vt:lpstr>Неразделённая любовь Ф.Петрарки                   </vt:lpstr>
      <vt:lpstr>Неразделённая любовь Ф.Петрарки                   </vt:lpstr>
      <vt:lpstr>Творчество Франческо Петрарки                   </vt:lpstr>
      <vt:lpstr>Творчество Франческо Петрарки                   </vt:lpstr>
      <vt:lpstr>Прекрасная Дама сердца Петрарки             </vt:lpstr>
      <vt:lpstr>Прекрасная Дама сердца Петрарки          </vt:lpstr>
      <vt:lpstr>Великий поэт эпохи Возрождения          </vt:lpstr>
      <vt:lpstr>Последние годы жизни Франческо Петрарки                   </vt:lpstr>
      <vt:lpstr>               Решение кроссворда        </vt:lpstr>
      <vt:lpstr>                  Решение кроссворда</vt:lpstr>
      <vt:lpstr>           Решение кроссворда. Проверьте!</vt:lpstr>
      <vt:lpstr>                                                                                                        Словарная работа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585</cp:revision>
  <dcterms:created xsi:type="dcterms:W3CDTF">2020-04-13T08:05:42Z</dcterms:created>
  <dcterms:modified xsi:type="dcterms:W3CDTF">2021-01-18T12:53:13Z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