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316" r:id="rId3"/>
    <p:sldId id="263" r:id="rId4"/>
    <p:sldId id="308" r:id="rId5"/>
    <p:sldId id="317" r:id="rId6"/>
    <p:sldId id="325" r:id="rId7"/>
    <p:sldId id="289" r:id="rId8"/>
    <p:sldId id="327" r:id="rId9"/>
    <p:sldId id="326" r:id="rId10"/>
    <p:sldId id="332" r:id="rId11"/>
    <p:sldId id="329" r:id="rId12"/>
    <p:sldId id="315" r:id="rId13"/>
    <p:sldId id="331" r:id="rId14"/>
    <p:sldId id="330" r:id="rId15"/>
    <p:sldId id="312" r:id="rId16"/>
    <p:sldId id="309" r:id="rId17"/>
    <p:sldId id="333" r:id="rId18"/>
    <p:sldId id="313" r:id="rId19"/>
    <p:sldId id="269" r:id="rId20"/>
  </p:sldIdLst>
  <p:sldSz cx="9144000" cy="5143500" type="screen16x9"/>
  <p:notesSz cx="5765800" cy="3244850"/>
  <p:defaultTextStyle>
    <a:defPPr>
      <a:defRPr lang="ru-RU"/>
    </a:defPPr>
    <a:lvl1pPr marL="0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49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698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547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395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244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093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3942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8791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4565">
          <p15:clr>
            <a:srgbClr val="A4A3A4"/>
          </p15:clr>
        </p15:guide>
        <p15:guide id="4" pos="34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E03E7"/>
    <a:srgbClr val="0A9822"/>
    <a:srgbClr val="560E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87" autoAdjust="0"/>
  </p:normalViewPr>
  <p:slideViewPr>
    <p:cSldViewPr>
      <p:cViewPr varScale="1">
        <p:scale>
          <a:sx n="80" d="100"/>
          <a:sy n="80" d="100"/>
        </p:scale>
        <p:origin x="125" y="62"/>
      </p:cViewPr>
      <p:guideLst>
        <p:guide orient="horz" pos="2880"/>
        <p:guide pos="2160"/>
        <p:guide orient="horz" pos="4565"/>
        <p:guide pos="34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AB435-F548-42E7-8EAA-052E03BAC943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DF9EC-9299-435A-B84E-A03D07A405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82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4849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49698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4547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99395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4244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49093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73942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98791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584776"/>
          </a:xfrm>
        </p:spPr>
        <p:txBody>
          <a:bodyPr lIns="0" tIns="0" rIns="0" bIns="0"/>
          <a:lstStyle>
            <a:lvl1pPr>
              <a:defRPr sz="38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2" y="1183006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2" y="1183006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37356" y="252619"/>
            <a:ext cx="400804" cy="40060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4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6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4"/>
            <a:ext cx="292608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4"/>
            <a:ext cx="210312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49">
        <a:defRPr>
          <a:latin typeface="+mn-lt"/>
          <a:ea typeface="+mn-ea"/>
          <a:cs typeface="+mn-cs"/>
        </a:defRPr>
      </a:lvl2pPr>
      <a:lvl3pPr marL="1449698">
        <a:defRPr>
          <a:latin typeface="+mn-lt"/>
          <a:ea typeface="+mn-ea"/>
          <a:cs typeface="+mn-cs"/>
        </a:defRPr>
      </a:lvl3pPr>
      <a:lvl4pPr marL="2174547">
        <a:defRPr>
          <a:latin typeface="+mn-lt"/>
          <a:ea typeface="+mn-ea"/>
          <a:cs typeface="+mn-cs"/>
        </a:defRPr>
      </a:lvl4pPr>
      <a:lvl5pPr marL="2899395">
        <a:defRPr>
          <a:latin typeface="+mn-lt"/>
          <a:ea typeface="+mn-ea"/>
          <a:cs typeface="+mn-cs"/>
        </a:defRPr>
      </a:lvl5pPr>
      <a:lvl6pPr marL="3624244">
        <a:defRPr>
          <a:latin typeface="+mn-lt"/>
          <a:ea typeface="+mn-ea"/>
          <a:cs typeface="+mn-cs"/>
        </a:defRPr>
      </a:lvl6pPr>
      <a:lvl7pPr marL="4349093">
        <a:defRPr>
          <a:latin typeface="+mn-lt"/>
          <a:ea typeface="+mn-ea"/>
          <a:cs typeface="+mn-cs"/>
        </a:defRPr>
      </a:lvl7pPr>
      <a:lvl8pPr marL="5073942">
        <a:defRPr>
          <a:latin typeface="+mn-lt"/>
          <a:ea typeface="+mn-ea"/>
          <a:cs typeface="+mn-cs"/>
        </a:defRPr>
      </a:lvl8pPr>
      <a:lvl9pPr marL="57987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49">
        <a:defRPr>
          <a:latin typeface="+mn-lt"/>
          <a:ea typeface="+mn-ea"/>
          <a:cs typeface="+mn-cs"/>
        </a:defRPr>
      </a:lvl2pPr>
      <a:lvl3pPr marL="1449698">
        <a:defRPr>
          <a:latin typeface="+mn-lt"/>
          <a:ea typeface="+mn-ea"/>
          <a:cs typeface="+mn-cs"/>
        </a:defRPr>
      </a:lvl3pPr>
      <a:lvl4pPr marL="2174547">
        <a:defRPr>
          <a:latin typeface="+mn-lt"/>
          <a:ea typeface="+mn-ea"/>
          <a:cs typeface="+mn-cs"/>
        </a:defRPr>
      </a:lvl4pPr>
      <a:lvl5pPr marL="2899395">
        <a:defRPr>
          <a:latin typeface="+mn-lt"/>
          <a:ea typeface="+mn-ea"/>
          <a:cs typeface="+mn-cs"/>
        </a:defRPr>
      </a:lvl5pPr>
      <a:lvl6pPr marL="3624244">
        <a:defRPr>
          <a:latin typeface="+mn-lt"/>
          <a:ea typeface="+mn-ea"/>
          <a:cs typeface="+mn-cs"/>
        </a:defRPr>
      </a:lvl6pPr>
      <a:lvl7pPr marL="4349093">
        <a:defRPr>
          <a:latin typeface="+mn-lt"/>
          <a:ea typeface="+mn-ea"/>
          <a:cs typeface="+mn-cs"/>
        </a:defRPr>
      </a:lvl7pPr>
      <a:lvl8pPr marL="5073942">
        <a:defRPr>
          <a:latin typeface="+mn-lt"/>
          <a:ea typeface="+mn-ea"/>
          <a:cs typeface="+mn-cs"/>
        </a:defRPr>
      </a:lvl8pPr>
      <a:lvl9pPr marL="57987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-20539"/>
            <a:ext cx="9134937" cy="16185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5577" y="-121737"/>
            <a:ext cx="6875356" cy="1685375"/>
          </a:xfrm>
          <a:prstGeom prst="rect">
            <a:avLst/>
          </a:prstGeom>
        </p:spPr>
        <p:txBody>
          <a:bodyPr vert="horz" wrap="square" lIns="0" tIns="23153" rIns="0" bIns="0" rtlCol="0">
            <a:spAutoFit/>
          </a:bodyPr>
          <a:lstStyle/>
          <a:p>
            <a:pPr marL="20134">
              <a:spcBef>
                <a:spcPts val="181"/>
              </a:spcBef>
            </a:pPr>
            <a:r>
              <a:rPr lang="ru-RU" sz="5400" spc="-8" dirty="0" smtClean="0"/>
              <a:t>     Литературное     </a:t>
            </a:r>
            <a:br>
              <a:rPr lang="ru-RU" sz="5400" spc="-8" dirty="0" smtClean="0"/>
            </a:br>
            <a:r>
              <a:rPr lang="ru-RU" sz="5400" spc="-8" dirty="0" smtClean="0"/>
              <a:t>               чтение</a:t>
            </a:r>
            <a:endParaRPr sz="5400" dirty="0"/>
          </a:p>
        </p:txBody>
      </p:sp>
      <p:sp>
        <p:nvSpPr>
          <p:cNvPr id="4" name="object 4"/>
          <p:cNvSpPr txBox="1"/>
          <p:nvPr/>
        </p:nvSpPr>
        <p:spPr>
          <a:xfrm>
            <a:off x="1071539" y="1779086"/>
            <a:ext cx="5072097" cy="4015765"/>
          </a:xfrm>
          <a:prstGeom prst="rect">
            <a:avLst/>
          </a:prstGeom>
        </p:spPr>
        <p:txBody>
          <a:bodyPr vert="horz" wrap="square" lIns="0" tIns="22148" rIns="0" bIns="0" rtlCol="0">
            <a:spAutoFit/>
          </a:bodyPr>
          <a:lstStyle/>
          <a:p>
            <a:pPr marL="29196">
              <a:lnSpc>
                <a:spcPts val="3092"/>
              </a:lnSpc>
              <a:spcBef>
                <a:spcPts val="174"/>
              </a:spcBef>
            </a:pPr>
            <a:endParaRPr lang="ru-RU" spc="-32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9196" algn="ctr">
              <a:spcBef>
                <a:spcPts val="174"/>
              </a:spcBef>
            </a:pPr>
            <a:r>
              <a:rPr sz="3600" b="1" spc="-32" dirty="0" err="1" smtClean="0">
                <a:solidFill>
                  <a:srgbClr val="0E03E7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3600" b="1" spc="-32" dirty="0" smtClean="0">
                <a:solidFill>
                  <a:srgbClr val="0E03E7"/>
                </a:solidFill>
                <a:latin typeface="Arial"/>
                <a:cs typeface="Arial"/>
              </a:rPr>
              <a:t>:</a:t>
            </a:r>
            <a:r>
              <a:rPr lang="ru-RU" sz="3600" b="1" spc="-32" dirty="0" smtClean="0">
                <a:solidFill>
                  <a:srgbClr val="0E03E7"/>
                </a:solidFill>
                <a:latin typeface="Arial" pitchFamily="34" charset="0"/>
                <a:cs typeface="Arial" pitchFamily="34" charset="0"/>
              </a:rPr>
              <a:t> Юрий Яковлевич Яковлев. </a:t>
            </a:r>
          </a:p>
          <a:p>
            <a:pPr marL="29196" algn="ctr">
              <a:spcBef>
                <a:spcPts val="174"/>
              </a:spcBef>
            </a:pPr>
            <a:r>
              <a:rPr lang="ru-RU" sz="3600" b="1" spc="-32" dirty="0" smtClean="0">
                <a:solidFill>
                  <a:srgbClr val="0E03E7"/>
                </a:solidFill>
                <a:latin typeface="Arial" pitchFamily="34" charset="0"/>
                <a:cs typeface="Arial" pitchFamily="34" charset="0"/>
              </a:rPr>
              <a:t>Рассказ </a:t>
            </a:r>
          </a:p>
          <a:p>
            <a:pPr marL="29196" algn="ctr">
              <a:spcBef>
                <a:spcPts val="174"/>
              </a:spcBef>
            </a:pPr>
            <a:r>
              <a:rPr lang="ru-RU" sz="3600" b="1" spc="-32" dirty="0" smtClean="0">
                <a:solidFill>
                  <a:srgbClr val="0E03E7"/>
                </a:solidFill>
                <a:latin typeface="Arial" pitchFamily="34" charset="0"/>
                <a:cs typeface="Arial" pitchFamily="34" charset="0"/>
              </a:rPr>
              <a:t>«Письмо к Петрарке».</a:t>
            </a:r>
          </a:p>
          <a:p>
            <a:pPr marL="29196">
              <a:spcBef>
                <a:spcPts val="174"/>
              </a:spcBef>
            </a:pPr>
            <a:endParaRPr lang="ru-RU" sz="3800" b="1" spc="-16" dirty="0" smtClean="0">
              <a:solidFill>
                <a:srgbClr val="0E03E7"/>
              </a:solidFill>
              <a:latin typeface="Arial"/>
              <a:cs typeface="Arial"/>
            </a:endParaRPr>
          </a:p>
          <a:p>
            <a:pPr marL="53357" marR="977540">
              <a:lnSpc>
                <a:spcPts val="3108"/>
              </a:lnSpc>
              <a:spcBef>
                <a:spcPts val="2347"/>
              </a:spcBef>
            </a:pP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8596" y="1928808"/>
            <a:ext cx="428628" cy="1143008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456915" y="285734"/>
            <a:ext cx="957706" cy="1035276"/>
            <a:chOff x="4701997" y="113744"/>
            <a:chExt cx="603887" cy="718251"/>
          </a:xfrm>
        </p:grpSpPr>
        <p:sp>
          <p:nvSpPr>
            <p:cNvPr id="11" name="object 11"/>
            <p:cNvSpPr/>
            <p:nvPr/>
          </p:nvSpPr>
          <p:spPr>
            <a:xfrm>
              <a:off x="4701997" y="113744"/>
              <a:ext cx="603885" cy="718249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     8</a:t>
              </a:r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113745"/>
              <a:ext cx="603885" cy="718250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524328" y="734190"/>
            <a:ext cx="890290" cy="342479"/>
          </a:xfrm>
          <a:prstGeom prst="rect">
            <a:avLst/>
          </a:prstGeom>
        </p:spPr>
        <p:txBody>
          <a:bodyPr vert="horz" wrap="square" lIns="0" tIns="19127" rIns="0" bIns="0" rtlCol="0">
            <a:spAutoFit/>
          </a:bodyPr>
          <a:lstStyle/>
          <a:p>
            <a:pPr algn="ctr">
              <a:spcBef>
                <a:spcPts val="151"/>
              </a:spcBef>
            </a:pPr>
            <a:r>
              <a:rPr sz="2100" b="1" spc="8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100" b="1" spc="-8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100" b="1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9569" y="458120"/>
            <a:ext cx="741186" cy="739818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6"/>
          <p:cNvSpPr/>
          <p:nvPr/>
        </p:nvSpPr>
        <p:spPr>
          <a:xfrm>
            <a:off x="428596" y="3357568"/>
            <a:ext cx="428628" cy="114300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70" name="AutoShape 2" descr="Презентация ppt к уроку литературного чтения 4 класс по теме &quot;Д. Н. Мамин -  Сибиряк. Приёмыш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Презентация ppt к уроку литературного чтения 4 класс по теме &quot;Д. Н. Мамин -  Сибиряк. Приёмыш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Презентация ppt к уроку литературного чтения 4 класс по теме &quot;Д. Н. Мамин -  Сибиряк. Приёмыш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Слепой музыкант для читательского днев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38" name="AutoShape 2" descr="Франческо Петрарка: Письмо к потомкам читать онлайн бесплат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0" name="Picture 4" descr="Стихотворения. Сонеты. Размышления (сборник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73143">
            <a:off x="6610096" y="2041819"/>
            <a:ext cx="1733550" cy="2638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4282" y="175199"/>
            <a:ext cx="8858311" cy="1134426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dirty="0" smtClean="0"/>
              <a:t>Творчество </a:t>
            </a:r>
            <a:r>
              <a:rPr lang="ru-RU" sz="3600" dirty="0" err="1" smtClean="0"/>
              <a:t>Франческо</a:t>
            </a:r>
            <a:r>
              <a:rPr lang="ru-RU" sz="3600" dirty="0" smtClean="0"/>
              <a:t> Петрарки </a:t>
            </a:r>
            <a:br>
              <a:rPr lang="ru-RU" sz="3600" dirty="0" smtClean="0"/>
            </a:b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8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457200" y="142859"/>
            <a:ext cx="822960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290">
              <a:defRPr/>
            </a:pPr>
            <a:r>
              <a:rPr lang="ru-RU" sz="33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    </a:t>
            </a:r>
            <a:endParaRPr lang="ru-RU" sz="28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287001" y="1047890"/>
            <a:ext cx="3070553" cy="1523860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2845" y="1000114"/>
            <a:ext cx="3143271" cy="73865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endParaRPr lang="ru-RU" sz="2100" b="1" dirty="0" smtClean="0">
              <a:latin typeface="Arial" pitchFamily="34" charset="0"/>
              <a:cs typeface="Arial" pitchFamily="34" charset="0"/>
            </a:endParaRPr>
          </a:p>
          <a:p>
            <a:endParaRPr lang="ru-RU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857238"/>
            <a:ext cx="52149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6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После смерти </a:t>
            </a:r>
            <a:r>
              <a:rPr lang="ru-RU" sz="1800" b="1" dirty="0" err="1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Лауры</a:t>
            </a:r>
            <a:r>
              <a:rPr lang="ru-RU" sz="1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Петраркой были написаны «Стихи на смерть мадонны </a:t>
            </a:r>
            <a:r>
              <a:rPr lang="ru-RU" sz="1800" b="1" dirty="0" err="1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Лауры</a:t>
            </a:r>
            <a:r>
              <a:rPr lang="ru-RU" sz="1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», «Триумф смерти», «Триумф славы». В 1353 году он навсегда вернулся в Италию, купив небольшое поместье.</a:t>
            </a:r>
          </a:p>
          <a:p>
            <a:r>
              <a:rPr lang="ru-RU" sz="1800" b="1" dirty="0" err="1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Франческо</a:t>
            </a:r>
            <a:r>
              <a:rPr lang="ru-RU" sz="1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Петрарка пережил свою возлюбленную на двадцать шесть лет. Но и после её смерти он любил </a:t>
            </a:r>
            <a:r>
              <a:rPr lang="ru-RU" sz="1800" b="1" dirty="0" err="1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Лауру</a:t>
            </a:r>
            <a:r>
              <a:rPr lang="ru-RU" sz="1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всё так же восторженно и трепетно, посвящая ей, уже ушедшей из этого мира, прекрасные сонеты, всего около четырёхсот. Все они были собраны в «</a:t>
            </a:r>
            <a:r>
              <a:rPr lang="ru-RU" sz="1800" b="1" dirty="0" err="1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Канцоньере</a:t>
            </a:r>
            <a:r>
              <a:rPr lang="ru-RU" sz="1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» («Книге песен»), которая является самым знаменитым сочинением поэта.</a:t>
            </a:r>
            <a:endParaRPr lang="ru-RU" sz="18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AutoShape 4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2" name="AutoShape 14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4" name="AutoShape 16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6" name="AutoShape 18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8" name="AutoShape 20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 descr="Франческо Петрарка и Лаура де Нёв. Вдохновение неразделенной любви - Этносы  - медиаплатформа МирТесе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142990"/>
            <a:ext cx="3000376" cy="3143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214346" y="175199"/>
            <a:ext cx="9429815" cy="580428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dirty="0" smtClean="0"/>
              <a:t>Прекрасная Дама сердца Петрарки</a:t>
            </a:r>
            <a:r>
              <a:rPr lang="ru-RU" sz="3600" spc="-8" dirty="0" smtClean="0"/>
              <a:t>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8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457200" y="142859"/>
            <a:ext cx="822960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290">
              <a:defRPr/>
            </a:pPr>
            <a:r>
              <a:rPr lang="ru-RU" sz="33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    </a:t>
            </a:r>
            <a:endParaRPr lang="ru-RU" sz="28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287001" y="1047890"/>
            <a:ext cx="3070553" cy="1523860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2845" y="1000114"/>
            <a:ext cx="3143271" cy="73865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endParaRPr lang="ru-RU" sz="2100" b="1" dirty="0" smtClean="0">
              <a:latin typeface="Arial" pitchFamily="34" charset="0"/>
              <a:cs typeface="Arial" pitchFamily="34" charset="0"/>
            </a:endParaRPr>
          </a:p>
          <a:p>
            <a:endParaRPr lang="ru-RU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71934" y="914400"/>
            <a:ext cx="48577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600" b="1" dirty="0" smtClean="0">
                <a:solidFill>
                  <a:srgbClr val="0E03E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rgbClr val="0E03E7"/>
                </a:solidFill>
                <a:latin typeface="Arial" pitchFamily="34" charset="0"/>
                <a:cs typeface="Arial" pitchFamily="34" charset="0"/>
              </a:rPr>
              <a:t>Дама Петрарки – бледная, рыжеволосая и голубоглазая </a:t>
            </a:r>
            <a:r>
              <a:rPr lang="ru-RU" sz="1800" b="1" dirty="0" err="1" smtClean="0">
                <a:solidFill>
                  <a:srgbClr val="0E03E7"/>
                </a:solidFill>
                <a:latin typeface="Arial" pitchFamily="34" charset="0"/>
                <a:cs typeface="Arial" pitchFamily="34" charset="0"/>
              </a:rPr>
              <a:t>Лаура</a:t>
            </a:r>
            <a:r>
              <a:rPr lang="ru-RU" sz="1800" b="1" dirty="0" smtClean="0">
                <a:solidFill>
                  <a:srgbClr val="0E03E7"/>
                </a:solidFill>
                <a:latin typeface="Arial" pitchFamily="34" charset="0"/>
                <a:cs typeface="Arial" pitchFamily="34" charset="0"/>
              </a:rPr>
              <a:t> – полностью соответствовала средневековым канонам красоты. Поэта с музой, если верить многочисленным источникам, ничего не связывало, ведь Прекрасной Даме принято было лишь поклоняться, возносить изысканные хвалы, совершать во имя неё подвиги, но что-то большее уже оскверняло образ, уничтожало жгучее желание, что вдохновляло рыцаря на самоотречение в нескончаемой борьбе на турнирах, в походах и других состязаниях. </a:t>
            </a:r>
            <a:endParaRPr lang="ru-RU" sz="1800" b="1" dirty="0">
              <a:solidFill>
                <a:srgbClr val="0E03E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AutoShape 4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2" name="AutoShape 14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4" name="AutoShape 16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6" name="AutoShape 18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8" name="AutoShape 20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0" name="Picture 4" descr="Петрарка и Лаура (Новоселов Лев Сергеевич) / Стихи.р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42990"/>
            <a:ext cx="3533775" cy="3643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214346" y="175199"/>
            <a:ext cx="9429815" cy="580428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dirty="0" smtClean="0"/>
              <a:t>Прекрасная Дама сердца Петрарки</a:t>
            </a:r>
            <a:r>
              <a:rPr lang="ru-RU" sz="3600" spc="-8" dirty="0" smtClean="0"/>
              <a:t>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8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457200" y="142859"/>
            <a:ext cx="822960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290">
              <a:defRPr/>
            </a:pPr>
            <a:r>
              <a:rPr lang="ru-RU" sz="33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    </a:t>
            </a:r>
            <a:endParaRPr lang="ru-RU" sz="28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287001" y="1047890"/>
            <a:ext cx="3070553" cy="1523860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2845" y="1000114"/>
            <a:ext cx="3143271" cy="73865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endParaRPr lang="ru-RU" sz="2100" b="1" dirty="0" smtClean="0">
              <a:latin typeface="Arial" pitchFamily="34" charset="0"/>
              <a:cs typeface="Arial" pitchFamily="34" charset="0"/>
            </a:endParaRPr>
          </a:p>
          <a:p>
            <a:endParaRPr lang="ru-RU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43240" y="285734"/>
            <a:ext cx="335758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1800" b="1" dirty="0" err="1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Лаура</a:t>
            </a:r>
            <a:r>
              <a:rPr lang="ru-RU" sz="1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была уподоблена боевому стягу, гербу или знамени, которое красовалось на щите воина.</a:t>
            </a:r>
            <a:endParaRPr lang="ru-RU" sz="18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AutoShape 4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2" name="AutoShape 14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4" name="AutoShape 16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6" name="AutoShape 18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8" name="AutoShape 20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" name="Picture 1" descr="C:\Users\HOME\Desktop\загруженное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000114"/>
            <a:ext cx="2357454" cy="2357454"/>
          </a:xfrm>
          <a:prstGeom prst="rect">
            <a:avLst/>
          </a:prstGeom>
          <a:noFill/>
        </p:spPr>
      </p:pic>
      <p:pic>
        <p:nvPicPr>
          <p:cNvPr id="24582" name="Picture 6" descr="Ф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714626"/>
            <a:ext cx="2857520" cy="2171687"/>
          </a:xfrm>
          <a:prstGeom prst="rect">
            <a:avLst/>
          </a:prstGeom>
          <a:noFill/>
        </p:spPr>
      </p:pic>
      <p:pic>
        <p:nvPicPr>
          <p:cNvPr id="16386" name="Picture 2" descr="https://radiovan.fm/redactor/5e49d49f7da9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000114"/>
            <a:ext cx="2773351" cy="2466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214346" y="175199"/>
            <a:ext cx="9429815" cy="580428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dirty="0" smtClean="0"/>
              <a:t>Великий поэт эпохи Возрождения </a:t>
            </a:r>
            <a:r>
              <a:rPr lang="ru-RU" sz="3600" spc="-8" dirty="0" smtClean="0"/>
              <a:t>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8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457200" y="142859"/>
            <a:ext cx="822960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290">
              <a:defRPr/>
            </a:pPr>
            <a:r>
              <a:rPr lang="ru-RU" sz="33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    </a:t>
            </a:r>
            <a:endParaRPr lang="ru-RU" sz="28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287001" y="1047890"/>
            <a:ext cx="3070553" cy="1523860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2845" y="1000114"/>
            <a:ext cx="3143271" cy="73865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endParaRPr lang="ru-RU" sz="2100" b="1" dirty="0" smtClean="0">
              <a:latin typeface="Arial" pitchFamily="34" charset="0"/>
              <a:cs typeface="Arial" pitchFamily="34" charset="0"/>
            </a:endParaRPr>
          </a:p>
          <a:p>
            <a:endParaRPr lang="ru-RU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928676"/>
            <a:ext cx="550072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800" b="1" dirty="0" smtClean="0">
                <a:solidFill>
                  <a:srgbClr val="0E03E7"/>
                </a:solidFill>
                <a:latin typeface="Arial" pitchFamily="34" charset="0"/>
                <a:cs typeface="Arial" pitchFamily="34" charset="0"/>
              </a:rPr>
              <a:t>8 апреля 1341 года в Риме, на Капитолийском холме, великий итальянский поэт эпохи Средневековья и Возрождения был увенчан лавровым венком.</a:t>
            </a:r>
          </a:p>
          <a:p>
            <a:r>
              <a:rPr lang="ru-RU" sz="1800" b="1" dirty="0" smtClean="0">
                <a:solidFill>
                  <a:srgbClr val="0E03E7"/>
                </a:solidFill>
                <a:latin typeface="Arial" pitchFamily="34" charset="0"/>
                <a:cs typeface="Arial" pitchFamily="34" charset="0"/>
              </a:rPr>
              <a:t>36-летний </a:t>
            </a:r>
            <a:r>
              <a:rPr lang="ru-RU" sz="1800" b="1" dirty="0" err="1" smtClean="0">
                <a:solidFill>
                  <a:srgbClr val="0E03E7"/>
                </a:solidFill>
                <a:latin typeface="Arial" pitchFamily="34" charset="0"/>
                <a:cs typeface="Arial" pitchFamily="34" charset="0"/>
              </a:rPr>
              <a:t>Франческо</a:t>
            </a:r>
            <a:r>
              <a:rPr lang="ru-RU" sz="1800" b="1" dirty="0" smtClean="0">
                <a:solidFill>
                  <a:srgbClr val="0E03E7"/>
                </a:solidFill>
                <a:latin typeface="Arial" pitchFamily="34" charset="0"/>
                <a:cs typeface="Arial" pitchFamily="34" charset="0"/>
              </a:rPr>
              <a:t> Петрарка получил столь высокую награду в знак признания его лучшим поэтом и непревзойденным знатоком античной литературы. Увенчание лаврами выдающихся личностей — это греко-римская традиция, которая была возрождена в Италии после тысячелетнего перерыва, в день награждения поэта. В этот день Петрарка прочёл свою речь перед Сенатом и был признан почётным гражданином Рима.</a:t>
            </a:r>
          </a:p>
          <a:p>
            <a:endParaRPr lang="ru-RU" sz="1800" b="1" dirty="0">
              <a:solidFill>
                <a:srgbClr val="0E03E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AutoShape 4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2" name="AutoShape 14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4" name="AutoShape 16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6" name="AutoShape 18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8" name="AutoShape 20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8" name="Picture 2" descr="Отображение сетевого контен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000114"/>
            <a:ext cx="2990850" cy="3338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" y="175199"/>
            <a:ext cx="9144000" cy="1011316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2800" dirty="0" smtClean="0"/>
              <a:t>Последние годы жизни </a:t>
            </a:r>
            <a:r>
              <a:rPr lang="ru-RU" sz="2800" dirty="0" err="1" smtClean="0"/>
              <a:t>Франческо</a:t>
            </a:r>
            <a:r>
              <a:rPr lang="ru-RU" sz="2800" dirty="0" smtClean="0"/>
              <a:t> Петрарки </a:t>
            </a:r>
            <a:br>
              <a:rPr lang="ru-RU" sz="2800" dirty="0" smtClean="0"/>
            </a:b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8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457200" y="142859"/>
            <a:ext cx="822960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290">
              <a:defRPr/>
            </a:pPr>
            <a:r>
              <a:rPr lang="ru-RU" sz="33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    </a:t>
            </a:r>
            <a:endParaRPr lang="ru-RU" sz="28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287001" y="1047890"/>
            <a:ext cx="3070553" cy="1523860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2845" y="1000114"/>
            <a:ext cx="3143271" cy="73865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endParaRPr lang="ru-RU" sz="2100" b="1" dirty="0" smtClean="0">
              <a:latin typeface="Arial" pitchFamily="34" charset="0"/>
              <a:cs typeface="Arial" pitchFamily="34" charset="0"/>
            </a:endParaRPr>
          </a:p>
          <a:p>
            <a:endParaRPr lang="ru-RU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1000114"/>
            <a:ext cx="4857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Петрарка регулярно путешествовал по различным итальянским городам, а в последние месяцы своей жизни оказался в небольшой деревне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Арква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Там поэт скончался в ночь с 18 на 19 июля 1374 года, когда до 70-летнего юбилея ему оставалось дожить всего один день. История гласит, что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Франческо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ушёл в мир иной за столом, сидя над работой по жизнеописанию Цезаря с пером в руке. Его похоронили на местном кладбище.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AutoShape 4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2" name="AutoShape 14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4" name="AutoShape 16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6" name="AutoShape 18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8" name="AutoShape 20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Лаура (Петрарка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Могила Франческо Петрар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071552"/>
            <a:ext cx="3500418" cy="3119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Решение кроссворда    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000114"/>
            <a:ext cx="8786874" cy="3785652"/>
          </a:xfrm>
        </p:spPr>
        <p:txBody>
          <a:bodyPr/>
          <a:lstStyle/>
          <a:p>
            <a:r>
              <a:rPr lang="ru-RU" sz="2400" dirty="0" smtClean="0"/>
              <a:t>         </a:t>
            </a:r>
            <a:r>
              <a:rPr lang="ru-RU" sz="1800" dirty="0" smtClean="0">
                <a:solidFill>
                  <a:srgbClr val="C00000"/>
                </a:solidFill>
              </a:rPr>
              <a:t>По горизонтали:</a:t>
            </a:r>
          </a:p>
          <a:p>
            <a:r>
              <a:rPr lang="ru-RU" sz="2400" dirty="0" smtClean="0"/>
              <a:t> </a:t>
            </a:r>
            <a:r>
              <a:rPr lang="ru-RU" sz="1600" dirty="0" smtClean="0">
                <a:solidFill>
                  <a:srgbClr val="0E03E7"/>
                </a:solidFill>
              </a:rPr>
              <a:t>1. Язык, который изучал Петрарка в </a:t>
            </a:r>
            <a:r>
              <a:rPr lang="ru-RU" sz="1600" dirty="0" err="1" smtClean="0">
                <a:solidFill>
                  <a:srgbClr val="0E03E7"/>
                </a:solidFill>
              </a:rPr>
              <a:t>авиньонской</a:t>
            </a:r>
            <a:r>
              <a:rPr lang="ru-RU" sz="1600" dirty="0" smtClean="0">
                <a:solidFill>
                  <a:srgbClr val="0E03E7"/>
                </a:solidFill>
              </a:rPr>
              <a:t> школе.</a:t>
            </a:r>
          </a:p>
          <a:p>
            <a:r>
              <a:rPr lang="ru-RU" sz="1600" dirty="0" smtClean="0">
                <a:solidFill>
                  <a:srgbClr val="0E03E7"/>
                </a:solidFill>
              </a:rPr>
              <a:t> 2. Имя Петрарки.</a:t>
            </a:r>
          </a:p>
          <a:p>
            <a:r>
              <a:rPr lang="ru-RU" sz="1600" dirty="0" smtClean="0">
                <a:solidFill>
                  <a:srgbClr val="0E03E7"/>
                </a:solidFill>
              </a:rPr>
              <a:t> 3. Кем по призванию был Петрарка.</a:t>
            </a:r>
          </a:p>
          <a:p>
            <a:r>
              <a:rPr lang="ru-RU" sz="1600" dirty="0" smtClean="0">
                <a:solidFill>
                  <a:srgbClr val="0E03E7"/>
                </a:solidFill>
              </a:rPr>
              <a:t> 4. Предмет, который изучал Петрарка по совету отца.</a:t>
            </a:r>
            <a:endParaRPr lang="en-US" sz="1600" dirty="0" smtClean="0">
              <a:solidFill>
                <a:srgbClr val="0E03E7"/>
              </a:solidFill>
            </a:endParaRPr>
          </a:p>
          <a:p>
            <a:r>
              <a:rPr lang="en-US" sz="1600" dirty="0" smtClean="0">
                <a:solidFill>
                  <a:srgbClr val="0E03E7"/>
                </a:solidFill>
              </a:rPr>
              <a:t> 5</a:t>
            </a:r>
            <a:r>
              <a:rPr lang="ru-RU" sz="1600" dirty="0" smtClean="0">
                <a:solidFill>
                  <a:srgbClr val="0E03E7"/>
                </a:solidFill>
              </a:rPr>
              <a:t>. Имя возлюбленной Петрарки.            </a:t>
            </a:r>
          </a:p>
          <a:p>
            <a:r>
              <a:rPr lang="ru-RU" sz="1600" dirty="0" smtClean="0">
                <a:solidFill>
                  <a:srgbClr val="0E03E7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      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           </a:t>
            </a:r>
            <a:r>
              <a:rPr lang="ru-RU" sz="1800" dirty="0" smtClean="0">
                <a:solidFill>
                  <a:srgbClr val="C00000"/>
                </a:solidFill>
              </a:rPr>
              <a:t>По  вертикали:</a:t>
            </a:r>
          </a:p>
          <a:p>
            <a:endParaRPr lang="ru-RU" sz="1800" dirty="0" smtClean="0">
              <a:solidFill>
                <a:srgbClr val="0070C0"/>
              </a:solidFill>
            </a:endParaRPr>
          </a:p>
          <a:p>
            <a:r>
              <a:rPr lang="ru-RU" sz="1800" dirty="0" smtClean="0">
                <a:solidFill>
                  <a:srgbClr val="0070C0"/>
                </a:solidFill>
              </a:rPr>
              <a:t> </a:t>
            </a:r>
            <a:r>
              <a:rPr lang="ru-RU" sz="1600" dirty="0" smtClean="0">
                <a:solidFill>
                  <a:srgbClr val="0E03E7"/>
                </a:solidFill>
              </a:rPr>
              <a:t>1. Прозвище, которое имел отец поэта </a:t>
            </a:r>
            <a:r>
              <a:rPr lang="ru-RU" sz="1600" dirty="0" err="1" smtClean="0">
                <a:solidFill>
                  <a:srgbClr val="0E03E7"/>
                </a:solidFill>
              </a:rPr>
              <a:t>Паренцо</a:t>
            </a:r>
            <a:r>
              <a:rPr lang="ru-RU" sz="1600" dirty="0" smtClean="0">
                <a:solidFill>
                  <a:srgbClr val="0E03E7"/>
                </a:solidFill>
              </a:rPr>
              <a:t>.</a:t>
            </a:r>
          </a:p>
          <a:p>
            <a:r>
              <a:rPr lang="ru-RU" sz="1600" dirty="0" smtClean="0">
                <a:solidFill>
                  <a:srgbClr val="0E03E7"/>
                </a:solidFill>
              </a:rPr>
              <a:t> 2. Город, где родился Петрарка.</a:t>
            </a:r>
          </a:p>
          <a:p>
            <a:r>
              <a:rPr lang="ru-RU" sz="1600" dirty="0" smtClean="0">
                <a:solidFill>
                  <a:srgbClr val="0E03E7"/>
                </a:solidFill>
              </a:rPr>
              <a:t> 3. Фамилия авторитетного семейства, с </a:t>
            </a:r>
          </a:p>
          <a:p>
            <a:r>
              <a:rPr lang="ru-RU" sz="1600" dirty="0" smtClean="0">
                <a:solidFill>
                  <a:srgbClr val="0E03E7"/>
                </a:solidFill>
              </a:rPr>
              <a:t>     представителями которого сблизился Петрарка</a:t>
            </a:r>
            <a:endParaRPr lang="en-US" sz="1600" dirty="0" smtClean="0">
              <a:solidFill>
                <a:srgbClr val="0E03E7"/>
              </a:solidFill>
            </a:endParaRPr>
          </a:p>
          <a:p>
            <a:r>
              <a:rPr lang="en-US" sz="1600" dirty="0" smtClean="0">
                <a:solidFill>
                  <a:srgbClr val="0E03E7"/>
                </a:solidFill>
              </a:rPr>
              <a:t>    </a:t>
            </a:r>
            <a:r>
              <a:rPr lang="ru-RU" sz="1600" dirty="0" smtClean="0">
                <a:solidFill>
                  <a:srgbClr val="0E03E7"/>
                </a:solidFill>
              </a:rPr>
              <a:t> в городе Авиньон.</a:t>
            </a:r>
            <a:endParaRPr lang="ru-RU" sz="1600" dirty="0">
              <a:solidFill>
                <a:srgbClr val="0E03E7"/>
              </a:solidFill>
            </a:endParaRPr>
          </a:p>
        </p:txBody>
      </p:sp>
      <p:pic>
        <p:nvPicPr>
          <p:cNvPr id="8194" name="Picture 2" descr="Канцоньере (Франческо Петрарка ) - слушать аудиокнигу онлай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176367">
            <a:off x="6712905" y="1523264"/>
            <a:ext cx="1700203" cy="2476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/>
          <p:cNvSpPr txBox="1">
            <a:spLocks/>
          </p:cNvSpPr>
          <p:nvPr/>
        </p:nvSpPr>
        <p:spPr>
          <a:xfrm>
            <a:off x="4214810" y="357172"/>
            <a:ext cx="2928958" cy="39290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Решение кроссворда</a:t>
            </a:r>
            <a:endParaRPr lang="ru-RU" dirty="0"/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457201" y="928676"/>
            <a:ext cx="3971924" cy="49398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</a:t>
            </a:r>
            <a:b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ru-RU" sz="33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00562" y="2428874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00892" y="1428742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3929072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00892" y="3429006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00892" y="4429138"/>
            <a:ext cx="500066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00826" y="1428742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00298" y="3429006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00430" y="2428874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500958" y="1428742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00892" y="2928940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00760" y="2428874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500694" y="3929072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0628" y="2428874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500694" y="2428874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00562" y="2928940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00496" y="1428742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00298" y="3929072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500298" y="4429138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000628" y="1428742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00892" y="3929072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001024" y="1428742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000364" y="2428874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500298" y="2428874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500298" y="2928940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000232" y="4429138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000232" y="2428874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500298" y="928676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000496" y="2428874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000892" y="1928808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500562" y="3429006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500562" y="3929072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500298" y="1428742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00034" y="4429138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000892" y="2428874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500298" y="1928808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500562" y="1928808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500166" y="4429138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500562" y="1428742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000760" y="1428742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000628" y="3929072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000100" y="4429138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500694" y="1428742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500826" y="4429138"/>
            <a:ext cx="500066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500958" y="4429138"/>
            <a:ext cx="500066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001024" y="4429138"/>
            <a:ext cx="500066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8501090" y="4429138"/>
            <a:ext cx="500066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/>
          <p:cNvSpPr txBox="1">
            <a:spLocks/>
          </p:cNvSpPr>
          <p:nvPr/>
        </p:nvSpPr>
        <p:spPr>
          <a:xfrm>
            <a:off x="4214810" y="357172"/>
            <a:ext cx="2928958" cy="39290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62355"/>
            <a:ext cx="8667037" cy="507831"/>
          </a:xfrm>
        </p:spPr>
        <p:txBody>
          <a:bodyPr/>
          <a:lstStyle/>
          <a:p>
            <a:r>
              <a:rPr lang="ru-RU" dirty="0" smtClean="0"/>
              <a:t>           Решение кроссворда. Проверьте!</a:t>
            </a:r>
            <a:endParaRPr lang="ru-RU" dirty="0"/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457201" y="928676"/>
            <a:ext cx="3971924" cy="49398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</a:t>
            </a:r>
            <a:b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ru-RU" sz="33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00562" y="2428874"/>
            <a:ext cx="503238" cy="485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00892" y="1428742"/>
            <a:ext cx="503238" cy="485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3929072"/>
            <a:ext cx="503238" cy="485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00892" y="3429006"/>
            <a:ext cx="503238" cy="485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00892" y="4429138"/>
            <a:ext cx="500066" cy="485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00826" y="1428742"/>
            <a:ext cx="503238" cy="485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00298" y="3429006"/>
            <a:ext cx="503238" cy="485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00430" y="2428874"/>
            <a:ext cx="503238" cy="485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500958" y="1428742"/>
            <a:ext cx="503238" cy="485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00892" y="2928940"/>
            <a:ext cx="503238" cy="485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00760" y="2428874"/>
            <a:ext cx="503238" cy="485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500694" y="3929072"/>
            <a:ext cx="503238" cy="485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0628" y="2428874"/>
            <a:ext cx="503238" cy="485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500694" y="2428874"/>
            <a:ext cx="503238" cy="485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00562" y="2928940"/>
            <a:ext cx="503238" cy="485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00496" y="1428742"/>
            <a:ext cx="503238" cy="485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00298" y="3929072"/>
            <a:ext cx="503238" cy="485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500298" y="4429138"/>
            <a:ext cx="503238" cy="485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000628" y="1428742"/>
            <a:ext cx="503238" cy="485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00892" y="3929072"/>
            <a:ext cx="503238" cy="485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001024" y="1428742"/>
            <a:ext cx="503238" cy="485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Й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000364" y="2428874"/>
            <a:ext cx="503238" cy="485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500298" y="2428874"/>
            <a:ext cx="503238" cy="485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500298" y="2928940"/>
            <a:ext cx="503238" cy="485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000232" y="4429138"/>
            <a:ext cx="503238" cy="485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000232" y="2428874"/>
            <a:ext cx="503238" cy="485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500298" y="928676"/>
            <a:ext cx="503238" cy="485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000496" y="2428874"/>
            <a:ext cx="503238" cy="485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000892" y="1928808"/>
            <a:ext cx="503238" cy="485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500562" y="3429006"/>
            <a:ext cx="503238" cy="485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500562" y="3929072"/>
            <a:ext cx="503238" cy="485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500298" y="1428742"/>
            <a:ext cx="503238" cy="485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00034" y="4429138"/>
            <a:ext cx="503238" cy="485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000892" y="2428874"/>
            <a:ext cx="503238" cy="485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500298" y="1928808"/>
            <a:ext cx="503238" cy="485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500562" y="1928808"/>
            <a:ext cx="503238" cy="485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500166" y="4429138"/>
            <a:ext cx="503238" cy="485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500562" y="1428742"/>
            <a:ext cx="503238" cy="485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000760" y="1428742"/>
            <a:ext cx="503238" cy="485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000628" y="3929072"/>
            <a:ext cx="503238" cy="485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000100" y="4429138"/>
            <a:ext cx="503238" cy="485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500694" y="1428742"/>
            <a:ext cx="503238" cy="485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001024" y="4429138"/>
            <a:ext cx="500066" cy="485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500958" y="4429138"/>
            <a:ext cx="500066" cy="485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500826" y="4429138"/>
            <a:ext cx="500066" cy="485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501090" y="4429138"/>
            <a:ext cx="500066" cy="485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00102" y="-357208"/>
            <a:ext cx="7690004" cy="95597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</a:t>
            </a:r>
            <a:b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   </a:t>
            </a:r>
            <a:r>
              <a:rPr lang="ru-RU" dirty="0" smtClean="0"/>
              <a:t>Словарная работа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3200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285721" y="928678"/>
            <a:ext cx="4143403" cy="7026645"/>
          </a:xfrm>
          <a:prstGeom prst="rect">
            <a:avLst/>
          </a:prstGeom>
        </p:spPr>
        <p:txBody>
          <a:bodyPr lIns="91429" tIns="45714" rIns="91429" bIns="45714">
            <a:noAutofit/>
          </a:bodyPr>
          <a:lstStyle/>
          <a:p>
            <a:pPr defTabSz="914290">
              <a:buClr>
                <a:schemeClr val="tx1">
                  <a:shade val="95000"/>
                </a:schemeClr>
              </a:buClr>
              <a:defRPr/>
            </a:pPr>
            <a:endParaRPr lang="ru-RU" sz="1600" b="1" kern="0" dirty="0" smtClean="0">
              <a:latin typeface="Arial" pitchFamily="34" charset="0"/>
              <a:cs typeface="Arial" pitchFamily="34" charset="0"/>
            </a:endParaRPr>
          </a:p>
          <a:p>
            <a:pPr defTabSz="914290">
              <a:buClr>
                <a:schemeClr val="tx1">
                  <a:shade val="95000"/>
                </a:schemeClr>
              </a:buClr>
              <a:defRPr/>
            </a:pPr>
            <a:endParaRPr lang="ru-RU" sz="1600" b="1" kern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285866"/>
            <a:ext cx="40005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28610"/>
            <a:ext cx="821537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</a:t>
            </a:r>
          </a:p>
          <a:p>
            <a:r>
              <a:rPr lang="ru-RU" sz="1800" b="1" dirty="0" smtClean="0">
                <a:solidFill>
                  <a:srgbClr val="0E03E7"/>
                </a:solidFill>
                <a:latin typeface="Arial" pitchFamily="34" charset="0"/>
                <a:cs typeface="Arial" pitchFamily="34" charset="0"/>
              </a:rPr>
              <a:t>колыбельная</a:t>
            </a:r>
            <a:r>
              <a:rPr lang="ru-RU" sz="1800" dirty="0" smtClean="0">
                <a:solidFill>
                  <a:srgbClr val="0E03E7"/>
                </a:solidFill>
              </a:rPr>
              <a:t> </a:t>
            </a:r>
            <a:r>
              <a:rPr lang="ru-RU" sz="1800" b="1" dirty="0" smtClean="0">
                <a:solidFill>
                  <a:srgbClr val="0E03E7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alla</a:t>
            </a:r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               </a:t>
            </a:r>
          </a:p>
          <a:p>
            <a:r>
              <a:rPr lang="ru-RU" sz="1800" b="1" dirty="0" smtClean="0">
                <a:solidFill>
                  <a:srgbClr val="0E03E7"/>
                </a:solidFill>
                <a:latin typeface="Arial" pitchFamily="34" charset="0"/>
                <a:cs typeface="Arial" pitchFamily="34" charset="0"/>
              </a:rPr>
              <a:t>гуманизм –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insonparvarlik</a:t>
            </a:r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800" b="1" dirty="0" smtClean="0">
                <a:solidFill>
                  <a:srgbClr val="0E03E7"/>
                </a:solidFill>
                <a:latin typeface="Arial" pitchFamily="34" charset="0"/>
                <a:cs typeface="Arial" pitchFamily="34" charset="0"/>
              </a:rPr>
              <a:t>светское искусство</a:t>
            </a:r>
            <a:r>
              <a:rPr lang="en-US" sz="1800" b="1" dirty="0" smtClean="0">
                <a:solidFill>
                  <a:srgbClr val="0E03E7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dunyoviy</a:t>
            </a:r>
            <a:r>
              <a:rPr lang="en-US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san’at</a:t>
            </a:r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800" b="1" dirty="0" smtClean="0">
                <a:solidFill>
                  <a:srgbClr val="0E03E7"/>
                </a:solidFill>
                <a:latin typeface="Arial" pitchFamily="34" charset="0"/>
                <a:cs typeface="Arial" pitchFamily="34" charset="0"/>
              </a:rPr>
              <a:t>эпоха Возрождения</a:t>
            </a:r>
            <a:r>
              <a:rPr lang="en-US" sz="1800" b="1" dirty="0" smtClean="0">
                <a:solidFill>
                  <a:srgbClr val="0E03E7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Uyg</a:t>
            </a:r>
            <a:r>
              <a:rPr lang="en-US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onish davri</a:t>
            </a:r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800" b="1" dirty="0" smtClean="0">
                <a:solidFill>
                  <a:srgbClr val="0E03E7"/>
                </a:solidFill>
                <a:latin typeface="Arial" pitchFamily="34" charset="0"/>
                <a:cs typeface="Arial" pitchFamily="34" charset="0"/>
              </a:rPr>
              <a:t>культовый </a:t>
            </a:r>
            <a:r>
              <a:rPr lang="en-US" sz="1800" b="1" dirty="0" smtClean="0">
                <a:solidFill>
                  <a:srgbClr val="0E03E7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ibodat</a:t>
            </a:r>
            <a:r>
              <a:rPr lang="en-US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bog‘liq</a:t>
            </a:r>
            <a:r>
              <a:rPr lang="en-US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800" b="1" dirty="0" smtClean="0">
                <a:solidFill>
                  <a:srgbClr val="0E03E7"/>
                </a:solidFill>
                <a:latin typeface="Arial" pitchFamily="34" charset="0"/>
                <a:cs typeface="Arial" pitchFamily="34" charset="0"/>
              </a:rPr>
              <a:t>Средневековье </a:t>
            </a:r>
            <a:r>
              <a:rPr lang="en-US" sz="1800" b="1" dirty="0" smtClean="0">
                <a:solidFill>
                  <a:srgbClr val="0E03E7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rta asrlar</a:t>
            </a:r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800" b="1" dirty="0" smtClean="0">
                <a:solidFill>
                  <a:srgbClr val="0E03E7"/>
                </a:solidFill>
                <a:latin typeface="Arial" pitchFamily="34" charset="0"/>
                <a:cs typeface="Arial" pitchFamily="34" charset="0"/>
              </a:rPr>
              <a:t>выдворен</a:t>
            </a:r>
            <a:r>
              <a:rPr lang="en-US" sz="1800" b="1" dirty="0" smtClean="0">
                <a:solidFill>
                  <a:srgbClr val="0E03E7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haydab chiqarilgan</a:t>
            </a:r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800" b="1" dirty="0" smtClean="0">
                <a:solidFill>
                  <a:srgbClr val="0E03E7"/>
                </a:solidFill>
                <a:latin typeface="Arial" pitchFamily="34" charset="0"/>
                <a:cs typeface="Arial" pitchFamily="34" charset="0"/>
              </a:rPr>
              <a:t>юриспруденция –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huquqshunoslik</a:t>
            </a:r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800" b="1" dirty="0" smtClean="0">
                <a:solidFill>
                  <a:srgbClr val="0E03E7"/>
                </a:solidFill>
                <a:latin typeface="Arial" pitchFamily="34" charset="0"/>
                <a:cs typeface="Arial" pitchFamily="34" charset="0"/>
              </a:rPr>
              <a:t>рукопись –  </a:t>
            </a:r>
            <a:r>
              <a:rPr lang="en-US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uz-Latn-UZ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lyozma</a:t>
            </a:r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1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b="1" dirty="0" smtClean="0">
                <a:solidFill>
                  <a:srgbClr val="0E03E7"/>
                </a:solidFill>
                <a:latin typeface="Arial" pitchFamily="34" charset="0"/>
                <a:cs typeface="Arial" pitchFamily="34" charset="0"/>
              </a:rPr>
              <a:t>священство –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ruhoniylik</a:t>
            </a:r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800" b="1" dirty="0" smtClean="0">
                <a:solidFill>
                  <a:srgbClr val="0E03E7"/>
                </a:solidFill>
                <a:latin typeface="Arial" pitchFamily="34" charset="0"/>
                <a:cs typeface="Arial" pitchFamily="34" charset="0"/>
              </a:rPr>
              <a:t>каноны красоты </a:t>
            </a:r>
            <a:r>
              <a:rPr lang="en-US" sz="1800" b="1" dirty="0" smtClean="0">
                <a:solidFill>
                  <a:srgbClr val="0E03E7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go'zallik</a:t>
            </a:r>
            <a:r>
              <a:rPr lang="en-US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kanonlar</a:t>
            </a:r>
            <a:r>
              <a:rPr lang="en-US" sz="1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1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b="1" dirty="0" smtClean="0">
                <a:solidFill>
                  <a:srgbClr val="0E03E7"/>
                </a:solidFill>
                <a:latin typeface="Arial" pitchFamily="34" charset="0"/>
                <a:cs typeface="Arial" pitchFamily="34" charset="0"/>
              </a:rPr>
              <a:t>лавровый венок –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uz-Latn-UZ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afna gulchambar</a:t>
            </a:r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1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b="1" dirty="0" smtClean="0">
                <a:solidFill>
                  <a:srgbClr val="0E03E7"/>
                </a:solidFill>
                <a:latin typeface="Arial" pitchFamily="34" charset="0"/>
                <a:cs typeface="Arial" pitchFamily="34" charset="0"/>
              </a:rPr>
              <a:t>непревзойденный знаток –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beqiyos</a:t>
            </a:r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shinavanda</a:t>
            </a:r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1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b="1" dirty="0" smtClean="0">
                <a:solidFill>
                  <a:srgbClr val="0E03E7"/>
                </a:solidFill>
                <a:latin typeface="Arial" pitchFamily="34" charset="0"/>
                <a:cs typeface="Arial" pitchFamily="34" charset="0"/>
              </a:rPr>
              <a:t>масштабная эпидемия чумы –</a:t>
            </a:r>
            <a:r>
              <a:rPr lang="en-US" sz="1800" b="1" dirty="0" smtClean="0">
                <a:solidFill>
                  <a:srgbClr val="0E03E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keng ko'lamli</a:t>
            </a:r>
            <a:r>
              <a:rPr lang="en-US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vabo</a:t>
            </a:r>
            <a:r>
              <a:rPr lang="en-US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epidemiyasi</a:t>
            </a:r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800" b="1" dirty="0" smtClean="0">
                <a:solidFill>
                  <a:srgbClr val="0E03E7"/>
                </a:solidFill>
                <a:latin typeface="Arial" pitchFamily="34" charset="0"/>
                <a:cs typeface="Arial" pitchFamily="34" charset="0"/>
              </a:rPr>
              <a:t>почётный гражданин –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faxriy</a:t>
            </a:r>
            <a:r>
              <a:rPr lang="en-US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fuqaro</a:t>
            </a:r>
            <a:r>
              <a:rPr lang="en-US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Данте Алигьери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142990"/>
            <a:ext cx="307183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8"/>
            <a:ext cx="8452755" cy="892552"/>
          </a:xfrm>
        </p:spPr>
        <p:txBody>
          <a:bodyPr/>
          <a:lstStyle/>
          <a:p>
            <a:pPr algn="ctr"/>
            <a:r>
              <a:rPr lang="ru-RU" sz="2900" dirty="0" smtClean="0"/>
              <a:t>Задание для самостоятельного выполнения</a:t>
            </a:r>
            <a:endParaRPr lang="ru-RU" sz="29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1" y="986415"/>
            <a:ext cx="3071834" cy="1154162"/>
          </a:xfrm>
        </p:spPr>
        <p:txBody>
          <a:bodyPr/>
          <a:lstStyle/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9" y="1635647"/>
            <a:ext cx="48775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2066" y="1142990"/>
            <a:ext cx="41434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560E56"/>
                </a:solidFill>
                <a:latin typeface="Arial" pitchFamily="34" charset="0"/>
                <a:cs typeface="Arial" pitchFamily="34" charset="0"/>
              </a:rPr>
              <a:t>Прочитать и </a:t>
            </a:r>
            <a:r>
              <a:rPr lang="en-US" sz="3200" b="1" dirty="0" smtClean="0">
                <a:solidFill>
                  <a:srgbClr val="560E56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ru-RU" sz="3200" b="1" dirty="0" smtClean="0">
                <a:solidFill>
                  <a:srgbClr val="560E56"/>
                </a:solidFill>
                <a:latin typeface="Arial" pitchFamily="34" charset="0"/>
                <a:cs typeface="Arial" pitchFamily="34" charset="0"/>
              </a:rPr>
              <a:t>подготовиться </a:t>
            </a:r>
          </a:p>
          <a:p>
            <a:r>
              <a:rPr lang="ru-RU" sz="3200" b="1" dirty="0" smtClean="0">
                <a:solidFill>
                  <a:srgbClr val="560E56"/>
                </a:solidFill>
                <a:latin typeface="Arial" pitchFamily="34" charset="0"/>
                <a:cs typeface="Arial" pitchFamily="34" charset="0"/>
              </a:rPr>
              <a:t>к пересказу произведения Ю.Я.Яковлева  </a:t>
            </a:r>
            <a:r>
              <a:rPr lang="en-US" sz="3200" b="1" dirty="0" smtClean="0">
                <a:solidFill>
                  <a:srgbClr val="560E56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ru-RU" sz="3200" b="1" dirty="0" smtClean="0">
                <a:solidFill>
                  <a:srgbClr val="560E56"/>
                </a:solidFill>
                <a:latin typeface="Arial" pitchFamily="34" charset="0"/>
                <a:cs typeface="Arial" pitchFamily="34" charset="0"/>
              </a:rPr>
              <a:t>«Письмо к Петрарке».</a:t>
            </a:r>
          </a:p>
        </p:txBody>
      </p:sp>
      <p:pic>
        <p:nvPicPr>
          <p:cNvPr id="1026" name="Picture 2" descr="Неприкосновенный запас (сборник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206929">
            <a:off x="2746151" y="1501537"/>
            <a:ext cx="1643074" cy="2672061"/>
          </a:xfrm>
          <a:prstGeom prst="rect">
            <a:avLst/>
          </a:prstGeom>
          <a:noFill/>
        </p:spPr>
      </p:pic>
      <p:pic>
        <p:nvPicPr>
          <p:cNvPr id="4" name="Picture 2" descr="Великие поэты. Том 11. Сонеты к Лаур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282870">
            <a:off x="799542" y="1576491"/>
            <a:ext cx="1695450" cy="2695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51470"/>
            <a:ext cx="8190071" cy="553998"/>
          </a:xfrm>
        </p:spPr>
        <p:txBody>
          <a:bodyPr anchor="ctr"/>
          <a:lstStyle/>
          <a:p>
            <a:pPr algn="ctr"/>
            <a:r>
              <a:rPr lang="ru-RU" sz="3600" dirty="0" smtClean="0"/>
              <a:t>История создания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87824" y="483518"/>
            <a:ext cx="6156175" cy="206210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1600" b="0" i="0" dirty="0" smtClean="0"/>
              <a:t>   </a:t>
            </a:r>
            <a:endParaRPr lang="en-US" sz="1600" b="0" i="0" dirty="0" smtClean="0"/>
          </a:p>
          <a:p>
            <a:r>
              <a:rPr lang="ru-RU" sz="2000" i="0" dirty="0" smtClean="0">
                <a:solidFill>
                  <a:srgbClr val="0E03E7"/>
                </a:solidFill>
              </a:rPr>
              <a:t>Рассказ </a:t>
            </a:r>
            <a:r>
              <a:rPr lang="ru-RU" sz="2000" i="0" dirty="0" err="1" smtClean="0">
                <a:solidFill>
                  <a:srgbClr val="0E03E7"/>
                </a:solidFill>
              </a:rPr>
              <a:t>Ю.Я.Яковлева</a:t>
            </a:r>
            <a:r>
              <a:rPr lang="ru-RU" sz="2000" i="0" dirty="0" smtClean="0">
                <a:solidFill>
                  <a:srgbClr val="0E03E7"/>
                </a:solidFill>
              </a:rPr>
              <a:t> «Письмо</a:t>
            </a:r>
            <a:r>
              <a:rPr lang="en-US" sz="2000" i="0" dirty="0" smtClean="0">
                <a:solidFill>
                  <a:srgbClr val="0E03E7"/>
                </a:solidFill>
              </a:rPr>
              <a:t>                      </a:t>
            </a:r>
          </a:p>
          <a:p>
            <a:r>
              <a:rPr lang="en-US" sz="2000" i="0" dirty="0" smtClean="0">
                <a:solidFill>
                  <a:srgbClr val="0E03E7"/>
                </a:solidFill>
              </a:rPr>
              <a:t>  </a:t>
            </a:r>
            <a:r>
              <a:rPr lang="ru-RU" sz="2000" i="0" dirty="0" smtClean="0">
                <a:solidFill>
                  <a:srgbClr val="0E03E7"/>
                </a:solidFill>
              </a:rPr>
              <a:t> к Петрарке» был впервые опубликован</a:t>
            </a:r>
            <a:endParaRPr lang="en-US" sz="2000" i="0" dirty="0" smtClean="0">
              <a:solidFill>
                <a:srgbClr val="0E03E7"/>
              </a:solidFill>
            </a:endParaRPr>
          </a:p>
          <a:p>
            <a:r>
              <a:rPr lang="ru-RU" sz="2000" i="0" dirty="0" smtClean="0">
                <a:solidFill>
                  <a:srgbClr val="0E03E7"/>
                </a:solidFill>
              </a:rPr>
              <a:t> в 1976 году и входит в сборник «Колыбельная для мужчин». </a:t>
            </a:r>
          </a:p>
          <a:p>
            <a:endParaRPr lang="ru-RU" sz="1600" dirty="0"/>
          </a:p>
        </p:txBody>
      </p:sp>
      <p:sp>
        <p:nvSpPr>
          <p:cNvPr id="4" name="AutoShape 2" descr="Биография Мамина-Сибиряка Дмитрия Наркисович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18" name="Picture 2" descr="Франческо Петрар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071552"/>
            <a:ext cx="2571768" cy="3671877"/>
          </a:xfrm>
          <a:prstGeom prst="rect">
            <a:avLst/>
          </a:prstGeom>
          <a:noFill/>
        </p:spPr>
      </p:pic>
      <p:pic>
        <p:nvPicPr>
          <p:cNvPr id="6" name="Picture 2" descr="Книга стихов Франческо Петрар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1880" y="2571750"/>
            <a:ext cx="2808312" cy="2171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142858"/>
            <a:ext cx="8190071" cy="462610"/>
          </a:xfrm>
        </p:spPr>
        <p:txBody>
          <a:bodyPr anchor="ctr"/>
          <a:lstStyle/>
          <a:p>
            <a:pPr algn="ctr"/>
            <a:r>
              <a:rPr lang="ru-RU" sz="3600" dirty="0" err="1" smtClean="0"/>
              <a:t>Франческо</a:t>
            </a:r>
            <a:r>
              <a:rPr lang="ru-RU" sz="3600" dirty="0" smtClean="0"/>
              <a:t> Петрарка</a:t>
            </a:r>
            <a:r>
              <a:rPr lang="ru-RU" sz="2800" dirty="0" smtClean="0">
                <a:solidFill>
                  <a:srgbClr val="0E03E7"/>
                </a:solidFill>
              </a:rPr>
              <a:t>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142990"/>
            <a:ext cx="4824536" cy="3055741"/>
          </a:xfrm>
        </p:spPr>
        <p:txBody>
          <a:bodyPr/>
          <a:lstStyle/>
          <a:p>
            <a:r>
              <a:rPr lang="ru-RU" sz="1600" b="0" i="0" dirty="0" smtClean="0"/>
              <a:t>      </a:t>
            </a:r>
            <a:r>
              <a:rPr lang="ru-RU" sz="1800" i="0" dirty="0" err="1" smtClean="0">
                <a:solidFill>
                  <a:srgbClr val="0E03E7"/>
                </a:solidFill>
              </a:rPr>
              <a:t>Франческо</a:t>
            </a:r>
            <a:r>
              <a:rPr lang="ru-RU" sz="1800" i="0" dirty="0" smtClean="0">
                <a:solidFill>
                  <a:srgbClr val="0E03E7"/>
                </a:solidFill>
              </a:rPr>
              <a:t> Петрарка – итальянский поэт XIV века, ставший основателем раннего гуманизма</a:t>
            </a:r>
            <a:r>
              <a:rPr lang="ru-RU" sz="1800" b="0" i="0" dirty="0" smtClean="0"/>
              <a:t> </a:t>
            </a:r>
            <a:r>
              <a:rPr lang="ru-RU" sz="1800" i="0" dirty="0" smtClean="0">
                <a:solidFill>
                  <a:srgbClr val="0E03E7"/>
                </a:solidFill>
              </a:rPr>
              <a:t>и светского искусства, которые являются основными принципами эпохи Возрождения.</a:t>
            </a:r>
            <a:r>
              <a:rPr lang="ru-RU" sz="1800" b="0" i="0" dirty="0" smtClean="0"/>
              <a:t>  </a:t>
            </a:r>
          </a:p>
          <a:p>
            <a:r>
              <a:rPr lang="ru-RU" sz="1800" b="0" i="0" dirty="0" smtClean="0">
                <a:solidFill>
                  <a:srgbClr val="0E03E7"/>
                </a:solidFill>
              </a:rPr>
              <a:t>     </a:t>
            </a:r>
            <a:r>
              <a:rPr lang="ru-RU" sz="1800" i="0" dirty="0" err="1" smtClean="0">
                <a:solidFill>
                  <a:srgbClr val="0E03E7"/>
                </a:solidFill>
              </a:rPr>
              <a:t>Франческо</a:t>
            </a:r>
            <a:r>
              <a:rPr lang="ru-RU" sz="1800" i="0" dirty="0" smtClean="0">
                <a:solidFill>
                  <a:srgbClr val="0E03E7"/>
                </a:solidFill>
              </a:rPr>
              <a:t> Петрарка – культовый поэт Средневековья. </a:t>
            </a:r>
          </a:p>
          <a:p>
            <a:r>
              <a:rPr lang="ru-RU" sz="1800" i="0" dirty="0" smtClean="0">
                <a:solidFill>
                  <a:srgbClr val="0E03E7"/>
                </a:solidFill>
              </a:rPr>
              <a:t>     Родился в </a:t>
            </a:r>
            <a:r>
              <a:rPr lang="ru-RU" sz="1800" i="0" dirty="0" err="1" smtClean="0">
                <a:solidFill>
                  <a:srgbClr val="0E03E7"/>
                </a:solidFill>
              </a:rPr>
              <a:t>Ареццо</a:t>
            </a:r>
            <a:r>
              <a:rPr lang="ru-RU" sz="1800" i="0" dirty="0" smtClean="0">
                <a:solidFill>
                  <a:srgbClr val="0E03E7"/>
                </a:solidFill>
              </a:rPr>
              <a:t> 20 июля 1304 года.  </a:t>
            </a:r>
            <a:endParaRPr lang="ru-RU" sz="1800" dirty="0">
              <a:solidFill>
                <a:srgbClr val="0E03E7"/>
              </a:solidFill>
            </a:endParaRPr>
          </a:p>
        </p:txBody>
      </p:sp>
      <p:sp>
        <p:nvSpPr>
          <p:cNvPr id="4" name="AutoShape 2" descr="Биография Мамина-Сибиряка Дмитрия Наркисович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6" name="Picture 2" descr="ПЕТРАРКА, Франческо (итал. Francesco Petrarca, 1304‒1374) — информация на  портале Энциклопедия Всемирная истор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8144" y="987574"/>
            <a:ext cx="285752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142858"/>
            <a:ext cx="9072594" cy="1250872"/>
          </a:xfrm>
        </p:spPr>
        <p:txBody>
          <a:bodyPr anchor="ctr"/>
          <a:lstStyle/>
          <a:p>
            <a:pPr algn="ctr"/>
            <a:r>
              <a:rPr lang="ru-RU" sz="3600" dirty="0" err="1" smtClean="0"/>
              <a:t>Франческо</a:t>
            </a:r>
            <a:r>
              <a:rPr lang="ru-RU" sz="3600" dirty="0" smtClean="0"/>
              <a:t> Петрарка</a:t>
            </a:r>
            <a:r>
              <a:rPr lang="ru-RU" sz="2800" dirty="0" smtClean="0">
                <a:solidFill>
                  <a:srgbClr val="0E03E7"/>
                </a:solidFill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785800"/>
            <a:ext cx="4786346" cy="3877985"/>
          </a:xfrm>
        </p:spPr>
        <p:txBody>
          <a:bodyPr/>
          <a:lstStyle/>
          <a:p>
            <a:endParaRPr lang="ru-RU" sz="1800" i="0" dirty="0" smtClean="0">
              <a:solidFill>
                <a:srgbClr val="0E03E7"/>
              </a:solidFill>
            </a:endParaRPr>
          </a:p>
          <a:p>
            <a:r>
              <a:rPr lang="ru-RU" sz="1800" i="0" dirty="0" smtClean="0">
                <a:solidFill>
                  <a:srgbClr val="0E03E7"/>
                </a:solidFill>
              </a:rPr>
              <a:t>      Его отцом стал </a:t>
            </a:r>
            <a:r>
              <a:rPr lang="ru-RU" sz="1800" i="0" dirty="0" err="1" smtClean="0">
                <a:solidFill>
                  <a:srgbClr val="0E03E7"/>
                </a:solidFill>
              </a:rPr>
              <a:t>Пьетро</a:t>
            </a:r>
            <a:r>
              <a:rPr lang="ru-RU" sz="1800" i="0" dirty="0" smtClean="0">
                <a:solidFill>
                  <a:srgbClr val="0E03E7"/>
                </a:solidFill>
              </a:rPr>
              <a:t> </a:t>
            </a:r>
            <a:r>
              <a:rPr lang="ru-RU" sz="1800" i="0" dirty="0" err="1" smtClean="0">
                <a:solidFill>
                  <a:srgbClr val="0E03E7"/>
                </a:solidFill>
              </a:rPr>
              <a:t>ди</a:t>
            </a:r>
            <a:r>
              <a:rPr lang="ru-RU" sz="1800" i="0" dirty="0" smtClean="0">
                <a:solidFill>
                  <a:srgbClr val="0E03E7"/>
                </a:solidFill>
              </a:rPr>
              <a:t> сер </a:t>
            </a:r>
            <a:r>
              <a:rPr lang="ru-RU" sz="1800" i="0" dirty="0" err="1" smtClean="0">
                <a:solidFill>
                  <a:srgbClr val="0E03E7"/>
                </a:solidFill>
              </a:rPr>
              <a:t>Паренцо</a:t>
            </a:r>
            <a:r>
              <a:rPr lang="ru-RU" sz="1800" i="0" dirty="0" smtClean="0">
                <a:solidFill>
                  <a:srgbClr val="0E03E7"/>
                </a:solidFill>
              </a:rPr>
              <a:t>, флорентийский юрист, который был выдворен из Флоренции в то же время, что и Данте, за поддержку партии «белых». </a:t>
            </a:r>
            <a:r>
              <a:rPr lang="ru-RU" sz="1800" i="0" dirty="0" err="1" smtClean="0">
                <a:solidFill>
                  <a:srgbClr val="0E03E7"/>
                </a:solidFill>
              </a:rPr>
              <a:t>Паренцо</a:t>
            </a:r>
            <a:r>
              <a:rPr lang="ru-RU" sz="1800" i="0" dirty="0" smtClean="0">
                <a:solidFill>
                  <a:srgbClr val="0E03E7"/>
                </a:solidFill>
              </a:rPr>
              <a:t> имел прозвище «</a:t>
            </a:r>
            <a:r>
              <a:rPr lang="ru-RU" sz="1800" i="0" dirty="0" err="1" smtClean="0">
                <a:solidFill>
                  <a:srgbClr val="0E03E7"/>
                </a:solidFill>
              </a:rPr>
              <a:t>Петракко</a:t>
            </a:r>
            <a:r>
              <a:rPr lang="ru-RU" sz="1800" i="0" dirty="0" smtClean="0">
                <a:solidFill>
                  <a:srgbClr val="0E03E7"/>
                </a:solidFill>
              </a:rPr>
              <a:t>» - вероятно, из-за этого впоследствии образовался псевдоним поэта. Семейство </a:t>
            </a:r>
            <a:r>
              <a:rPr lang="ru-RU" sz="1800" i="0" dirty="0" err="1" smtClean="0">
                <a:solidFill>
                  <a:srgbClr val="0E03E7"/>
                </a:solidFill>
              </a:rPr>
              <a:t>Паренцо</a:t>
            </a:r>
            <a:r>
              <a:rPr lang="ru-RU" sz="1800" i="0" dirty="0" smtClean="0">
                <a:solidFill>
                  <a:srgbClr val="0E03E7"/>
                </a:solidFill>
              </a:rPr>
              <a:t> переезжало из одного города Тосканы в другой, а когда </a:t>
            </a:r>
            <a:r>
              <a:rPr lang="ru-RU" sz="1800" i="0" dirty="0" err="1" smtClean="0">
                <a:solidFill>
                  <a:srgbClr val="0E03E7"/>
                </a:solidFill>
              </a:rPr>
              <a:t>Франческо</a:t>
            </a:r>
            <a:r>
              <a:rPr lang="ru-RU" sz="1800" i="0" dirty="0" smtClean="0">
                <a:solidFill>
                  <a:srgbClr val="0E03E7"/>
                </a:solidFill>
              </a:rPr>
              <a:t> исполнилось девять лет, </a:t>
            </a:r>
            <a:r>
              <a:rPr lang="ru-RU" sz="1800" i="0" dirty="0" err="1" smtClean="0">
                <a:solidFill>
                  <a:srgbClr val="0E03E7"/>
                </a:solidFill>
              </a:rPr>
              <a:t>осело</a:t>
            </a:r>
            <a:r>
              <a:rPr lang="ru-RU" sz="1800" i="0" dirty="0" smtClean="0">
                <a:solidFill>
                  <a:srgbClr val="0E03E7"/>
                </a:solidFill>
              </a:rPr>
              <a:t> во французском Авиньоне. Впоследствии мать Петрарки переселилась в соседний город </a:t>
            </a:r>
            <a:r>
              <a:rPr lang="ru-RU" sz="1800" i="0" dirty="0" err="1" smtClean="0">
                <a:solidFill>
                  <a:srgbClr val="0E03E7"/>
                </a:solidFill>
              </a:rPr>
              <a:t>Карпантра</a:t>
            </a:r>
            <a:r>
              <a:rPr lang="ru-RU" sz="1800" i="0" dirty="0" smtClean="0">
                <a:solidFill>
                  <a:srgbClr val="0E03E7"/>
                </a:solidFill>
              </a:rPr>
              <a:t>.</a:t>
            </a:r>
            <a:endParaRPr lang="ru-RU" sz="1800" i="0" dirty="0">
              <a:solidFill>
                <a:srgbClr val="0E03E7"/>
              </a:solidFill>
            </a:endParaRPr>
          </a:p>
        </p:txBody>
      </p:sp>
      <p:sp>
        <p:nvSpPr>
          <p:cNvPr id="4" name="AutoShape 2" descr="Биография Мамина-Сибиряка Дмитрия Наркисович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Статуя Франческо Петрар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214428"/>
            <a:ext cx="3000396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785850" y="175199"/>
            <a:ext cx="9787005" cy="1134426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dirty="0" smtClean="0"/>
              <a:t>       </a:t>
            </a:r>
            <a:r>
              <a:rPr lang="ru-RU" sz="3600" dirty="0" err="1" smtClean="0"/>
              <a:t>Франческо</a:t>
            </a:r>
            <a:r>
              <a:rPr lang="ru-RU" sz="3600" dirty="0" smtClean="0"/>
              <a:t> Петрарка</a:t>
            </a:r>
            <a:r>
              <a:rPr lang="ru-RU" sz="2800" dirty="0" smtClean="0">
                <a:solidFill>
                  <a:srgbClr val="0E03E7"/>
                </a:solidFill>
              </a:rPr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8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457200" y="142859"/>
            <a:ext cx="822960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290">
              <a:defRPr/>
            </a:pPr>
            <a:r>
              <a:rPr lang="ru-RU" sz="33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    </a:t>
            </a:r>
            <a:endParaRPr lang="ru-RU" sz="28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287001" y="1047890"/>
            <a:ext cx="3070553" cy="1523860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2845" y="1000114"/>
            <a:ext cx="3143271" cy="73865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endParaRPr lang="ru-RU" sz="2100" b="1" dirty="0" smtClean="0">
              <a:latin typeface="Arial" pitchFamily="34" charset="0"/>
              <a:cs typeface="Arial" pitchFamily="34" charset="0"/>
            </a:endParaRPr>
          </a:p>
          <a:p>
            <a:endParaRPr lang="ru-RU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86182" y="914400"/>
            <a:ext cx="51435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Авиньоне мальчик начал посещать школу, изучил латинский язык и начал интересоваться произведениями 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римской литературы. В 1319 году 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Франческо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окончил школу, после чего 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отец посоветовал изучать право. Хотя юриспруденция не была близка </a:t>
            </a:r>
          </a:p>
          <a:p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Франческо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парень выполнил волю отца, поступив в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Монпелье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а вскоре – и в Болонский университет. В 1326 году отец Петрарки скончался, а сам молодой человек окончательно понял, что классические писатели для него гораздо интереснее законодательных актов.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AutoShape 4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2" name="AutoShape 14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4" name="AutoShape 16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6" name="AutoShape 18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8" name="AutoShape 20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 descr="Портрет Франческо Петрар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42990"/>
            <a:ext cx="3214710" cy="3548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785850" y="175199"/>
            <a:ext cx="9787005" cy="1134426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dirty="0" smtClean="0"/>
              <a:t>       </a:t>
            </a:r>
            <a:r>
              <a:rPr lang="ru-RU" sz="3600" dirty="0" err="1" smtClean="0"/>
              <a:t>Франческо</a:t>
            </a:r>
            <a:r>
              <a:rPr lang="ru-RU" sz="3600" dirty="0" smtClean="0"/>
              <a:t> Петрарка</a:t>
            </a:r>
            <a:r>
              <a:rPr lang="ru-RU" sz="2800" dirty="0" smtClean="0">
                <a:solidFill>
                  <a:srgbClr val="0E03E7"/>
                </a:solidFill>
              </a:rPr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8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457200" y="142859"/>
            <a:ext cx="822960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290">
              <a:defRPr/>
            </a:pPr>
            <a:r>
              <a:rPr lang="ru-RU" sz="33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    </a:t>
            </a:r>
            <a:endParaRPr lang="ru-RU" sz="28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287001" y="1047890"/>
            <a:ext cx="3070553" cy="1523860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2845" y="1000114"/>
            <a:ext cx="3143271" cy="73865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endParaRPr lang="ru-RU" sz="2100" b="1" dirty="0" smtClean="0">
              <a:latin typeface="Arial" pitchFamily="34" charset="0"/>
              <a:cs typeface="Arial" pitchFamily="34" charset="0"/>
            </a:endParaRPr>
          </a:p>
          <a:p>
            <a:endParaRPr lang="ru-RU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00496" y="914400"/>
            <a:ext cx="50006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6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Единственным наследством, которое получил </a:t>
            </a:r>
            <a:r>
              <a:rPr lang="ru-RU" sz="1800" b="1" dirty="0" err="1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Франческо</a:t>
            </a:r>
            <a:r>
              <a:rPr lang="ru-RU" sz="1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после смерти отца, стала рукопись сочинений Вергилия. Отчасти из-за тяжёлого финансового положения, отчасти из-за стремления к духовному просвещению, после окончания университета Петрарка решил принять священство. Итальянец поселился при папском дворе в Авиньоне и сблизился с представителями авторитетного семейства Колонна (</a:t>
            </a:r>
            <a:r>
              <a:rPr lang="ru-RU" sz="1800" b="1" dirty="0" err="1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Джакомо</a:t>
            </a:r>
            <a:r>
              <a:rPr lang="ru-RU" sz="1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Колонна - приятель ещё со времён учёбы в университете).</a:t>
            </a:r>
          </a:p>
          <a:p>
            <a:r>
              <a:rPr lang="ru-RU" sz="1800" b="1" dirty="0" smtClean="0">
                <a:solidFill>
                  <a:srgbClr val="0A982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0A9822"/>
                </a:solidFill>
                <a:latin typeface="Arial" pitchFamily="34" charset="0"/>
                <a:cs typeface="Arial" pitchFamily="34" charset="0"/>
              </a:rPr>
            </a:br>
            <a:endParaRPr lang="ru-RU" sz="1800" b="1" dirty="0">
              <a:solidFill>
                <a:srgbClr val="0A982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AutoShape 4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2" name="AutoShape 14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4" name="AutoShape 16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6" name="AutoShape 18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8" name="AutoShape 20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6" name="Picture 2" descr="http://lurkmore.so/images/thumb/0/00/Palazzo_dei_Papi_ad_Avignone.jpg/180px-Palazzo_dei_Papi_ad_Avigno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28"/>
            <a:ext cx="321471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4282" y="175199"/>
            <a:ext cx="8858311" cy="1134426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dirty="0" smtClean="0"/>
              <a:t>Неразделённая любовь Ф.Петрарки </a:t>
            </a:r>
            <a:br>
              <a:rPr lang="ru-RU" sz="3600" dirty="0" smtClean="0"/>
            </a:b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8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457200" y="142859"/>
            <a:ext cx="822960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290">
              <a:defRPr/>
            </a:pPr>
            <a:r>
              <a:rPr lang="ru-RU" sz="33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    </a:t>
            </a:r>
            <a:endParaRPr lang="ru-RU" sz="28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287001" y="1047890"/>
            <a:ext cx="3070553" cy="1523860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2845" y="1000114"/>
            <a:ext cx="3143271" cy="73865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endParaRPr lang="ru-RU" sz="2100" b="1" dirty="0" smtClean="0">
              <a:latin typeface="Arial" pitchFamily="34" charset="0"/>
              <a:cs typeface="Arial" pitchFamily="34" charset="0"/>
            </a:endParaRPr>
          </a:p>
          <a:p>
            <a:endParaRPr lang="ru-RU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857238"/>
            <a:ext cx="51435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dirty="0" smtClean="0">
                <a:solidFill>
                  <a:srgbClr val="560E56"/>
                </a:solidFill>
                <a:latin typeface="Arial" pitchFamily="34" charset="0"/>
                <a:cs typeface="Arial" pitchFamily="34" charset="0"/>
              </a:rPr>
              <a:t>Любовью всей жизни Петрарки была </a:t>
            </a:r>
            <a:r>
              <a:rPr lang="ru-RU" sz="1800" b="1" dirty="0" err="1" smtClean="0">
                <a:solidFill>
                  <a:srgbClr val="560E56"/>
                </a:solidFill>
                <a:latin typeface="Arial" pitchFamily="34" charset="0"/>
                <a:cs typeface="Arial" pitchFamily="34" charset="0"/>
              </a:rPr>
              <a:t>Лаура</a:t>
            </a:r>
            <a:r>
              <a:rPr lang="ru-RU" sz="1800" b="1" dirty="0" smtClean="0">
                <a:solidFill>
                  <a:srgbClr val="560E56"/>
                </a:solidFill>
                <a:latin typeface="Arial" pitchFamily="34" charset="0"/>
                <a:cs typeface="Arial" pitchFamily="34" charset="0"/>
              </a:rPr>
              <a:t>. После встречи с этой девушкой поэт на протяжении трёх лет, проведённых в Авиньоне, надеялся поймать её случайный взгляд в церкви. В 1330 году поэт переехал в </a:t>
            </a:r>
            <a:r>
              <a:rPr lang="ru-RU" sz="1800" b="1" dirty="0" err="1" smtClean="0">
                <a:solidFill>
                  <a:srgbClr val="560E56"/>
                </a:solidFill>
                <a:latin typeface="Arial" pitchFamily="34" charset="0"/>
                <a:cs typeface="Arial" pitchFamily="34" charset="0"/>
              </a:rPr>
              <a:t>Ломбе</a:t>
            </a:r>
            <a:r>
              <a:rPr lang="ru-RU" sz="1800" b="1" dirty="0" smtClean="0">
                <a:solidFill>
                  <a:srgbClr val="560E56"/>
                </a:solidFill>
                <a:latin typeface="Arial" pitchFamily="34" charset="0"/>
                <a:cs typeface="Arial" pitchFamily="34" charset="0"/>
              </a:rPr>
              <a:t>, а через семь лет купил имение в </a:t>
            </a:r>
            <a:r>
              <a:rPr lang="ru-RU" sz="1800" b="1" dirty="0" err="1" smtClean="0">
                <a:solidFill>
                  <a:srgbClr val="560E56"/>
                </a:solidFill>
                <a:latin typeface="Arial" pitchFamily="34" charset="0"/>
                <a:cs typeface="Arial" pitchFamily="34" charset="0"/>
              </a:rPr>
              <a:t>Воклюзе</a:t>
            </a:r>
            <a:r>
              <a:rPr lang="ru-RU" sz="1800" b="1" dirty="0" smtClean="0">
                <a:solidFill>
                  <a:srgbClr val="560E56"/>
                </a:solidFill>
                <a:latin typeface="Arial" pitchFamily="34" charset="0"/>
                <a:cs typeface="Arial" pitchFamily="34" charset="0"/>
              </a:rPr>
              <a:t>, чтобы жить неподалеку от </a:t>
            </a:r>
            <a:r>
              <a:rPr lang="ru-RU" sz="1800" b="1" dirty="0" err="1" smtClean="0">
                <a:solidFill>
                  <a:srgbClr val="560E56"/>
                </a:solidFill>
                <a:latin typeface="Arial" pitchFamily="34" charset="0"/>
                <a:cs typeface="Arial" pitchFamily="34" charset="0"/>
              </a:rPr>
              <a:t>Лауры</a:t>
            </a:r>
            <a:r>
              <a:rPr lang="ru-RU" sz="1800" b="1" dirty="0" smtClean="0">
                <a:solidFill>
                  <a:srgbClr val="560E56"/>
                </a:solidFill>
                <a:latin typeface="Arial" pitchFamily="34" charset="0"/>
                <a:cs typeface="Arial" pitchFamily="34" charset="0"/>
              </a:rPr>
              <a:t>. Приняв духовный сан, Петрарка не имел права жениться.</a:t>
            </a:r>
          </a:p>
          <a:p>
            <a:pPr fontAlgn="base"/>
            <a:r>
              <a:rPr lang="ru-RU" sz="1800" b="1" dirty="0" smtClean="0">
                <a:solidFill>
                  <a:srgbClr val="560E56"/>
                </a:solidFill>
                <a:latin typeface="Arial" pitchFamily="34" charset="0"/>
                <a:cs typeface="Arial" pitchFamily="34" charset="0"/>
              </a:rPr>
              <a:t>Сама </a:t>
            </a:r>
            <a:r>
              <a:rPr lang="ru-RU" sz="1800" b="1" dirty="0" err="1" smtClean="0">
                <a:solidFill>
                  <a:srgbClr val="560E56"/>
                </a:solidFill>
                <a:latin typeface="Arial" pitchFamily="34" charset="0"/>
                <a:cs typeface="Arial" pitchFamily="34" charset="0"/>
              </a:rPr>
              <a:t>Лаура</a:t>
            </a:r>
            <a:r>
              <a:rPr lang="ru-RU" sz="1800" b="1" dirty="0" smtClean="0">
                <a:solidFill>
                  <a:srgbClr val="560E56"/>
                </a:solidFill>
                <a:latin typeface="Arial" pitchFamily="34" charset="0"/>
                <a:cs typeface="Arial" pitchFamily="34" charset="0"/>
              </a:rPr>
              <a:t> была замужней женщиной, верной супругой и матерью одиннадцати детей. В последний раз поэт увидел возлюбленную 27 сентября 1347 года, а в 1348 году женщина умерла.</a:t>
            </a:r>
          </a:p>
          <a:p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AutoShape 4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2" name="AutoShape 14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4" name="AutoShape 16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6" name="AutoShape 18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8" name="AutoShape 20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Лаура (Петрарка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" name="Picture 4" descr="Франческо Петрарка: биография, личная жизнь, фото и виде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071552"/>
            <a:ext cx="3452792" cy="3224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4282" y="175199"/>
            <a:ext cx="8858311" cy="1134426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dirty="0" smtClean="0"/>
              <a:t>Неразделённая любовь Ф.Петрарки </a:t>
            </a:r>
            <a:br>
              <a:rPr lang="ru-RU" sz="3600" dirty="0" smtClean="0"/>
            </a:b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8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457200" y="142859"/>
            <a:ext cx="822960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290">
              <a:defRPr/>
            </a:pPr>
            <a:r>
              <a:rPr lang="ru-RU" sz="33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    </a:t>
            </a:r>
            <a:endParaRPr lang="ru-RU" sz="28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287001" y="1047890"/>
            <a:ext cx="3070553" cy="1523860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2845" y="1000114"/>
            <a:ext cx="3143271" cy="73865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endParaRPr lang="ru-RU" sz="2100" b="1" dirty="0" smtClean="0">
              <a:latin typeface="Arial" pitchFamily="34" charset="0"/>
              <a:cs typeface="Arial" pitchFamily="34" charset="0"/>
            </a:endParaRPr>
          </a:p>
          <a:p>
            <a:endParaRPr lang="ru-RU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857238"/>
            <a:ext cx="464347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fontAlgn="base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1800" b="1" dirty="0" smtClean="0">
                <a:solidFill>
                  <a:srgbClr val="0E03E7"/>
                </a:solidFill>
                <a:latin typeface="Arial" pitchFamily="34" charset="0"/>
                <a:cs typeface="Arial" pitchFamily="34" charset="0"/>
              </a:rPr>
              <a:t>В 1348 году в Европе была масштабная эпидемия чумы, настоящий мор. Она унесла жизнь миллионов людей. От этой болезни умерла и </a:t>
            </a:r>
            <a:r>
              <a:rPr lang="ru-RU" sz="1800" b="1" dirty="0" err="1" smtClean="0">
                <a:solidFill>
                  <a:srgbClr val="0E03E7"/>
                </a:solidFill>
                <a:latin typeface="Arial" pitchFamily="34" charset="0"/>
                <a:cs typeface="Arial" pitchFamily="34" charset="0"/>
              </a:rPr>
              <a:t>Лаура</a:t>
            </a:r>
            <a:r>
              <a:rPr lang="ru-RU" sz="1800" b="1" dirty="0" smtClean="0">
                <a:solidFill>
                  <a:srgbClr val="0E03E7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fontAlgn="base"/>
            <a:r>
              <a:rPr lang="ru-RU" sz="1800" b="1" dirty="0" smtClean="0">
                <a:solidFill>
                  <a:srgbClr val="0E03E7"/>
                </a:solidFill>
                <a:latin typeface="Arial" pitchFamily="34" charset="0"/>
                <a:cs typeface="Arial" pitchFamily="34" charset="0"/>
              </a:rPr>
              <a:t>       И умерла она именно в тот же день и месяц, и в те же утренние часы, и в том же городе, где впервые пересеклись их взгляды. Тайна этой встречи и любви никем ещё не раскрыта.    </a:t>
            </a:r>
          </a:p>
          <a:p>
            <a:pPr fontAlgn="base"/>
            <a:r>
              <a:rPr lang="ru-RU" sz="1800" b="1" dirty="0" smtClean="0">
                <a:solidFill>
                  <a:srgbClr val="0E03E7"/>
                </a:solidFill>
                <a:latin typeface="Arial" pitchFamily="34" charset="0"/>
                <a:cs typeface="Arial" pitchFamily="34" charset="0"/>
              </a:rPr>
              <a:t>       Смерть </a:t>
            </a:r>
            <a:r>
              <a:rPr lang="ru-RU" sz="1800" b="1" dirty="0" err="1" smtClean="0">
                <a:solidFill>
                  <a:srgbClr val="0E03E7"/>
                </a:solidFill>
                <a:latin typeface="Arial" pitchFamily="34" charset="0"/>
                <a:cs typeface="Arial" pitchFamily="34" charset="0"/>
              </a:rPr>
              <a:t>Лауры</a:t>
            </a:r>
            <a:r>
              <a:rPr lang="ru-RU" sz="1800" b="1" dirty="0" smtClean="0">
                <a:solidFill>
                  <a:srgbClr val="0E03E7"/>
                </a:solidFill>
                <a:latin typeface="Arial" pitchFamily="34" charset="0"/>
                <a:cs typeface="Arial" pitchFamily="34" charset="0"/>
              </a:rPr>
              <a:t> Петрарка воспринял как катастрофу.</a:t>
            </a:r>
            <a:endParaRPr lang="ru-RU" sz="1800" b="1" dirty="0">
              <a:solidFill>
                <a:srgbClr val="0E03E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AutoShape 4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2" name="AutoShape 14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4" name="AutoShape 16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6" name="AutoShape 18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8" name="AutoShape 20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Лаура (Петрарка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0" name="Picture 2" descr="Петрарка смотрит на проходящую мимо Лауру. | Фото: img1.liveinternet.ru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071552"/>
            <a:ext cx="3567093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4282" y="175199"/>
            <a:ext cx="8858311" cy="1134426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dirty="0" smtClean="0"/>
              <a:t>Творчество </a:t>
            </a:r>
            <a:r>
              <a:rPr lang="ru-RU" sz="3600" dirty="0" err="1" smtClean="0"/>
              <a:t>Франческо</a:t>
            </a:r>
            <a:r>
              <a:rPr lang="ru-RU" sz="3600" dirty="0" smtClean="0"/>
              <a:t> Петрарки </a:t>
            </a:r>
            <a:br>
              <a:rPr lang="ru-RU" sz="3600" dirty="0" smtClean="0"/>
            </a:b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8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457200" y="142859"/>
            <a:ext cx="822960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290">
              <a:defRPr/>
            </a:pPr>
            <a:r>
              <a:rPr lang="ru-RU" sz="33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    </a:t>
            </a:r>
            <a:endParaRPr lang="ru-RU" sz="28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287001" y="1047890"/>
            <a:ext cx="3070553" cy="1523860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2845" y="1000114"/>
            <a:ext cx="3143271" cy="73865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endParaRPr lang="ru-RU" sz="2100" b="1" dirty="0" smtClean="0">
              <a:latin typeface="Arial" pitchFamily="34" charset="0"/>
              <a:cs typeface="Arial" pitchFamily="34" charset="0"/>
            </a:endParaRPr>
          </a:p>
          <a:p>
            <a:endParaRPr lang="ru-RU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71934" y="857238"/>
            <a:ext cx="485778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fontAlgn="base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Наибольшую популярность Петрарке принесли стихотворные произведения, написанные на итальянском языке. Подавляющая часть посвящена </a:t>
            </a:r>
          </a:p>
          <a:p>
            <a:pPr fontAlgn="base"/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Лауре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де Нов. Сам поэт сообщает о возлюбленной только то, что её зовут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Лаурой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которую впервые увидел 6 апреля 1327 года в церкви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Санта-Кьяра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и что 6 апреля 1348 года эта женщина скончалась. После смерти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Лауры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Франческо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воспевал эту любовь на протяжении всей своей жизни. 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AutoShape 4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2" name="AutoShape 14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4" name="AutoShape 16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6" name="AutoShape 18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8" name="AutoShape 20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" name="Picture 2" descr="690 лет знаменитой любви с первого взгляда — Мармазов.Р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52"/>
            <a:ext cx="3429024" cy="3676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7100</TotalTime>
  <Words>1121</Words>
  <Application>Microsoft Office PowerPoint</Application>
  <PresentationFormat>Экран (16:9)</PresentationFormat>
  <Paragraphs>301</Paragraphs>
  <Slides>19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 2</vt:lpstr>
      <vt:lpstr>Office Theme</vt:lpstr>
      <vt:lpstr>     Литературное                     чтение</vt:lpstr>
      <vt:lpstr>История создания </vt:lpstr>
      <vt:lpstr>Франческо Петрарка </vt:lpstr>
      <vt:lpstr>Франческо Петрарка  </vt:lpstr>
      <vt:lpstr>       Франческо Петрарка                   </vt:lpstr>
      <vt:lpstr>       Франческо Петрарка                   </vt:lpstr>
      <vt:lpstr>Неразделённая любовь Ф.Петрарки                   </vt:lpstr>
      <vt:lpstr>Неразделённая любовь Ф.Петрарки                   </vt:lpstr>
      <vt:lpstr>Творчество Франческо Петрарки                   </vt:lpstr>
      <vt:lpstr>Творчество Франческо Петрарки                   </vt:lpstr>
      <vt:lpstr>Прекрасная Дама сердца Петрарки             </vt:lpstr>
      <vt:lpstr>Прекрасная Дама сердца Петрарки          </vt:lpstr>
      <vt:lpstr>Великий поэт эпохи Возрождения          </vt:lpstr>
      <vt:lpstr>Последние годы жизни Франческо Петрарки                   </vt:lpstr>
      <vt:lpstr>               Решение кроссворда        </vt:lpstr>
      <vt:lpstr>                  Решение кроссворда</vt:lpstr>
      <vt:lpstr>           Решение кроссворда. Проверьте!</vt:lpstr>
      <vt:lpstr>                                                                                                        Словарная работа  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User</cp:lastModifiedBy>
  <cp:revision>585</cp:revision>
  <dcterms:created xsi:type="dcterms:W3CDTF">2020-04-13T08:05:42Z</dcterms:created>
  <dcterms:modified xsi:type="dcterms:W3CDTF">2021-01-18T12:53:13Z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