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89" r:id="rId4"/>
    <p:sldId id="264" r:id="rId5"/>
    <p:sldId id="257" r:id="rId6"/>
    <p:sldId id="332" r:id="rId7"/>
    <p:sldId id="333" r:id="rId8"/>
    <p:sldId id="336" r:id="rId9"/>
    <p:sldId id="318" r:id="rId10"/>
    <p:sldId id="291" r:id="rId11"/>
    <p:sldId id="338" r:id="rId12"/>
    <p:sldId id="334" r:id="rId13"/>
    <p:sldId id="321" r:id="rId14"/>
    <p:sldId id="293" r:id="rId15"/>
    <p:sldId id="322" r:id="rId16"/>
    <p:sldId id="339" r:id="rId17"/>
    <p:sldId id="340" r:id="rId18"/>
    <p:sldId id="341" r:id="rId19"/>
    <p:sldId id="342" r:id="rId20"/>
    <p:sldId id="269" r:id="rId21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D03"/>
    <a:srgbClr val="0000FF"/>
    <a:srgbClr val="5B1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841" autoAdjust="0"/>
  </p:normalViewPr>
  <p:slideViewPr>
    <p:cSldViewPr>
      <p:cViewPr varScale="1">
        <p:scale>
          <a:sx n="148" d="100"/>
          <a:sy n="148" d="100"/>
        </p:scale>
        <p:origin x="456" y="108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41" d="100"/>
          <a:sy n="241" d="100"/>
        </p:scale>
        <p:origin x="-1344" y="-96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593040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</a:t>
            </a:r>
            <a:r>
              <a:rPr lang="ru-RU" sz="4800" spc="-8" dirty="0" smtClean="0"/>
              <a:t>Литературное     </a:t>
            </a:r>
            <a:br>
              <a:rPr lang="ru-RU" sz="4800" spc="-8" dirty="0" smtClean="0"/>
            </a:br>
            <a:r>
              <a:rPr lang="ru-RU" sz="4800" spc="-8" dirty="0" smtClean="0"/>
              <a:t>               чтение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772641" y="1318816"/>
            <a:ext cx="5887591" cy="3305314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6" algn="ctr">
              <a:lnSpc>
                <a:spcPts val="3092"/>
              </a:lnSpc>
              <a:spcBef>
                <a:spcPts val="174"/>
              </a:spcBef>
            </a:pPr>
            <a:r>
              <a:rPr b="1" spc="-32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b="1" spc="-32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b="1" spc="-32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-32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Марина Иванов</a:t>
            </a:r>
            <a:r>
              <a:rPr lang="ru-RU" sz="2800" b="1" spc="-32" dirty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b="1" spc="-32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Цветаева.</a:t>
            </a:r>
            <a:r>
              <a:rPr lang="en-US" sz="2800" b="1" spc="-32" dirty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-32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                     </a:t>
            </a:r>
          </a:p>
          <a:p>
            <a:pPr marL="29196" algn="ctr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E5D03"/>
                </a:solidFill>
                <a:latin typeface="Arial"/>
                <a:cs typeface="Arial"/>
              </a:rPr>
              <a:t>Основные вехи </a:t>
            </a:r>
          </a:p>
          <a:p>
            <a:pPr marL="29196" algn="ctr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E5D03"/>
                </a:solidFill>
                <a:latin typeface="Arial"/>
                <a:cs typeface="Arial"/>
              </a:rPr>
              <a:t> жизни и творчества. </a:t>
            </a:r>
          </a:p>
          <a:p>
            <a:pPr marL="20134" algn="ctr">
              <a:lnSpc>
                <a:spcPts val="4329"/>
              </a:lnSpc>
            </a:pPr>
            <a:r>
              <a:rPr lang="ru-RU" sz="2800" b="1" spc="-16" dirty="0" smtClean="0">
                <a:solidFill>
                  <a:srgbClr val="0E5D03"/>
                </a:solidFill>
                <a:latin typeface="Arial"/>
                <a:cs typeface="Arial"/>
              </a:rPr>
              <a:t>       </a:t>
            </a: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0" y="1857370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8" y="337425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274924" cy="590848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85720" y="3357568"/>
            <a:ext cx="500066" cy="1357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6" name="AutoShape 2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Марина Цветаева&quot; скачать fb2, rtf, epub, pdf, txt книгу Швейцер Виктор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11184">
            <a:off x="5961670" y="2081263"/>
            <a:ext cx="1970412" cy="287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Начало творческой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059582"/>
            <a:ext cx="3857652" cy="3293209"/>
          </a:xfrm>
        </p:spPr>
        <p:txBody>
          <a:bodyPr/>
          <a:lstStyle/>
          <a:p>
            <a:r>
              <a:rPr lang="ru-RU" sz="1600" i="0" dirty="0" smtClean="0"/>
              <a:t>    </a:t>
            </a:r>
          </a:p>
          <a:p>
            <a:r>
              <a:rPr lang="ru-RU" sz="1600" i="0" dirty="0" smtClean="0"/>
              <a:t>     </a:t>
            </a:r>
            <a:r>
              <a:rPr lang="ru-RU" sz="1800" i="0" dirty="0" smtClean="0">
                <a:solidFill>
                  <a:srgbClr val="0000FF"/>
                </a:solidFill>
              </a:rPr>
              <a:t>Первый сборник стихотворений Цветаевой был опубликован в </a:t>
            </a:r>
            <a:r>
              <a:rPr lang="ru-RU" sz="1800" i="0" dirty="0" smtClean="0">
                <a:solidFill>
                  <a:srgbClr val="FF0000"/>
                </a:solidFill>
              </a:rPr>
              <a:t>1910 году («Вечерний альбом»).</a:t>
            </a:r>
            <a:r>
              <a:rPr lang="ru-RU" sz="1800" i="0" dirty="0" smtClean="0">
                <a:solidFill>
                  <a:srgbClr val="0000FF"/>
                </a:solidFill>
              </a:rPr>
              <a:t> Уже тогда на творчество Цветаевой обратили внимание знаменитые </a:t>
            </a:r>
          </a:p>
          <a:p>
            <a:r>
              <a:rPr lang="ru-RU" sz="1800" i="0" dirty="0" smtClean="0">
                <a:solidFill>
                  <a:srgbClr val="0000FF"/>
                </a:solidFill>
              </a:rPr>
              <a:t>—</a:t>
            </a:r>
            <a:r>
              <a:rPr lang="ru-RU" sz="1800" i="0" dirty="0" smtClean="0">
                <a:solidFill>
                  <a:srgbClr val="0E5D03"/>
                </a:solidFill>
              </a:rPr>
              <a:t> </a:t>
            </a:r>
            <a:r>
              <a:rPr lang="ru-RU" sz="1800" i="0" dirty="0" err="1" smtClean="0">
                <a:solidFill>
                  <a:srgbClr val="0E5D03"/>
                </a:solidFill>
              </a:rPr>
              <a:t>В.Я.Брюсов</a:t>
            </a:r>
            <a:r>
              <a:rPr lang="ru-RU" sz="1800" i="0" dirty="0" smtClean="0">
                <a:solidFill>
                  <a:srgbClr val="0E5D03"/>
                </a:solidFill>
              </a:rPr>
              <a:t>, М.Волошин  и </a:t>
            </a:r>
          </a:p>
          <a:p>
            <a:r>
              <a:rPr lang="ru-RU" sz="1800" i="0" dirty="0" smtClean="0">
                <a:solidFill>
                  <a:srgbClr val="0E5D03"/>
                </a:solidFill>
              </a:rPr>
              <a:t>Н.С.Гумилёв. </a:t>
            </a:r>
            <a:r>
              <a:rPr lang="ru-RU" sz="1800" i="0" dirty="0" smtClean="0">
                <a:solidFill>
                  <a:srgbClr val="0000FF"/>
                </a:solidFill>
              </a:rPr>
              <a:t>Их творчество и произведения </a:t>
            </a:r>
            <a:r>
              <a:rPr lang="ru-RU" sz="1800" i="0" dirty="0" smtClean="0">
                <a:solidFill>
                  <a:srgbClr val="0E5D03"/>
                </a:solidFill>
              </a:rPr>
              <a:t>Н.А.Некрасова </a:t>
            </a:r>
            <a:r>
              <a:rPr lang="ru-RU" sz="1800" i="0" dirty="0" smtClean="0">
                <a:solidFill>
                  <a:srgbClr val="0000FF"/>
                </a:solidFill>
              </a:rPr>
              <a:t>значительно повлияли на раннее творчество поэтессы.</a:t>
            </a: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Сборник Марины Цветае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79915">
            <a:off x="4860032" y="1419622"/>
            <a:ext cx="3500418" cy="265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00274"/>
          </a:xfrm>
        </p:spPr>
        <p:txBody>
          <a:bodyPr/>
          <a:lstStyle/>
          <a:p>
            <a:pPr fontAlgn="base"/>
            <a:r>
              <a:rPr lang="ru-RU" dirty="0" smtClean="0"/>
              <a:t> Творческая деятельность </a:t>
            </a:r>
            <a:r>
              <a:rPr lang="ru-RU" sz="3200" dirty="0" smtClean="0"/>
              <a:t>М.И.Цветаевой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857238"/>
            <a:ext cx="3786214" cy="431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 краткой биографии </a:t>
            </a:r>
          </a:p>
          <a:p>
            <a:pPr fontAlgn="base"/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Цветаевой год 1912 стал поистине судьбоносным и плодотворным: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начале </a:t>
            </a:r>
          </a:p>
          <a:p>
            <a:pPr fontAlgn="base"/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года она вышла замуж за известного литературного деятеля Сергея Эфрона, </a:t>
            </a:r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осенью на свет появился</a:t>
            </a:r>
          </a:p>
          <a:p>
            <a:pPr fontAlgn="base"/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их первенец – дочь </a:t>
            </a:r>
          </a:p>
          <a:p>
            <a:pPr fontAlgn="base"/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Ариадна,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тогда же </a:t>
            </a:r>
          </a:p>
          <a:p>
            <a:pPr fontAlgn="base"/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рождается ещё одно её </a:t>
            </a:r>
          </a:p>
          <a:p>
            <a:pPr fontAlgn="base"/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детище – второй цикл необычных на то время стихов, который она посвятила любимому супругу.</a:t>
            </a:r>
            <a:endParaRPr lang="ru-RU" sz="1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000510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С.Эфрон и М.И.Цветаева                                                                         М.И.Цветаева с 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дочерью Ариадной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Марина Цветаева с муж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52"/>
            <a:ext cx="2857520" cy="2857519"/>
          </a:xfrm>
          <a:prstGeom prst="rect">
            <a:avLst/>
          </a:prstGeom>
          <a:noFill/>
        </p:spPr>
      </p:pic>
      <p:pic>
        <p:nvPicPr>
          <p:cNvPr id="13316" name="Picture 4" descr="Марина Цветаева доч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071552"/>
            <a:ext cx="264316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Начало творческой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1059582"/>
            <a:ext cx="4214842" cy="3847207"/>
          </a:xfrm>
        </p:spPr>
        <p:txBody>
          <a:bodyPr/>
          <a:lstStyle/>
          <a:p>
            <a:r>
              <a:rPr lang="ru-RU" sz="1600" i="0" dirty="0" smtClean="0">
                <a:solidFill>
                  <a:srgbClr val="0000FF"/>
                </a:solidFill>
              </a:rPr>
              <a:t>    </a:t>
            </a:r>
            <a:r>
              <a:rPr lang="ru-RU" sz="1800" i="0" dirty="0" smtClean="0">
                <a:solidFill>
                  <a:srgbClr val="FF0000"/>
                </a:solidFill>
              </a:rPr>
              <a:t>1912 году</a:t>
            </a:r>
            <a:r>
              <a:rPr lang="ru-RU" sz="1800" i="0" dirty="0" smtClean="0">
                <a:solidFill>
                  <a:srgbClr val="0000FF"/>
                </a:solidFill>
              </a:rPr>
              <a:t> она выпустила второй сборник стихов – </a:t>
            </a:r>
            <a:r>
              <a:rPr lang="ru-RU" sz="1800" i="0" dirty="0" smtClean="0">
                <a:solidFill>
                  <a:srgbClr val="FF0000"/>
                </a:solidFill>
              </a:rPr>
              <a:t>«Волшебный фонарь».</a:t>
            </a:r>
            <a:r>
              <a:rPr lang="ru-RU" sz="1800" i="0" dirty="0" smtClean="0">
                <a:solidFill>
                  <a:srgbClr val="0000FF"/>
                </a:solidFill>
              </a:rPr>
              <a:t> В эти два сборника Цветаевой вошли также стихотворения для детей: </a:t>
            </a:r>
            <a:r>
              <a:rPr lang="ru-RU" sz="1800" i="0" dirty="0" smtClean="0">
                <a:solidFill>
                  <a:srgbClr val="FF0000"/>
                </a:solidFill>
              </a:rPr>
              <a:t>«Так», «В классе», «В субботу».</a:t>
            </a:r>
            <a:r>
              <a:rPr lang="ru-RU" sz="1800" i="0" dirty="0" smtClean="0">
                <a:solidFill>
                  <a:srgbClr val="0000FF"/>
                </a:solidFill>
              </a:rPr>
              <a:t> В </a:t>
            </a:r>
            <a:r>
              <a:rPr lang="ru-RU" sz="1800" i="0" dirty="0" smtClean="0">
                <a:solidFill>
                  <a:srgbClr val="0E5D03"/>
                </a:solidFill>
              </a:rPr>
              <a:t>1913 году </a:t>
            </a:r>
            <a:r>
              <a:rPr lang="ru-RU" sz="1800" i="0" dirty="0" smtClean="0">
                <a:solidFill>
                  <a:srgbClr val="0000FF"/>
                </a:solidFill>
              </a:rPr>
              <a:t>выходит третий сборник поэтессы под названием </a:t>
            </a:r>
            <a:r>
              <a:rPr lang="ru-RU" sz="1800" i="0" dirty="0" smtClean="0">
                <a:solidFill>
                  <a:srgbClr val="0E5D03"/>
                </a:solidFill>
              </a:rPr>
              <a:t>«Из двух книг».</a:t>
            </a:r>
          </a:p>
          <a:p>
            <a:r>
              <a:rPr lang="ru-RU" sz="1800" i="0" dirty="0" smtClean="0">
                <a:solidFill>
                  <a:srgbClr val="0000FF"/>
                </a:solidFill>
              </a:rPr>
              <a:t>Во время Гражданской войны (1917–1922 гг.) для Цветаевой стихи являются средством выразить сочувствие. Кроме поэзии она занимается написанием пьес.</a:t>
            </a:r>
          </a:p>
          <a:p>
            <a:pPr fontAlgn="base"/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2" name="Picture 2" descr="Книга &quot;Волшебный фонарь&quot; Цветаева Марина – купить книгу ISBN  978-5-389-15880-1 с быстрой доставкой в интернет-магазине OZ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52"/>
            <a:ext cx="3500462" cy="3690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Эмиграция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059582"/>
            <a:ext cx="4071966" cy="4370427"/>
          </a:xfrm>
        </p:spPr>
        <p:txBody>
          <a:bodyPr/>
          <a:lstStyle/>
          <a:p>
            <a:r>
              <a:rPr lang="ru-RU" sz="1600" i="0" dirty="0" smtClean="0"/>
              <a:t>    </a:t>
            </a:r>
            <a:r>
              <a:rPr lang="ru-RU" sz="1800" i="0" dirty="0" smtClean="0">
                <a:solidFill>
                  <a:srgbClr val="0000FF"/>
                </a:solidFill>
              </a:rPr>
              <a:t> В 1922 году Цветаева переезжает в Берлин, затем в Чехию и в Париж. Творчество Цветаевой тех лет включает произведения </a:t>
            </a:r>
            <a:r>
              <a:rPr lang="ru-RU" sz="1800" i="0" dirty="0" smtClean="0">
                <a:solidFill>
                  <a:srgbClr val="FF0000"/>
                </a:solidFill>
              </a:rPr>
              <a:t>«Поэма горы», «Поэма конца», «Поэма воздуха».</a:t>
            </a:r>
          </a:p>
          <a:p>
            <a:r>
              <a:rPr lang="ru-RU" sz="1800" i="0" dirty="0" smtClean="0">
                <a:solidFill>
                  <a:srgbClr val="0000FF"/>
                </a:solidFill>
              </a:rPr>
              <a:t>Стихи </a:t>
            </a:r>
            <a:r>
              <a:rPr lang="ru-RU" sz="1800" i="0" dirty="0" smtClean="0">
                <a:solidFill>
                  <a:srgbClr val="0000FF"/>
                </a:solidFill>
              </a:rPr>
              <a:t>Цветаевой 1922–1925 годов были опубликованы в сборнике </a:t>
            </a:r>
            <a:r>
              <a:rPr lang="ru-RU" sz="1800" i="0" dirty="0" smtClean="0">
                <a:solidFill>
                  <a:srgbClr val="0E5D03"/>
                </a:solidFill>
              </a:rPr>
              <a:t>«После России» (1928 г.). </a:t>
            </a:r>
            <a:r>
              <a:rPr lang="ru-RU" sz="1800" i="0" dirty="0" smtClean="0">
                <a:solidFill>
                  <a:srgbClr val="0000FF"/>
                </a:solidFill>
              </a:rPr>
              <a:t>Однако стихотворения не принесли ей популярности за границей. Именно в период эмиграции в биографии Марины Цветаевой большое признание получила проза.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rgbClr val="5B1B49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Книга: &quot;После России&quot; - Марина Цветаева. Купить книгу, читать рецензии |  ISBN 978-5-9985-0951-3 | Лабири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071552"/>
            <a:ext cx="1857388" cy="2643206"/>
          </a:xfrm>
          <a:prstGeom prst="rect">
            <a:avLst/>
          </a:prstGeom>
          <a:noFill/>
        </p:spPr>
      </p:pic>
      <p:pic>
        <p:nvPicPr>
          <p:cNvPr id="21508" name="Picture 4" descr="Купити книгу Марина Цветаева. Малое собрание сочинений (Марина Цвєтаєва) -  978-5-389-01510-4 | Інтернет-магазин Yakaboo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22"/>
            <a:ext cx="1933576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00274"/>
          </a:xfrm>
        </p:spPr>
        <p:txBody>
          <a:bodyPr/>
          <a:lstStyle/>
          <a:p>
            <a:r>
              <a:rPr lang="ru-RU" dirty="0" smtClean="0"/>
              <a:t> Творческая деятельность </a:t>
            </a:r>
            <a:r>
              <a:rPr lang="ru-RU" sz="3200" dirty="0" smtClean="0"/>
              <a:t>М.И.Цветаевой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928676"/>
            <a:ext cx="46434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Цветаева пишет серию произведений, посвященную известным и значимым для неё людям:</a:t>
            </a:r>
          </a:p>
          <a:p>
            <a:r>
              <a:rPr lang="ru-RU" sz="16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в 1930 году написан поэтический цикл «Маяковскому», в честь известного В.В.Маяковского, чья трагическая смерть  потрясла поэтессу;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1933 г. – «Живое о живом», воспоминания о Максимилиане Волошине;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1934 г. – «Пленный дух» в память об Андрее Белом;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1936 г. – «Нездешний вечер» о Михаиле Кузмине;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1937 г. – «Мой Пушкин», посвященное А.С.Пушкину.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Максимилиан Волошин: биография и творчество :: SY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6"/>
            <a:ext cx="1571636" cy="1857388"/>
          </a:xfrm>
          <a:prstGeom prst="rect">
            <a:avLst/>
          </a:prstGeom>
          <a:noFill/>
        </p:spPr>
      </p:pic>
      <p:pic>
        <p:nvPicPr>
          <p:cNvPr id="20484" name="Picture 4" descr="Автор: Кузмин Михаил Алексеевич | новинки 2020 | книжный интернет-магазин 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000114"/>
            <a:ext cx="1643074" cy="1928826"/>
          </a:xfrm>
          <a:prstGeom prst="rect">
            <a:avLst/>
          </a:prstGeom>
          <a:noFill/>
        </p:spPr>
      </p:pic>
      <p:sp>
        <p:nvSpPr>
          <p:cNvPr id="20488" name="AutoShape 8" descr="Андрей Белый — Биография Андрея Бе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Андрей Белый — Биография Андрея Бе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В Москве началась неделя Андрея Бел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071816"/>
            <a:ext cx="1643074" cy="1857388"/>
          </a:xfrm>
          <a:prstGeom prst="rect">
            <a:avLst/>
          </a:prstGeom>
          <a:noFill/>
        </p:spPr>
      </p:pic>
      <p:sp>
        <p:nvSpPr>
          <p:cNvPr id="20494" name="AutoShape 14" descr="Биография Александра Сергеевича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6" name="Picture 16" descr="Биография Александра Сергеевича Пушки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928676"/>
            <a:ext cx="1928826" cy="2090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r>
              <a:rPr lang="ru-RU" dirty="0" smtClean="0"/>
              <a:t>        Возвращение на родину и смерть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928676"/>
            <a:ext cx="4429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Прожив 1930-е годы в бедности, </a:t>
            </a:r>
          </a:p>
          <a:p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в 1939 Цветаева возвращается в СССР.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Её дочь и мужа арестовывают. Сергея 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расстреляют в 1941 году, а дочь через 15 лет реабилитируют.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этот период своей жизни 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Цветаева почти не пишет стихов,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 лишь занимается переводами.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 августа 1941 года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Цветаева умирает в эвакуации. Похоронена великая поэтесса в городе 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Елабуга на Петропавловском кладбище.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Picture 6" descr="Могилы знаменитостей. Цветаева Марина Ивановна (1892-194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00114"/>
            <a:ext cx="3000396" cy="3662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Решение кроссворда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843558"/>
            <a:ext cx="8786874" cy="3939540"/>
          </a:xfrm>
        </p:spPr>
        <p:txBody>
          <a:bodyPr/>
          <a:lstStyle/>
          <a:p>
            <a:r>
              <a:rPr lang="ru-RU" sz="2400" dirty="0" smtClean="0"/>
              <a:t>         </a:t>
            </a:r>
            <a:r>
              <a:rPr lang="ru-RU" sz="1800" dirty="0" smtClean="0">
                <a:solidFill>
                  <a:srgbClr val="FF0000"/>
                </a:solidFill>
              </a:rPr>
              <a:t>По горизонтали: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0000FF"/>
                </a:solidFill>
              </a:rPr>
              <a:t>1.  Название первого поэтического сборника М.И.Цветаевой.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> 2.  Название второго поэтического сборника, посвящённого С.Эфрону.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> 3.  Кем по призванию была мать М.И.Цветаевой.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sz="1800" dirty="0" smtClean="0">
                <a:solidFill>
                  <a:srgbClr val="008000"/>
                </a:solidFill>
              </a:rPr>
              <a:t>             По  вертикали:</a:t>
            </a:r>
          </a:p>
          <a:p>
            <a:endParaRPr lang="ru-RU" sz="1800" dirty="0" smtClean="0">
              <a:solidFill>
                <a:srgbClr val="0070C0"/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1.  Город, где родилась М.И.Цветаева.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 2.  Город в Татарстане, где в эвакуации умирает М.И.Цветаева. 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 3.  Имя младшей сестры поэтессы.</a:t>
            </a:r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ru-RU" sz="1800" dirty="0" smtClean="0">
                <a:solidFill>
                  <a:srgbClr val="C00000"/>
                </a:solidFill>
              </a:rPr>
              <a:t> 4.  Стихотворение для детей, вошедшее в первые два поэтических   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      сборника М.И.Цветаевой.</a:t>
            </a:r>
            <a:endParaRPr lang="ru-RU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Решение кроссворда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28596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92867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392907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928676"/>
            <a:ext cx="500066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142874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628" y="92867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00892" y="92867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92880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00364" y="92867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0694" y="92867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00826" y="92867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0496" y="92867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00892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00760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00562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00298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00628" y="392907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501090" y="92867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0430" y="2928940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00166" y="442913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00298" y="92867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00430" y="342900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00166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00430" y="92867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00166" y="342900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00166" y="192880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928940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00496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500958" y="92867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00166" y="392907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00100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392907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01024" y="92867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00826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000760" y="392907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00562" y="392907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00628" y="442913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500958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500562" y="92867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00628" y="342900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500826" y="392907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000892" y="2928940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001024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00298" y="392907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000364" y="392907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000496" y="392907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000892" y="192880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42858"/>
            <a:ext cx="8190071" cy="507830"/>
          </a:xfrm>
        </p:spPr>
        <p:txBody>
          <a:bodyPr/>
          <a:lstStyle/>
          <a:p>
            <a:r>
              <a:rPr lang="ru-RU" dirty="0" smtClean="0"/>
              <a:t>    Решение кроссворда. Проверьте!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357158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92867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2428874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2428874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3929072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2428874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928676"/>
            <a:ext cx="500066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1428742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628" y="92867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00892" y="92867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928808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428874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00364" y="92867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0694" y="92867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00826" y="92867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0496" y="92867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00892" y="2428874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00760" y="2428874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00562" y="2428874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00298" y="2428874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00628" y="3929072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501090" y="92867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0430" y="2928940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00166" y="4429138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00298" y="92867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00430" y="342900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00166" y="2428874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00430" y="92867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00166" y="342900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00166" y="1928808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928940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00496" y="2428874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500958" y="92867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00166" y="3929072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00100" y="2428874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3929072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01024" y="92867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2428874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00826" y="2428874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000760" y="3929072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00562" y="3929072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00628" y="4429138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500958" y="2428874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500562" y="92867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00628" y="3429006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500826" y="3929072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000892" y="2928940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001024" y="2428874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</a:rPr>
              <a:t>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00298" y="3929072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000364" y="3929072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000496" y="3929072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000892" y="1928808"/>
            <a:ext cx="503238" cy="485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      Словарная работа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928676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мемуарные очерки –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xotira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yodnoma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ocherklari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эмиграция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emigratsiya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критическая статья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tanqidiy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maqola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интеллигенция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ziyolilar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</a:t>
            </a:r>
            <a:endParaRPr lang="en-US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изящное искусство –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nafis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san‘at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подвижнический труд –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fidoyi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mehnat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требовательный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talabchan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максимализм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maksimalizm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уровость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shafqatsizlik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обыденность –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oddiylik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трагическое 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fojiali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эссе –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esse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endParaRPr lang="en-US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5" descr="Инструкция (системный блок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742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000114"/>
            <a:ext cx="4714908" cy="4113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Марина Ивановна Цветаева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русская поэтесса, переводчица, автор биографических эссе и критических статей. Она считается одной из ключевых фигур в мировой поэзии XX века.</a:t>
            </a:r>
            <a:r>
              <a:rPr lang="ru-RU" sz="2800" dirty="0" smtClean="0">
                <a:solidFill>
                  <a:srgbClr val="0000FF"/>
                </a:solidFill>
              </a:rPr>
              <a:t> 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Picture 4" descr="Спектакль Каждый стих — дитя любви. М. Цветаева - билеты на listim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275606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Я — отраженье вашего лица». А. Ахматова. Жизнь, судьба, поэзия. —  Методическая копил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72" y="1473186"/>
            <a:ext cx="2190752" cy="2286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6043">
            <a:off x="14506214" y="1503396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8" y="1214428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1500179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Подготовить  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презентацию   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по биографии  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М.И.Цветаевой. </a:t>
            </a:r>
          </a:p>
        </p:txBody>
      </p:sp>
      <p:pic>
        <p:nvPicPr>
          <p:cNvPr id="13" name="Picture 2" descr="Марина Цветаева памят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5" y="1635646"/>
            <a:ext cx="242889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42844" y="274639"/>
            <a:ext cx="9001156" cy="403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</a:t>
            </a:r>
            <a:r>
              <a:rPr lang="ru-RU" sz="3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Детство и юность</a:t>
            </a:r>
            <a:r>
              <a:rPr lang="ru-RU" sz="33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6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М.И.Цветаевой</a:t>
            </a:r>
            <a:endParaRPr lang="ru-RU" sz="3600" b="1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677891"/>
            <a:ext cx="4782732" cy="184664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Марина Ивановна Цветаева родилась 8 октября 1892 г. в Москве.</a:t>
            </a:r>
            <a:r>
              <a:rPr lang="ru-RU" sz="1600" dirty="0" smtClean="0"/>
              <a:t> 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Её семья принадлежала к числу трудовой научно-художественной интеллигенции. </a:t>
            </a:r>
            <a:endParaRPr 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2928940"/>
            <a:ext cx="4574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М.И.Цветаева в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детстве и молодости</a:t>
            </a: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34818" name="Picture 2" descr="Марина Цвета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000114"/>
            <a:ext cx="1928826" cy="2071687"/>
          </a:xfrm>
          <a:prstGeom prst="rect">
            <a:avLst/>
          </a:prstGeom>
          <a:noFill/>
        </p:spPr>
      </p:pic>
      <p:pic>
        <p:nvPicPr>
          <p:cNvPr id="34820" name="Picture 4" descr="https://b1.culture.ru/c/463088.475x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2714627"/>
            <a:ext cx="3929090" cy="1945356"/>
          </a:xfrm>
          <a:prstGeom prst="rect">
            <a:avLst/>
          </a:prstGeom>
          <a:noFill/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000114"/>
            <a:ext cx="19288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7843" y="4659984"/>
            <a:ext cx="638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Дом-музей </a:t>
            </a:r>
            <a:r>
              <a:rPr lang="ru-RU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М.И.Цветаевой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Москве.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561045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                                                   </a:t>
            </a:r>
            <a:r>
              <a:rPr lang="ru-RU" sz="128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Родители </a:t>
            </a:r>
            <a:r>
              <a:rPr lang="ru-RU" sz="12800" b="1" kern="0" dirty="0" smtClean="0">
                <a:solidFill>
                  <a:schemeClr val="bg1"/>
                </a:solidFill>
                <a:latin typeface="Arial"/>
                <a:cs typeface="Arial"/>
              </a:rPr>
              <a:t>М.И.Цветаевой</a:t>
            </a:r>
            <a:r>
              <a:rPr lang="ru-RU" sz="9600" b="1" kern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ru-RU" sz="1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28676"/>
            <a:ext cx="46771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Родителями Цветаевой были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Иван Владимирович Цветаев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Мария Александровна </a:t>
            </a:r>
            <a:r>
              <a:rPr lang="ru-RU" sz="1600" b="1" dirty="0" err="1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Мейн</a:t>
            </a:r>
            <a:r>
              <a:rPr lang="ru-RU" sz="16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Отец,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филолог-классик, профессор, возглавлял кафедру истории и теории искусств Московского университета, был хранителем отделения изящных искусств и классических древностей в Московском Публичном и в </a:t>
            </a:r>
            <a:r>
              <a:rPr lang="ru-RU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Румянцевском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музеях.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1912 г. по его инициативе в Москве был открыт Музей Александра III (ныне Государственный музей изобразительных искусств им. А.С.Пушкина).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Созданию музея И.В. Цветаев посвятил многие годы своей жизни.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Марина Цветаева - ПЕРВЫЕ КНИГИ МАРИНЫ ЦВЕТАЕВ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31590"/>
            <a:ext cx="2754554" cy="2806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4630737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Воспитание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М.И.Цветаевой</a:t>
            </a: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928676"/>
            <a:ext cx="4286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отце Цветаева ценила </a:t>
            </a:r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преданность собственным стремлениям и подвижнический труд, которые, как утверждала, унаследовала именно от него.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Намного позднее, в 1930-х гг., она посвятила отцу несколько мемуарных очерков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("Музей Александра III", "Лавровый венок", "Открытие музея", "Отец и его музей").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отце Цветаева видела интеллигента, служащего высокой культуре.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Марина Цветаева с отц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6281" y="1046610"/>
            <a:ext cx="3500462" cy="26432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Прямоугольник 21"/>
          <p:cNvSpPr/>
          <p:nvPr/>
        </p:nvSpPr>
        <p:spPr>
          <a:xfrm>
            <a:off x="-468560" y="3786196"/>
            <a:ext cx="9326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И.В.Цветаев с дочерью Мариной             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4630737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Воспитание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М.И.Цветаевой</a:t>
            </a: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928676"/>
            <a:ext cx="53578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Мать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поэтессы,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Мария Александровна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отличие от отца была натурой восторженно-романтической, требовательной вплоть до суровости к дочерям — Марине и её младшей сестре Асе (Анастасии).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Прекрасно игравшая на пианино, она надеялась, что в дочерях также проявится музыкальный талант, и болезненно переживала крушение этих надежд.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Мать передала Цветаевой и свой нравственный и духовный максимализм,  и романтическое противостояние обыденности, и трагическое мироощущение. </a:t>
            </a:r>
            <a:endParaRPr lang="ru-RU" sz="1800" b="1" dirty="0">
              <a:solidFill>
                <a:srgbClr val="0E5D0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Марина Цветаева - ПЕРВЫЕ КНИГИ МАРИНЫ ЦВЕТАЕВ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90"/>
            <a:ext cx="276538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4630737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Воспитание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М.И.Цветаевой</a:t>
            </a: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928676"/>
            <a:ext cx="45005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Несмотря на духовно близкие отношения с матерью, Цветаева ощущала себя в родительском доме одиноко и отчуждённо. Юная Марина жила в мире прочитанных ею книг, в мире возвышенных романтических образов. 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Благодаря стараниям отца, на плечи которого после кончины в 1906 году Марии Александровны, легла забота о семье, Марина, её сестра Анастасия и сводный брат Андрей получили прекрасное образование.</a:t>
            </a:r>
            <a:endParaRPr lang="ru-RU" sz="1800" b="1" dirty="0">
              <a:solidFill>
                <a:srgbClr val="0E5D0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Марина Цветаева - ПЕРВЫЕ КНИГИ МАРИНЫ ЦВЕТАЕВ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00114"/>
            <a:ext cx="2919838" cy="264320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786314" y="3668200"/>
            <a:ext cx="4143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М.И.Цветаева с сестрой Анастасией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Любовь М.И.Цветаевой к чтению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6"/>
            <a:ext cx="4572032" cy="4113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 Цветаевых была большая библиотека, и любовь к книгам проявилась у Марины очень рано. Это была первая и пожизненная любовь. 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18 годам Цветаева прочла, показалось бы неправдоподобным по количеству и разнообразию произведений - </a:t>
            </a:r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Пушкин, Лермонтов, Жуковский, Лев Толстой ... Немецкие и французские романтики, Гюго, </a:t>
            </a:r>
            <a:r>
              <a:rPr lang="ru-RU" sz="1800" b="1" dirty="0" err="1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Ламартин</a:t>
            </a:r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, Ницше, Жан-Поль Рихтер.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Романы Чарской и пьесы Ростана, </a:t>
            </a:r>
            <a:r>
              <a:rPr lang="ru-RU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Гейнe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Гёте, книги, связанные с Наполеоном и т.д.</a:t>
            </a:r>
            <a:endParaRPr 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Марина Цветаева: Изображение &quot;Анастасия Цветаева. Коктебель. 1911 г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059582"/>
            <a:ext cx="2880320" cy="283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Образование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М.И.Цветаевой</a:t>
            </a: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928676"/>
            <a:ext cx="45005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Образование будущая поэтесса получила в Москве в  частной женской гимназии, затем обучалась в пансионах Швейцарии, Германии, Франции. 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Марина Цветаева стихи начала писать, по её утверждению, в 6 лет. И делала это не только на русском языке, но и на французском и немецком. Языки она прекрасно знала, потому как семья часто жила за границей.</a:t>
            </a:r>
            <a:r>
              <a:rPr lang="ru-RU" sz="1600" dirty="0" smtClean="0">
                <a:solidFill>
                  <a:srgbClr val="0E5D03"/>
                </a:solidFill>
              </a:rPr>
              <a:t/>
            </a:r>
            <a:br>
              <a:rPr lang="ru-RU" sz="1600" dirty="0" smtClean="0">
                <a:solidFill>
                  <a:srgbClr val="0E5D03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Примечательно, что поэзия для неё открылась не произведениями А.С. Пушкина и М.Ю.Лермонтова, которых она полюбила несколько позже, а стихотворениями Н.А.Некрасова. </a:t>
            </a:r>
          </a:p>
          <a:p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Николай Некрас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6"/>
            <a:ext cx="2353464" cy="1928826"/>
          </a:xfrm>
          <a:prstGeom prst="rect">
            <a:avLst/>
          </a:prstGeom>
          <a:noFill/>
        </p:spPr>
      </p:pic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Цветаева, Марина Ивановна — Энциклопедия «Вокруг света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787774"/>
            <a:ext cx="221457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12115</TotalTime>
  <Words>1131</Words>
  <Application>Microsoft Office PowerPoint</Application>
  <PresentationFormat>Экран (16:9)</PresentationFormat>
  <Paragraphs>280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Wingdings 2</vt:lpstr>
      <vt:lpstr>Office Theme</vt:lpstr>
      <vt:lpstr>     Литературное                     чтение</vt:lpstr>
      <vt:lpstr>Биография </vt:lpstr>
      <vt:lpstr>                 </vt:lpstr>
      <vt:lpstr>                          </vt:lpstr>
      <vt:lpstr>                 </vt:lpstr>
      <vt:lpstr>                 </vt:lpstr>
      <vt:lpstr>                 </vt:lpstr>
      <vt:lpstr>    Любовь М.И.Цветаевой к чтению</vt:lpstr>
      <vt:lpstr>                 </vt:lpstr>
      <vt:lpstr>         Начало творческой деятельности</vt:lpstr>
      <vt:lpstr> Творческая деятельность М.И.Цветаевой </vt:lpstr>
      <vt:lpstr>         Начало творческой деятельности</vt:lpstr>
      <vt:lpstr>                        Эмиграция</vt:lpstr>
      <vt:lpstr> Творческая деятельность М.И.Цветаевой </vt:lpstr>
      <vt:lpstr>        Возвращение на родину и смерть</vt:lpstr>
      <vt:lpstr>               Решение кроссворда        </vt:lpstr>
      <vt:lpstr>              Решение кроссворда</vt:lpstr>
      <vt:lpstr>    Решение кроссворда. Проверьте!</vt:lpstr>
      <vt:lpstr>                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User</cp:lastModifiedBy>
  <cp:revision>589</cp:revision>
  <dcterms:created xsi:type="dcterms:W3CDTF">2020-04-13T08:05:42Z</dcterms:created>
  <dcterms:modified xsi:type="dcterms:W3CDTF">2020-12-29T10:47:31Z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