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63" r:id="rId3"/>
    <p:sldId id="289" r:id="rId4"/>
    <p:sldId id="264" r:id="rId5"/>
    <p:sldId id="257" r:id="rId6"/>
    <p:sldId id="332" r:id="rId7"/>
    <p:sldId id="333" r:id="rId8"/>
    <p:sldId id="336" r:id="rId9"/>
    <p:sldId id="318" r:id="rId10"/>
    <p:sldId id="291" r:id="rId11"/>
    <p:sldId id="338" r:id="rId12"/>
    <p:sldId id="334" r:id="rId13"/>
    <p:sldId id="321" r:id="rId14"/>
    <p:sldId id="293" r:id="rId15"/>
    <p:sldId id="322" r:id="rId16"/>
    <p:sldId id="339" r:id="rId17"/>
    <p:sldId id="340" r:id="rId18"/>
    <p:sldId id="341" r:id="rId19"/>
    <p:sldId id="342" r:id="rId20"/>
    <p:sldId id="269" r:id="rId21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5D03"/>
    <a:srgbClr val="0000FF"/>
    <a:srgbClr val="5B1B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0841" autoAdjust="0"/>
  </p:normalViewPr>
  <p:slideViewPr>
    <p:cSldViewPr>
      <p:cViewPr varScale="1">
        <p:scale>
          <a:sx n="148" d="100"/>
          <a:sy n="148" d="100"/>
        </p:scale>
        <p:origin x="456" y="108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241" d="100"/>
          <a:sy n="241" d="100"/>
        </p:scale>
        <p:origin x="-1344" y="-96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29.12.2020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509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593040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</a:t>
            </a:r>
            <a:r>
              <a:rPr lang="ru-RU" sz="4800" spc="-8" dirty="0" smtClean="0"/>
              <a:t>Литературное     </a:t>
            </a:r>
            <a:br>
              <a:rPr lang="ru-RU" sz="4800" spc="-8" dirty="0" smtClean="0"/>
            </a:br>
            <a:r>
              <a:rPr lang="ru-RU" sz="4800" spc="-8" dirty="0" smtClean="0"/>
              <a:t>               чтение</a:t>
            </a:r>
            <a:endParaRPr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772641" y="1318816"/>
            <a:ext cx="5887591" cy="3305314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b="1" spc="-32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b="1" spc="-32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spc="-32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Марина Иванов</a:t>
            </a:r>
            <a:r>
              <a:rPr lang="ru-RU" sz="2800" b="1" spc="-32" dirty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800" b="1" spc="-32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Цветаева.</a:t>
            </a:r>
            <a:r>
              <a:rPr lang="en-US" sz="2800" b="1" spc="-32" dirty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spc="-32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                       </a:t>
            </a: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E5D03"/>
                </a:solidFill>
                <a:latin typeface="Arial"/>
                <a:cs typeface="Arial"/>
              </a:rPr>
              <a:t>Основные вехи </a:t>
            </a: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b="1" spc="-32" dirty="0" smtClean="0">
                <a:solidFill>
                  <a:srgbClr val="0E5D03"/>
                </a:solidFill>
                <a:latin typeface="Arial"/>
                <a:cs typeface="Arial"/>
              </a:rPr>
              <a:t> жизни и творчества. </a:t>
            </a:r>
          </a:p>
          <a:p>
            <a:pPr marL="20134" algn="ctr">
              <a:lnSpc>
                <a:spcPts val="4329"/>
              </a:lnSpc>
            </a:pPr>
            <a:r>
              <a:rPr lang="ru-RU" sz="2800" b="1" spc="-16" dirty="0" smtClean="0">
                <a:solidFill>
                  <a:srgbClr val="0E5D03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857370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46" name="AutoShape 2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48" name="AutoShape 4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7890" name="Picture 2" descr="Марина Цветаева&quot; скачать fb2, rtf, epub, pdf, txt книгу Швейцер Виктори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11184">
            <a:off x="5961670" y="2081263"/>
            <a:ext cx="1970412" cy="2874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1059582"/>
            <a:ext cx="3857652" cy="3293209"/>
          </a:xfrm>
        </p:spPr>
        <p:txBody>
          <a:bodyPr/>
          <a:lstStyle/>
          <a:p>
            <a:r>
              <a:rPr lang="ru-RU" sz="1600" i="0" dirty="0" smtClean="0"/>
              <a:t>    </a:t>
            </a:r>
          </a:p>
          <a:p>
            <a:r>
              <a:rPr lang="ru-RU" sz="1600" i="0" dirty="0" smtClean="0"/>
              <a:t>     </a:t>
            </a:r>
            <a:r>
              <a:rPr lang="ru-RU" sz="1800" i="0" dirty="0" smtClean="0">
                <a:solidFill>
                  <a:srgbClr val="0000FF"/>
                </a:solidFill>
              </a:rPr>
              <a:t>Первый сборник стихотворений Цветаевой был опубликован в </a:t>
            </a:r>
            <a:r>
              <a:rPr lang="ru-RU" sz="1800" i="0" dirty="0" smtClean="0">
                <a:solidFill>
                  <a:srgbClr val="FF0000"/>
                </a:solidFill>
              </a:rPr>
              <a:t>1910 году («Вечерний альбом»).</a:t>
            </a:r>
            <a:r>
              <a:rPr lang="ru-RU" sz="1800" i="0" dirty="0" smtClean="0">
                <a:solidFill>
                  <a:srgbClr val="0000FF"/>
                </a:solidFill>
              </a:rPr>
              <a:t> Уже тогда на творчество Цветаевой обратили внимание знаменитые </a:t>
            </a:r>
          </a:p>
          <a:p>
            <a:r>
              <a:rPr lang="ru-RU" sz="1800" i="0" dirty="0" smtClean="0">
                <a:solidFill>
                  <a:srgbClr val="0000FF"/>
                </a:solidFill>
              </a:rPr>
              <a:t>—</a:t>
            </a:r>
            <a:r>
              <a:rPr lang="ru-RU" sz="1800" i="0" dirty="0" smtClean="0">
                <a:solidFill>
                  <a:srgbClr val="0E5D03"/>
                </a:solidFill>
              </a:rPr>
              <a:t> </a:t>
            </a:r>
            <a:r>
              <a:rPr lang="ru-RU" sz="1800" i="0" dirty="0" err="1" smtClean="0">
                <a:solidFill>
                  <a:srgbClr val="0E5D03"/>
                </a:solidFill>
              </a:rPr>
              <a:t>В.Я.Брюсов</a:t>
            </a:r>
            <a:r>
              <a:rPr lang="ru-RU" sz="1800" i="0" dirty="0" smtClean="0">
                <a:solidFill>
                  <a:srgbClr val="0E5D03"/>
                </a:solidFill>
              </a:rPr>
              <a:t>, М.Волошин  и </a:t>
            </a:r>
          </a:p>
          <a:p>
            <a:r>
              <a:rPr lang="ru-RU" sz="1800" i="0" dirty="0" smtClean="0">
                <a:solidFill>
                  <a:srgbClr val="0E5D03"/>
                </a:solidFill>
              </a:rPr>
              <a:t>Н.С.Гумилёв. </a:t>
            </a:r>
            <a:r>
              <a:rPr lang="ru-RU" sz="1800" i="0" dirty="0" smtClean="0">
                <a:solidFill>
                  <a:srgbClr val="0000FF"/>
                </a:solidFill>
              </a:rPr>
              <a:t>Их творчество и произведения </a:t>
            </a:r>
            <a:r>
              <a:rPr lang="ru-RU" sz="1800" i="0" dirty="0" smtClean="0">
                <a:solidFill>
                  <a:srgbClr val="0E5D03"/>
                </a:solidFill>
              </a:rPr>
              <a:t>Н.А.Некрасова </a:t>
            </a:r>
            <a:r>
              <a:rPr lang="ru-RU" sz="1800" i="0" dirty="0" smtClean="0">
                <a:solidFill>
                  <a:srgbClr val="0000FF"/>
                </a:solidFill>
              </a:rPr>
              <a:t>значительно повлияли на раннее творчество поэтессы.</a:t>
            </a:r>
            <a:endParaRPr lang="ru-RU" sz="1800" dirty="0">
              <a:solidFill>
                <a:srgbClr val="0000FF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Сборник Марины Цветаево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79915">
            <a:off x="4860032" y="1419622"/>
            <a:ext cx="3500418" cy="26528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pPr fontAlgn="base"/>
            <a:r>
              <a:rPr lang="ru-RU" dirty="0" smtClean="0"/>
              <a:t> Творческая деятельность </a:t>
            </a:r>
            <a:r>
              <a:rPr lang="ru-RU" sz="3200" dirty="0" smtClean="0"/>
              <a:t>М.И.Цветаевой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857238"/>
            <a:ext cx="3786214" cy="4318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 краткой биографии </a:t>
            </a:r>
          </a:p>
          <a:p>
            <a:pPr fontAlgn="base"/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Цветаевой год 1912 стал поистине судьбоносным и плодотворным: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начале </a:t>
            </a:r>
          </a:p>
          <a:p>
            <a:pPr fontAlgn="base"/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года она вышла замуж за известного литературного деятеля Сергея Эфрона,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осенью на свет появился</a:t>
            </a:r>
          </a:p>
          <a:p>
            <a:pPr fontAlgn="base"/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их первенец – дочь </a:t>
            </a:r>
          </a:p>
          <a:p>
            <a:pPr fontAlgn="base"/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Ариадна,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 тогда же </a:t>
            </a:r>
          </a:p>
          <a:p>
            <a:pPr fontAlgn="base"/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рождается ещё одно её </a:t>
            </a:r>
          </a:p>
          <a:p>
            <a:pPr fontAlgn="base"/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детище – второй цикл необычных на то время стихов, который она посвятила любимому супругу.</a:t>
            </a:r>
            <a:endParaRPr lang="ru-RU" sz="1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4000510"/>
            <a:ext cx="87868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7030A0"/>
                </a:solidFill>
              </a:rPr>
              <a:t>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С.Эфрон и М.И.Цветаева                                                                         М.И.Цветаева с 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                              дочерью Ариадной</a:t>
            </a:r>
            <a:endParaRPr lang="ru-RU" sz="16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Марина Цветаева с мужем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71552"/>
            <a:ext cx="2857520" cy="2857519"/>
          </a:xfrm>
          <a:prstGeom prst="rect">
            <a:avLst/>
          </a:prstGeom>
          <a:noFill/>
        </p:spPr>
      </p:pic>
      <p:pic>
        <p:nvPicPr>
          <p:cNvPr id="13316" name="Picture 4" descr="Марина Цветаева дочь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7950" y="1071552"/>
            <a:ext cx="2643162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62355"/>
            <a:ext cx="9144000" cy="507830"/>
          </a:xfrm>
        </p:spPr>
        <p:txBody>
          <a:bodyPr/>
          <a:lstStyle/>
          <a:p>
            <a:r>
              <a:rPr lang="ru-RU" dirty="0" smtClean="0"/>
              <a:t>     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43438" y="1059582"/>
            <a:ext cx="4214842" cy="3847207"/>
          </a:xfrm>
        </p:spPr>
        <p:txBody>
          <a:bodyPr/>
          <a:lstStyle/>
          <a:p>
            <a:r>
              <a:rPr lang="ru-RU" sz="1600" i="0" dirty="0" smtClean="0">
                <a:solidFill>
                  <a:srgbClr val="0000FF"/>
                </a:solidFill>
              </a:rPr>
              <a:t>    </a:t>
            </a:r>
            <a:r>
              <a:rPr lang="ru-RU" sz="1800" i="0" dirty="0" smtClean="0">
                <a:solidFill>
                  <a:srgbClr val="FF0000"/>
                </a:solidFill>
              </a:rPr>
              <a:t>1912 году</a:t>
            </a:r>
            <a:r>
              <a:rPr lang="ru-RU" sz="1800" i="0" dirty="0" smtClean="0">
                <a:solidFill>
                  <a:srgbClr val="0000FF"/>
                </a:solidFill>
              </a:rPr>
              <a:t> она выпустила второй сборник стихов – </a:t>
            </a:r>
            <a:r>
              <a:rPr lang="ru-RU" sz="1800" i="0" dirty="0" smtClean="0">
                <a:solidFill>
                  <a:srgbClr val="FF0000"/>
                </a:solidFill>
              </a:rPr>
              <a:t>«Волшебный фонарь».</a:t>
            </a:r>
            <a:r>
              <a:rPr lang="ru-RU" sz="1800" i="0" dirty="0" smtClean="0">
                <a:solidFill>
                  <a:srgbClr val="0000FF"/>
                </a:solidFill>
              </a:rPr>
              <a:t> В эти два сборника Цветаевой вошли также стихотворения для детей: </a:t>
            </a:r>
            <a:r>
              <a:rPr lang="ru-RU" sz="1800" i="0" dirty="0" smtClean="0">
                <a:solidFill>
                  <a:srgbClr val="FF0000"/>
                </a:solidFill>
              </a:rPr>
              <a:t>«Так», «В классе», «В субботу».</a:t>
            </a:r>
            <a:r>
              <a:rPr lang="ru-RU" sz="1800" i="0" dirty="0" smtClean="0">
                <a:solidFill>
                  <a:srgbClr val="0000FF"/>
                </a:solidFill>
              </a:rPr>
              <a:t> В </a:t>
            </a:r>
            <a:r>
              <a:rPr lang="ru-RU" sz="1800" i="0" dirty="0" smtClean="0">
                <a:solidFill>
                  <a:srgbClr val="0E5D03"/>
                </a:solidFill>
              </a:rPr>
              <a:t>1913 году </a:t>
            </a:r>
            <a:r>
              <a:rPr lang="ru-RU" sz="1800" i="0" dirty="0" smtClean="0">
                <a:solidFill>
                  <a:srgbClr val="0000FF"/>
                </a:solidFill>
              </a:rPr>
              <a:t>выходит третий сборник поэтессы под названием </a:t>
            </a:r>
            <a:r>
              <a:rPr lang="ru-RU" sz="1800" i="0" dirty="0" smtClean="0">
                <a:solidFill>
                  <a:srgbClr val="0E5D03"/>
                </a:solidFill>
              </a:rPr>
              <a:t>«Из двух книг».</a:t>
            </a:r>
          </a:p>
          <a:p>
            <a:r>
              <a:rPr lang="ru-RU" sz="1800" i="0" dirty="0" smtClean="0">
                <a:solidFill>
                  <a:srgbClr val="0000FF"/>
                </a:solidFill>
              </a:rPr>
              <a:t>Во время Гражданской войны (1917–1922 гг.) для Цветаевой стихи являются средством выразить сочувствие. Кроме поэзии она занимается написанием пьес.</a:t>
            </a:r>
          </a:p>
          <a:p>
            <a:pPr fontAlgn="base"/>
            <a:endParaRPr lang="ru-RU" sz="1600" dirty="0">
              <a:solidFill>
                <a:srgbClr val="0000FF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8" name="AutoShape 8" descr="Анна Ахматова. Стихотворе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2" name="Picture 2" descr="Книга &quot;Волшебный фонарь&quot; Цветаева Марина – купить книгу ISBN  978-5-389-15880-1 с быстрой доставкой в интернет-магазине OZO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071552"/>
            <a:ext cx="3500462" cy="36909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Эмиграция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7158" y="1059582"/>
            <a:ext cx="4071966" cy="4370427"/>
          </a:xfrm>
        </p:spPr>
        <p:txBody>
          <a:bodyPr/>
          <a:lstStyle/>
          <a:p>
            <a:r>
              <a:rPr lang="ru-RU" sz="1600" i="0" dirty="0" smtClean="0"/>
              <a:t>    </a:t>
            </a:r>
            <a:r>
              <a:rPr lang="ru-RU" sz="1800" i="0" dirty="0" smtClean="0">
                <a:solidFill>
                  <a:srgbClr val="0000FF"/>
                </a:solidFill>
              </a:rPr>
              <a:t> В 1922 году Цветаева переезжает в Берлин, затем в Чехию и в Париж. Творчество Цветаевой тех лет включает произведения </a:t>
            </a:r>
            <a:r>
              <a:rPr lang="ru-RU" sz="1800" i="0" dirty="0" smtClean="0">
                <a:solidFill>
                  <a:srgbClr val="FF0000"/>
                </a:solidFill>
              </a:rPr>
              <a:t>«Поэма горы», «Поэма конца», «Поэма воздуха».</a:t>
            </a:r>
          </a:p>
          <a:p>
            <a:r>
              <a:rPr lang="ru-RU" sz="1800" i="0" dirty="0" smtClean="0">
                <a:solidFill>
                  <a:srgbClr val="0000FF"/>
                </a:solidFill>
              </a:rPr>
              <a:t>Стихи </a:t>
            </a:r>
            <a:r>
              <a:rPr lang="ru-RU" sz="1800" i="0" dirty="0" smtClean="0">
                <a:solidFill>
                  <a:srgbClr val="0000FF"/>
                </a:solidFill>
              </a:rPr>
              <a:t>Цветаевой 1922–1925 годов были опубликованы в сборнике </a:t>
            </a:r>
            <a:r>
              <a:rPr lang="ru-RU" sz="1800" i="0" dirty="0" smtClean="0">
                <a:solidFill>
                  <a:srgbClr val="0E5D03"/>
                </a:solidFill>
              </a:rPr>
              <a:t>«После России» (1928 г.). </a:t>
            </a:r>
            <a:r>
              <a:rPr lang="ru-RU" sz="1800" i="0" dirty="0" smtClean="0">
                <a:solidFill>
                  <a:srgbClr val="0000FF"/>
                </a:solidFill>
              </a:rPr>
              <a:t>Однако стихотворения не принесли ей популярности за границей. Именно в период эмиграции в биографии Марины Цветаевой большое признание получила проза.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>
              <a:solidFill>
                <a:srgbClr val="5B1B49"/>
              </a:solidFill>
            </a:endParaRPr>
          </a:p>
        </p:txBody>
      </p:sp>
      <p:sp>
        <p:nvSpPr>
          <p:cNvPr id="19458" name="AutoShape 2" descr="Первая книга с автографом и сохранением издательской обложки!] Гумилев, Н.  ..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Книга: &quot;После России&quot; - Марина Цветаева. Купить книгу, читать рецензии |  ISBN 978-5-9985-0951-3 | Лабирин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6" y="1071552"/>
            <a:ext cx="1857388" cy="2643206"/>
          </a:xfrm>
          <a:prstGeom prst="rect">
            <a:avLst/>
          </a:prstGeom>
          <a:noFill/>
        </p:spPr>
      </p:pic>
      <p:pic>
        <p:nvPicPr>
          <p:cNvPr id="21508" name="Picture 4" descr="Купити книгу Марина Цветаева. Малое собрание сочинений (Марина Цвєтаєва) -  978-5-389-01510-4 | Інтернет-магазин Yakaboo.u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2143122"/>
            <a:ext cx="1933576" cy="2552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1000274"/>
          </a:xfrm>
        </p:spPr>
        <p:txBody>
          <a:bodyPr/>
          <a:lstStyle/>
          <a:p>
            <a:r>
              <a:rPr lang="ru-RU" dirty="0" smtClean="0"/>
              <a:t> Творческая деятельность </a:t>
            </a:r>
            <a:r>
              <a:rPr lang="ru-RU" sz="3200" dirty="0" smtClean="0"/>
              <a:t>М.И.Цветаевой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6248" y="928676"/>
            <a:ext cx="464347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Цветаева пишет серию произведений, посвященную известным и значимым для неё людям:</a:t>
            </a:r>
          </a:p>
          <a:p>
            <a:r>
              <a:rPr lang="ru-RU" sz="16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в 1930 году написан поэтический цикл «Маяковскому», в честь известного В.В.Маяковского, чья трагическая смерть  потрясла поэтессу;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1933 г. – «Живое о живом», воспоминания о Максимилиане Волошине;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1934 г. – «Пленный дух» в память об Андрее Белом;</a:t>
            </a:r>
          </a:p>
          <a:p>
            <a:r>
              <a:rPr lang="ru-RU" sz="1600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 1936 г. – «Нездешний вечер» о Михаиле Кузмине;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1937 г. – «Мой Пушкин», посвященное А.С.Пушкину.</a:t>
            </a:r>
            <a:endParaRPr lang="ru-RU" sz="1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Максимилиан Волошин: биография и творчество :: SYL.r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071816"/>
            <a:ext cx="1571636" cy="1857388"/>
          </a:xfrm>
          <a:prstGeom prst="rect">
            <a:avLst/>
          </a:prstGeom>
          <a:noFill/>
        </p:spPr>
      </p:pic>
      <p:pic>
        <p:nvPicPr>
          <p:cNvPr id="20484" name="Picture 4" descr="Автор: Кузмин Михаил Алексеевич | новинки 2020 | книжный интернет-магазин  Лабирин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000114"/>
            <a:ext cx="1643074" cy="1928826"/>
          </a:xfrm>
          <a:prstGeom prst="rect">
            <a:avLst/>
          </a:prstGeom>
          <a:noFill/>
        </p:spPr>
      </p:pic>
      <p:sp>
        <p:nvSpPr>
          <p:cNvPr id="20488" name="AutoShape 8" descr="Андрей Белый — Биография Андрея Бело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90" name="AutoShape 10" descr="Андрей Белый — Биография Андрея Белог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2" name="Picture 12" descr="В Москве началась неделя Андрея Белог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57422" y="3071816"/>
            <a:ext cx="1643074" cy="1857388"/>
          </a:xfrm>
          <a:prstGeom prst="rect">
            <a:avLst/>
          </a:prstGeom>
          <a:noFill/>
        </p:spPr>
      </p:pic>
      <p:sp>
        <p:nvSpPr>
          <p:cNvPr id="20494" name="AutoShape 14" descr="Биография Александра Сергеевича Пушк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96" name="Picture 16" descr="Биография Александра Сергеевича Пушкин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928676"/>
            <a:ext cx="1928826" cy="209071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07831"/>
          </a:xfrm>
        </p:spPr>
        <p:txBody>
          <a:bodyPr/>
          <a:lstStyle/>
          <a:p>
            <a:r>
              <a:rPr lang="ru-RU" dirty="0" smtClean="0"/>
              <a:t>        Возвращение на родину и смерть</a:t>
            </a:r>
            <a:endParaRPr lang="ru-RU" sz="32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3"/>
            <a:ext cx="4214842" cy="246221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928676"/>
            <a:ext cx="442915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Прожив 1930-е годы в бедности, </a:t>
            </a:r>
          </a:p>
          <a:p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в 1939 Цветаева возвращается в СССР.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Её дочь и мужа арестовывают. Сергея 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расстреляют в 1941 году, а дочь через 15 лет реабилитируют.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этот период своей жизни 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Цветаева почти не пишет стихов,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 лишь занимается переводами.</a:t>
            </a:r>
          </a:p>
          <a:p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31 августа 1941 года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Цветаева умирает в эвакуации. Похоронена великая поэтесса в городе 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Елабуга на Петропавловском кладбище.</a:t>
            </a:r>
          </a:p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2" name="Picture 6" descr="Могилы знаменитостей. Цветаева Марина Ивановна (1892-1941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000114"/>
            <a:ext cx="3000396" cy="36623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843558"/>
            <a:ext cx="8786874" cy="3939540"/>
          </a:xfrm>
        </p:spPr>
        <p:txBody>
          <a:bodyPr/>
          <a:lstStyle/>
          <a:p>
            <a:r>
              <a:rPr lang="ru-RU" sz="2400" dirty="0" smtClean="0"/>
              <a:t>         </a:t>
            </a:r>
            <a:r>
              <a:rPr lang="ru-RU" sz="1800" dirty="0" smtClean="0">
                <a:solidFill>
                  <a:srgbClr val="FF0000"/>
                </a:solidFill>
              </a:rPr>
              <a:t>По горизонтали: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 </a:t>
            </a:r>
            <a:r>
              <a:rPr lang="ru-RU" sz="1800" dirty="0" smtClean="0">
                <a:solidFill>
                  <a:srgbClr val="0000FF"/>
                </a:solidFill>
              </a:rPr>
              <a:t>1.  Название первого поэтического сборника М.И.Цветаевой.</a:t>
            </a:r>
          </a:p>
          <a:p>
            <a:r>
              <a:rPr lang="ru-RU" sz="1800" dirty="0" smtClean="0">
                <a:solidFill>
                  <a:srgbClr val="0000FF"/>
                </a:solidFill>
              </a:rPr>
              <a:t> 2.  Название второго поэтического сборника, посвящённого С.Эфрону.</a:t>
            </a:r>
          </a:p>
          <a:p>
            <a:r>
              <a:rPr lang="ru-RU" sz="1800" dirty="0" smtClean="0">
                <a:solidFill>
                  <a:srgbClr val="0000FF"/>
                </a:solidFill>
              </a:rPr>
              <a:t> 3.  Кем по призванию была мать М.И.Цветаевой.</a:t>
            </a:r>
          </a:p>
          <a:p>
            <a:r>
              <a:rPr lang="ru-RU" sz="1800" dirty="0" smtClean="0">
                <a:solidFill>
                  <a:srgbClr val="0000FF"/>
                </a:solidFill>
              </a:rPr>
              <a:t> </a:t>
            </a:r>
          </a:p>
          <a:p>
            <a:r>
              <a:rPr lang="ru-RU" sz="1800" dirty="0" smtClean="0">
                <a:solidFill>
                  <a:srgbClr val="008000"/>
                </a:solidFill>
              </a:rPr>
              <a:t>             По  вертикали:</a:t>
            </a:r>
          </a:p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1800" dirty="0" smtClean="0">
                <a:solidFill>
                  <a:srgbClr val="C00000"/>
                </a:solidFill>
              </a:rPr>
              <a:t>1.  Город, где родилась М.И.Цветаева.</a:t>
            </a:r>
          </a:p>
          <a:p>
            <a:r>
              <a:rPr lang="ru-RU" sz="1800" dirty="0" smtClean="0">
                <a:solidFill>
                  <a:srgbClr val="C00000"/>
                </a:solidFill>
              </a:rPr>
              <a:t> 2.  Город в Татарстане, где в эвакуации умирает М.И.Цветаева. </a:t>
            </a:r>
          </a:p>
          <a:p>
            <a:r>
              <a:rPr lang="ru-RU" sz="1800" dirty="0" smtClean="0">
                <a:solidFill>
                  <a:srgbClr val="C00000"/>
                </a:solidFill>
              </a:rPr>
              <a:t> 3.  Имя младшей сестры поэтессы.</a:t>
            </a:r>
            <a:endParaRPr lang="en-US" sz="1800" dirty="0" smtClean="0">
              <a:solidFill>
                <a:srgbClr val="C00000"/>
              </a:solidFill>
            </a:endParaRPr>
          </a:p>
          <a:p>
            <a:r>
              <a:rPr lang="ru-RU" sz="1800" dirty="0" smtClean="0">
                <a:solidFill>
                  <a:srgbClr val="C00000"/>
                </a:solidFill>
              </a:rPr>
              <a:t> 4.  Стихотворение для детей, вошедшее в первые два поэтических   </a:t>
            </a:r>
          </a:p>
          <a:p>
            <a:r>
              <a:rPr lang="ru-RU" sz="1800" dirty="0" smtClean="0">
                <a:solidFill>
                  <a:srgbClr val="C00000"/>
                </a:solidFill>
              </a:rPr>
              <a:t>      сборника М.И.Цветаевой.</a:t>
            </a:r>
            <a:endParaRPr lang="ru-RU" sz="1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800" dirty="0" smtClean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28596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00760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00694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00430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00694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00232" y="928676"/>
            <a:ext cx="500066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42874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00628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00892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192880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0628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00364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00694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00826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00496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000892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000760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00562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00298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000628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501090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500430" y="2928940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500166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500298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00430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500166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500430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500166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500166" y="192880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500166" y="2928940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000496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500958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500166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000100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500430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001024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000232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500826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000760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500562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000628" y="442913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500958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500562" y="92867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000628" y="3429006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500826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000892" y="2928940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8001024" y="2428874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500298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3000364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000496" y="3929072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000892" y="1928808"/>
            <a:ext cx="503238" cy="485775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142858"/>
            <a:ext cx="8190071" cy="507830"/>
          </a:xfrm>
        </p:spPr>
        <p:txBody>
          <a:bodyPr/>
          <a:lstStyle/>
          <a:p>
            <a:r>
              <a:rPr lang="ru-RU" dirty="0" smtClean="0"/>
              <a:t>    Решение кроссворда. Проверьте!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357158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00760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00694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00430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00694" y="3929072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00364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00232" y="928676"/>
            <a:ext cx="500066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00430" y="1428742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000628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00892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Ь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0430" y="1928808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000628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Й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00364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500694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Й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500826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00496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000892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000760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00562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Ы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00298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000628" y="3929072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501090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500430" y="2928940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500166" y="4429138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500298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3500430" y="342900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500166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500430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500166" y="342900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500166" y="1928808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500166" y="2928940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000496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500958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500166" y="3929072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1000100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500430" y="3929072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001024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000232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500826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000760" y="3929072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4500562" y="3929072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000628" y="4429138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7500958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4500562" y="92867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5000628" y="3429006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6500826" y="3929072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000892" y="2928940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8001024" y="2428874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</a:rPr>
              <a:t>Ь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2500298" y="3929072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3000364" y="3929072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000496" y="3929072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7000892" y="1928808"/>
            <a:ext cx="503238" cy="485775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49" y="175198"/>
            <a:ext cx="6190999" cy="580431"/>
          </a:xfrm>
          <a:prstGeom prst="rect">
            <a:avLst/>
          </a:prstGeom>
        </p:spPr>
        <p:txBody>
          <a:bodyPr vert="horz" wrap="square" lIns="0" tIns="26178" rIns="0" bIns="0" rtlCol="0">
            <a:spAutoFit/>
          </a:bodyPr>
          <a:lstStyle/>
          <a:p>
            <a:pPr marL="20137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2" y="789748"/>
            <a:ext cx="3497809" cy="520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87" tIns="72494" rIns="144987" bIns="72494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0" y="942209"/>
            <a:ext cx="3960440" cy="577291"/>
          </a:xfrm>
          <a:prstGeom prst="rect">
            <a:avLst/>
          </a:prstGeom>
        </p:spPr>
        <p:txBody>
          <a:bodyPr wrap="square" lIns="144987" tIns="72494" rIns="144987" bIns="72494">
            <a:spAutoFit/>
          </a:bodyPr>
          <a:lstStyle/>
          <a:p>
            <a:r>
              <a:rPr lang="ru-RU" sz="2800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214282" y="274638"/>
            <a:ext cx="8472518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defTabSz="914400"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3300" b="1" i="0" u="none" strike="noStrike" kern="0" cap="none" spc="0" normalizeH="0" noProof="0" dirty="0" smtClean="0">
                <a:ln>
                  <a:noFill/>
                </a:ln>
                <a:solidFill>
                  <a:schemeClr val="bg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            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ru-RU" sz="3300" b="1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85000"/>
                  <a:lumOff val="15000"/>
                </a:schemeClr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200" y="1047890"/>
            <a:ext cx="4038600" cy="5078274"/>
          </a:xfrm>
          <a:prstGeom prst="rect">
            <a:avLst/>
          </a:prstGeom>
        </p:spPr>
        <p:txBody>
          <a:bodyPr/>
          <a:lstStyle/>
          <a:p>
            <a:pPr marL="0" marR="0" lvl="0" indent="0" algn="just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928676"/>
            <a:ext cx="8286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мемуарные очерки –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xotira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yodnoma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ocherklari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эмиграция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emigratsiya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критическая статья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tanqidiy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maqola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интеллигенция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ziyolilar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         </a:t>
            </a:r>
            <a:endParaRPr lang="en-US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изящное искусство –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nafis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san‘at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подвижнический труд –</a:t>
            </a:r>
            <a:r>
              <a:rPr lang="en-US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fidoyi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mehnat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требовательный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talabchan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en-US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максимализм –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maksimalizm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20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уровость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shafqatsizlik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            </a:t>
            </a: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обыденность –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oddiylik</a:t>
            </a:r>
            <a:r>
              <a:rPr lang="en-US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трагическое –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fojiali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эссе –</a:t>
            </a:r>
            <a:r>
              <a:rPr lang="ru-RU" sz="2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esse</a:t>
            </a:r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; 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</a:t>
            </a:r>
          </a:p>
          <a:p>
            <a:endParaRPr lang="en-US" sz="20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         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fontAlgn="base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 smtClean="0">
                <a:latin typeface="Arial" pitchFamily="34" charset="0"/>
                <a:cs typeface="Arial" pitchFamily="34" charset="0"/>
              </a:rPr>
            </a:b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AutoShape 2" descr="data:image/jpeg;base64,/9j/4AAQSkZJRgABAQAAAQABAAD/4QAqRXhpZgAASUkqAAgAAAABADEBAgAHAAAAGgAAAAAAAABHb29nbGUAAP/bAIQAAwICCgoKCgoKCgoKCggICAgKCAoKCgoICgoICAgICAoICgoICAoICAgICAgICggICAgKCgoICA0NCggNCAgKCAEDBAQGBQYKBgYKDQ0KDg4NDQ0NDQ0ODQ0NDQ4NDQ0NDQ0NDw8NDQ0NDQ8NDQ0NDQ0NDQ0NDQ0NDQ0NDQ0NDQ0N/8AAEQgAoADVAwERAAIRAQMRAf/EAB0AAAICAgMBAAAAAAAAAAAAAAUGAwQCBwABCAn/xABGEAACAQIEBAMEBQkGBQUBAAABAhEDIQAEEjEFBiJBEzJRByNhgRRCcZGhFTNDUmKxwdHwCDREU5LhFyRUcoJjg4TS8Rb/xAAaAQADAQEBAQAAAAAAAAAAAAABAgMABAUG/8QANxEAAgIAAwUGBQQCAgIDAAAAAAECEQMSIQQxQVHwYXGBkaHBEyKx0eEFMkLxFFIzcpLiFSPC/9oADAMBAAIRAxEAPwD2nnaUWx7iPA3Aj6PBkYY1jHw5NUCCD+BwrKDdwjgBBEi2/wDX78QlIqoMbaVe2kja3qMczjraOi+ACrMqteBfcbR2v6jHQra0Od0mSJVptfecDVBtHGy1M7GD6drYCcjVExYACDF8E2hWyoQyGN+x/hhnfAVVxMqtMKDBB7j0wLsOiFHjuY1iLDe3riqVE2zV3MXDyDIxZMRoWc1XjGoUA8WzOHiTkKHEM1i6JAavWONoArHGNRCXwbCVcw+BZgfUvtjGJ6PCp3wtmL9Lgoj1wrYxfyXA1H1RhGwoNZPLBdhGFYdwWylKThTLUIngoPfGHo9CpxFX/lgDrUwTNaWuLE4Jtw/cuVlOlgPvxz4ll4bxx8QH7MclUdV2BcxVKkkbnHQqZBuha4lnifNjoSIi7muYChMEjDVZOytT5kJ7mftxqDZlW4ux3Y/fjUazLK8cgb/jgUMRNzCY3tjUCwbV4wJufxwQAvjmaDCxxkES4XqvMGPsMAwfQwQfsIw7FoUuO1QZw6JyFfNLh7JspijhgUZ5nLCLYBmDHyROCApfkon7MYxMMgBjBZxqBkRgADGVyp2GFCNXCeW5FzGJtjpBb8gAfHCWPRXfI6dsYWiGpnoxqCmOvD+YWBscMzIZ+HcZLkTgDGy+WOKGAPTEpKysWOGR43iMoFozOs1m/TGSA2IvOWZI6h2x0xRGRrbO8xE74rRKypS4ycKx0W15gHfCDlTMcfA74JjGnxqRvbAMDc1xuDvhkIUMzzX2nByi5jRnsZ4f4dbiANepV8DN/REDs5CouWytcDrrVRIFRVhBTTUtVgg8YhZYWHTbu+H0K4s7UaW9X9TYmbx0I5wZXy84YUiGRxrNRWqUiTHxwRWS0siT2wDEWZ4KxBgWGGs1MEZvKMOxwyME+GUFifhN8BgDvDM2JjSMI0Mg5SrfGMTooR1uOAd8DKawFxHj3phsomYC1M45uAcNSNqbqynDl3OJFR74FynYN63nthWxkhk4ZRK2xhkFVzJUYFBKdfjxjfBygsAcW4vM37YNCtmvONZYXIOHsShLz3FCp3ODQLoGVOYj6nAyhzlWtzA3xwyibMRpzSR3xspsxUzHMJPfBURWysOLHD0TNfeyPj6tmeK6XDEcR1GNX/T0qQN1FpoNTtI1U3ubY49mlmliK/5eyR27RGo4f/X3b9zadPjAJE468px2TNngf54XKNZmrf0cagmSZIE3/wBsFGoKZPJWhYJ3nf7vTACZvw19N2kX6Ygj+eBaDTF7iWR3mcOibBGWpHYYoxAvw/LkfHCMNE+YzMYFDWL/ABDiHphkhbB9Ko25xmAmPFyMToaz1zwP2UPUEq4BG6t3+z/fHNLFUd52RwnLcM+U5Sr5faGF+k3H4bfhhc8ZGcJROUKhJOpCBvP8u2H7hTOtm1NhPz/o41BF/jNEx0jDJgaErigcb/dh9BKFzNcMdvX7Ma0CgVm+UmO+BmBlBv8A/A1SbKd4GNmBkZhV5GqQRpIIwcw2Vi5n+T6inY4opITKyovKlT0ODmQchBxPhng03q1Dpp0kao7G8KgLMbAkwAbAEn0OBnSVsGRt0keb/wCzTmwM/m0qZms5zhZqC1NJFco9Wo1WpCjw64pDpSmRT0mqOoikF87ZcVObV7/X8nobVhvInW7rrwPUacF/DHq2eZRzM8NI8oP3YCZqLnCeWGa5JwrkkMosZctwGIBG9sI5FMox5Dgy7A99oxNtjJFPimVGCmZi9mcsvfD2ToovoGwGBbNSMWzoiIxglHMIPXDWSZSq0kA7T/W2NbBQHrkCRO+GAVkpg4Bj6OcO5gog2tPf6v8At92PIlCTPYjOKLef44m0gyPXGjBmlNAp88hHbFaaIWgHxVApBEQcWjdCAvjGaAExhkYTc/xanvGGoAFzPF1mcagZiannkncCRgUENcvZ8EgSDcwoj+v3YVoI5cN4IHmYJ/r5W+GIuVFUrO6ns4Rmk3t3/wDzA+JSG+HqQVvZbS1Tp27YHxGF4Z5n/tw5Kpk+HA0FWM3mlytRiLKjZfM1bCLlmoqLkCJ80wY7RitYdc9CuBhJz7tTwFwji9bK1UzFNgz0HLor3UkIyxsIlWIkTbdWuD5mHiOMlJHfPDUlTPq4fZ/l13UyNwT942Ex64+jztnhZUQ53gtFR0qBjW+IdAXWpqAbfdggAtdSdvxwyFZEmb074YW6BXEuK4KQrYqcSz5xRIkwFW4xhqBZVrcewKDYPr8yYNAKmY5j+ONQATW5gwaFsrHmbGoOp7jyPGiB5p+eOOjssu1eYpHmP8sNQrZzJcxR9b92C0CybNcaY9xH44WhrBud4ixEfDBoYXa1A3wbFZFlODaj6YFgSDmV5LWzawRuVv8AvnCZiiQy8J4dl0aYvFr2wjbKKhuHM9JVECLbR/HEcjKZkd0uc1O3++M8MymcznN22nb9+AsMLxD53f2wv7UtPiNJeH0mpstHO5irUrrqBJo1c5lcvSVGVb/R3FV6wcqzGAqwcebtEs1Rjzd+B6GDBr5nyR5Sz1ReqKk6X0k72K+a0WAgSDEg95xy5ZLeu46LT0R9E/Yr/acpcWLpZK9LK0alSjB/OCrWp5h1cAKabf8ALMqzqXxSCLNHuYGKsTyXmePjYTh6j1xHjAx2JWcjZTy+eDd74LRt5RzfEALYNAYFzvEhgpE2xdz3Fh64okCxaz+emb/PDiMU+JZ+O+HFYBzPGPjjUAqVOKzgD0Va3E8YUFV8yScEFHSOexxgHtfKZ09mnHGdRabNscNYGjgzkd8azUTLzaBvgDJklHnZO+Foezlfm5MajWiDLc9gdvnjULmRco81qws0fDAoezpeJE3DT874wTLM8ZYC84wCpQ5oIwaMX15zMb2wKMfND2nZZ/pGbIkI2erhV0yg15ohY7QAP1bBpvGPl5/vl3s+lw5LLHuQqZfIAHUqGSyE9IvakvVYX0si3JjrMyG1NKTlo3uDFRjbXE9I/wBkt3pVs1qJJbL0gCQQRpqEEXLb2Y3/AFfl3/p6Vy8DztvlpHvfsb/zvGCce8keI2U/ysR3w9IFlOvx/wCONlA2BuIcfjDZRGLed4wScPQLBua4pGNRrAWarlvXB3CtlCnwZ2O3z2wAIK5bk5j5YPzEYRsoggnILDzAfbP++FzoZxZZXkAGYjaxkfuxswMoIqckP9W3zj+eKWCjYuT58gyDhHAVSGvhntBB3bEXAopBWv7QFIixwuRjZwJmeMB7howUqBYs8R42wO/3f1tiyoVmGX5nJ742UW2S1ua474GU1nKPNG3Vg0FMP8K5vuDO3xxNxLRkMlLmsEm9j29cSorZVr56Ljv2wUBijzpz14DZYalAzGYWiwMltLWLLcABWK6iTYMI1EaWli4qw3FPi6KYeG5qXYrPMPP1TrrG398p3uD/AHoxfuN4X1mfMMfNy/fLvl7nvR/Yu5ChRI0LdfLTtqJ2TJfuj7oPc4Lvt8u8Krp9xtflLmg5UZl1IDCjUAMQNXi01BIPmILTNwT2x07LP4anLlH3OXaYZ3GPb7G0+C87aqdMzqBpoZJknpElj3adz6zj6bDqUVJcUjwJ3GTi+bLNTmQYrlEszpcWVt9j+GAEnWih7z8DhWw0ZVfCGwH7/wCGBbNSA/F8xSuVA+zBViMXM1zPTphmcqiqJLkhVA+JMAffhpNJW2BJt0gfT5pSouumyuhLAOhBUlWKtcWJDKVPxBwItSVrVBlFxdMkyPNZU/hguJkw0OcdR9PgMJlSGszPHAe84JmyweLudpxqQohflwnthrEJaPMTDvg2aiyvOTf1OComM8x7RNAkz5kWBvLuqDciwLSfgDviWI1BW+aXi3XuUhFydLtfkrNOe0TmSrUz1OqAjfQ6iimq+JTLhmpVDTrOtY6uoah0BenqVhKt8/tOPJY/BpNJdvee1s+EvhcdV1RthubcfRo8SivmOaCcMajClzG3xxg0E8nzgw7YWgoZOEc6yRJg4VxHTGfmLnynRytWsSQaVF3kQfKpIIHoLFp2AOOTFbhCUuSZ1YUc81Hm0jy1znxqvnaxrpU1Uah1UVqHqQQCygBWCAOHiDcaTubfMbRivEm5cPpu9z6LAw8PDgoyvNxqtX/Qr0ONZnU6tS8QrVYGpY6irkkyzqTJME6fuJnCN8R8seDpcC0OI5iP7vsBJPhz9Vf8y214tJNoMYGY3w1/siP6Xm6rP5aIVQ1zZgWYkQjOTHh7H8bwrbqkPUFrJt935GDlTm98s1NKtQucyyikqTpAUHVZiCCWqIxgWCm07+nsG0OElB8ZJVwrX3d+B5u2YEJxzwT0TtvnpW6uCZsleZZ3OPrT5ovZPj3xwrCkWk5og74RoYtU+aQcLRitn+IBhY4yM0a/59qs1KpTDLLKoYEBiabsVaAdQBIDgEqw6TYG68W3YuXClT108m6OjZcO8RWtNa70rFfkrPtSp1VD+IKZBp0yw06SSXKaUk6mJJ88GBacebse1ZMOeZ/tSaXZxO3acDPONLfavt4Dtl84DecfRWmrR49VvL68QwjMwzwWsSRhGxTfHAeW8myKT40wJgA3i+3x2vf4Y5HOd8Doio0eYqWY+0fbtjrIGdTNkdv6+zDox19NU9sOjITvajm9NNNLEe81W36OodiRBEgjvGPE/VZyUYxi9dX5bvqev+nxi5NyXZ5mteC5uu+vxSQyqryBJEsqMx1BrGqtQg+YBTJBsPnJL5rTevNvfvvsfpyR7apKml4Lhy+xuHkDNO9HW6qC1WoSViCdVyI7TIveBcAyB9XsM5Tw80ubPndqjGE6jupDEW+GPQOQko8QC7CfgcYzJ6fMg+suNQLJGzyHYRgho643mycvWBBINKot9jKkRex3xy7X/wAM+5nTs/8Ayx70JHBOGgrlbkatVhIH5qq1tKlNxPWQvp1aRj458euPW4+ku664CtmMuPFe/wDiK4FkO1YgdxO19j64onSv7i9cAhXyy+/k7IxNqfauAfrWvHnt89iuH/ty63G6/iWOWsmG13MeCIA0g/n8yL6QSRvHa9r65lN10+S5jJdaexX4hQA+iPcyrHY76KZjrAZfrEhxq6YMHfp2V1jL/svr5EcZf/W+5/QvHjEY+4Z8wS0uN4QB23GDjGLGX4ycKzF8ccJwKCAuYn1NLHp8NugMylmWWAJDLCixkMTvYCSfmf1TN8RK9Gl6Nnu7BlyN8U35UjVTcMqrVZpfSp8DTNgVKUzJDiF1VUqG2u7QxFx42RbqW+748659m+qrTSj08z3291Vwv6du43Fy5UU00GwC6R3stheTNgLyZ9cfbbI7wY91eWh8ntOmLLvG3J8LO9ji7ObeHeGrB2xJgHbhHGmVYVo+eFyoKbRr2toPbHRQlg3MUE7yPsOGo1g7PU1VWaSdKk/bA2+04njYnw8OU+SbL4Uc81HmzX3O2bFQ0lRgdOhmbzKCWXVtMjTIIMX74+a27GWJKNa0uHNnubJDIm+0CZfKNMOVadCMwDDpipUYDUo8pq72ja2kgeW92iO7NuTNjcguRlaQGxDt/rqO1/iJj5Y+v2KNYMfH6nze1O8V9cC/x7irU6bMBLKOlTMFjIQNpBIVmtqAMfLFcfFWDByfXI2Dh/EkomPC8y1Wkj6YLKCwEwGFnAkKSFYEAkCQJ7jD4OIsSCkuImLHJJxJWydTsp+7FiSJ8tlKgvoNrzH4nCtpFUmy3zA9bwKgZCF0GTEfDHHtdfBl3e51bNfxI94I4ZTj6Lc2Vj9a3uyO1jv9f5Xx8Y+P468j6Rdb+vMR66DxXuL5jMfqn/EP8N5sR998XW7++QnXD7E+ezp8SqtoKGbrv9IEbraSBvP78BLdp6PkHTXX1X2DvKW5Aj8y3cf59S9hJHV9l9u+JT0CutQdxPKxTyW4AIQgh1geFpsGLMDMdNRiR3JIE9GC6xfFcua60JYi+R9z+nW8JtwumNz3Ak7SxCgfMkAfEjH3MpJbz5ZJvcW04AuNYpxuEDCswv8AMDshTQCb6ngKegESJLLpYzANxvMQJ83a9q+C4rz7vZnds+B8RSb8O8Krl/w3x3qaauzkcWtAVxuqqwSwAEgmxjVG9xYgFf8Ay+Y8D9UalkcXrr5aHr7AmsyaYjcQpUizN4xEktANOCWVJmdRHVRpmxEwJkKBjyEz0afIZODc30lCJrWRUpgXF1aAwsxJMkwIuSMers+1ZYRhxzLyb1+p52NszlJyrTK/NbvobOy+dK7Wx9JVnhosrx04XKMSjmU4ZRFIV46Duo/djURLeWzVI+ZcbUZGPM2Xy9Si6aD16VtqB86kwQZFhuMebt8msB9tL1O/Y/8AlTXD7GmeJcrU9QASpHT3rz1FT3fshb7GE9ox8ldcfU+nzN70v/FBXKcnUfCYsjgimT5q6iepRM1D+qLH179lff6g+LJcF/4oAcN4ZWUuKeYYBBrVTfvYErUEaiG6hT7GxM4tHHnGqb8xXh4cv3RL+b59qVFZK0rVin0gAJUFNm0xp02BqObWmD0lQBbEx8TF3vl6X92Ths8MPd2+tfZGx/Y5zXT8OqtZ6aBGUUwzaSQxdnszGdLNdhvIm4x6ewY2WDjJpJbta5nn7bhZpJxT7fp7D1W5nyo/TUv9S/zx6n+Rh/7LzPO+DP8A1Ys+0fmum9HRQqprNRQ6rpM0yG1hpDQNiIgkgC4LY83bNpWSoS1vWuVP8HobLgvPco+fMGtzytbhzLVYfSDSamw1e8Y030s7BVXSzqhfSosDYtuZy2hS2epNZtNL1eu/h3lY4Djj2k8vOtNxDlKXVlR/6TEeb/LXuLd/rfK848FPR+HX9Hqvf/fXmJQok1XgT7+tcX2zD/s7/s9trxjoS08uHYTT6vtMuI0mFVyVgGYJIAvXXYlLWlrz6dxC1otPTs7x83V/gZOTCdf/ALLiNQP6Qeij13+z7cTmuqo19XYO4+n/AC+VsAKdZREMIEHsW1bD6xbeb2xSEqnfiI1caA/M/GgalNaTSoV3Y9S9SlAoYECVhiwi4YTa2Pc27a1NJYb03ur38PueZsmzuNua13a+oSyfNaAAF7gCbMb/AG6YJte/x7jHo4e24ORZpa1ro9/E4p7JiZnUePYXk5woneoPub/64L23A/29H9hP8XF/1FvinGEaoT4oWnuYsTKqsGVDAkr6gAKpEkynze1z+JiuS1XDyR7uzwyYai1rx82WeDcOfMEEFqWXMAsWJeoNpphulVgfnCIhekPvjkljzrLb9jpjgwi80kr63/Yvcq8p0hUqhg1QhRoV+pQQRJAKqklWA1EGLgGcRTvePKdL5dO464xwVNRApJMVQBFMeWiGUgeEQIaoouTAv1eQVrQ588ubIcjk6Qdh4SHrYranYVA1SmB0L5VXp6jYm5tJ7RJTe62H/EOPvYyTSa4qz5Vqm0SU6uNYS2mZGBYGyFqxAvsO+NKSire4jGLbpFLI8yIzMoZDoUEjUNYMtqld7AKdu/2Y4obZhym4qS0S771v23HdLZZxgpZXq33cPzvDObzUKTEEKx3jYHuYA+ZAxx/qs6hCHN/Rfk6f0+PzSfJdfQR85SHiMBpEEoICfokamvcdqiD4AKLAY+bvrXiz2+uAbqwKDRF/BS2nZglWOkmwNV4VtiSRZlLJICqxa4eOmoxHoL+pJJImNwwEgzbsRjMoUOKZJXCqy6utI7EEsAYPTF7SCp7XvgxHuibIcFpEKfDkaajecx0pA/SmwYST3jGd8+QVN9JBarwKiJIpi1NH3JuagGqxO6tEX723IBs76os0+WKOtwaKkK9BQCBYkywkkTqIuAWF4gjpwtuvPriM8SXMAZOgAtYKFA8OtCgMbHUoEKR9kJBvbcHF+Xhy68yV7/ybJypAeheCKLQsm8KgYgbECR5tptuYin8rfd1z8gvf58xIn3hvvUqm5XvXqeg7bRvAg3Bxbhu5cOxC9b1zJM7PjuJmzwNQ7V0+FtJtBnf7tWi09H2j89fUYeVQdYBt7ut9cHZ6MW038xGr6uxB1iEmtPxXMVPq7KHMdIfRaUQdOZGwYgaazqbOQ3Y9RnaQCIBb+T7vbyBenXMT8nwdWchkVgaVYAMncLII1Te1jYx3GGb3a8jJ1utDDnuXqI8Q+DROk0yB4SbEdvc7HVeJ2O0EYnW7xKrEnzfmWKXL1Gx8CjBrFY8NNmClR+Z8oCmDMSd9sK0vQZTlzfmUc3wGmFU+DSllqmPDUGULNf3VjBVRJEgWnG018DZ5VvY4cKzHSGO8CB2B7afiLXEmP1cSBZVyQ0ZqoB9bUZtMMsL3LSfBF4GwidJg8OuuInAy4sOtTeBUpT540k1Ne1p6EtHrO64utV5kXvA9OiwcDc6KRM64mm60TEn0DnY2gmRct+fuIwlUVgSJAvj6/Y55sCD7K8tD5zaFlxJFTM1mFRF0O2vUIUpbpL6nUuGChUkMAZGqJi/FibVOOJFqLp6b1vfmtK79+h14eBFwks2q13Pdu7HrfduCmUyitNx0sVPy27ekTEwZEmMehDEk1r2nnzik9HyKXCee8rVIWprpqV1mqCzKGUyARTQ1ATBIhSBFyLT5f+fHEVSTSPQ/wpQ1i0NnDOVcnUNRjnKCAVmChqwErTp00kkLqKlkZlMgMCZDDeWHtOG3J8L0rdokvbnxZbEwMRKKS1rW+1t/R8jvmvI0k0inXp1wSoZ6TSqk1ArKSV8wWWKxsRcTbh/UNoWNOCjwT69C2yYTwoyzca69TVbksdQ30ltxGpqgBvp9aD9v1rG0cda9cF3ncpaDVzE2misdqz+h6afiKOw2hbWiNzuZ0BPUU8kAKb/tVAPkqIvqZ8voPSO5PKx+JVzdWCv/AHT/AKeo9/2Z32+eCgtkfK3GxUFUAqRSR0lW1HqjzCRpaWNuoQB1dhSUarwMpDFVMq4/Zy6feFPxifj/ACwi3+YQtlanvHI75gj0PQtSRus7ftbbbxJ7vDrmMxSylcFagj9ExPS3qnoLzq+reNtjF73eH+vXmJV348zY7SK1GQ2gZeoSwJ0A66IQFQh1FhqKmQV0mx12gtYtcbXv+Cj0YjZnK1dTFKTEzWKgrALeNUZATBIDggzBsdpkY6VFVrXryRPNyv0AGSzXEamYlsjoRmAbrRjTVnDVCYaXIsQAon5yKVh1o9fEFz6o2Ny5l3V1LK4WKwNlgavo5TtMkq8QTs0z0RCUdOHDn2/gbN1oVeY8q30Q6lYFc0CAZeV8YlGBIUkEEH0Qgjq03D0l4d3DrvAt3T69hU4PQ9/tEmspOkjdXIuTfcfOTbYPKXyrw4+xq3/YOcQEpUgeahSaYnvTAJPhvNp3ZrT0xJCcfFjxVktJtzB6a2Xfb1WT+iPwBgk79SnCcPB9bxxb4hxoDNLlyd1zBC+G25YJIfw9OkiZHYhettQXFK+Ry7ibetMbuXcxKCfS/wA7QfkTvAk/DEGNwCOa/vFNpu6IT9ygxYiZqev8SBwAc5pyEqwCnykeWfr0/wBoEdOv1veRENSMurIsEZrLnWCFNzXE6P8AMQV1mWFtddu3mUjp3wVL24mcTLmPjtKmyh1aXQMIj10kXYGQYm0XF749rY9sjh4eR3vPMx9lliSuIHznM1ErCoZDKQG8phuoWLbgMJg9+4MDatvjkTitVJP1p+jY2z7HPM1J6NNdu616pAZOet51k6jAppKhTdZLJJN9xYxIjbEpbdi3pQVsMH/YppxSnSqaQCG1CdKiDeIA1iJubdyp+GPNd0exCDavQLDmLSpk1BJbampUFhbesNXWrNsJDEdwTz4MLhF89d/PX3L41Z5arTv7qNg8vZucsjrPvPpDgtpDaSKqoCCzCFlIhuyk6QSMNGKu6OLG+WWUsUc0T4d4l8uCJp/WTW4O5/xCSBvCxudVHFa+PPrgSUjPnPMTTojcmmzGYMlggvFjuRK2sYmwwL3jxFsN7pLRLu0bX1tG3xMyd9yLxhhgdmFk2tCsY73UgbMvlJ+UdjBAbaWivd9R0k3q+f0OcJy6qtbSFHl1NTXpd2ZAagis2pm2c6hLBtwIxWVtq+vQnFIZG8zC969FNpuA/fULRHYR6GREVw7mU661LvDKgGs+uaqGfsoubRqmNrle/eAwl7e5k+urFHIVUCMzMNIpAt1ssA1KIuzQqiwBdtIW+w1HF2np9kKmtfuw8PazSMhmyq6DpAfOUSSNIE+7ZhFyN9wfhjRwnHdZnJPRsk/4r0B+lyUg2P0qYPbYX/HDOEt2plkJl9tYBP8AzORIg6gazRDRE6VnuBM9/liSwX2lXOJHU9sdK8VclZdUCtViImfzJ7Ed/wCGLZH2kXlA3MPtTSsPDNTLPTZQYSuBcMYCipTWozSJhdUkxBJjA+G07Ncao64ZSIrqbfnD6z1ahvqINiO2El+zy5f2ZVf9/wBBnMMAP/idyARpIO7kv9W5YnuSSbhPuUW7UgzFUaGEQTSotEpNmC95BI1QCQVtEGbrrfnzG06oSk9o1CrXChgpXNVNLHTD9YUQQrwG003VyYbqAOpQjVlhyUX3dvWhOM4uSv21H/lyBI3AkRvBVimwAHYk9gfSIEHrqPuYW45mSBRcE31CJABI1vaAbhac2iATvMFaECvMlIsCAQZ1xZvr03UGFINi4kyQBOxAKvEk2LdNZCEfVag5JDAQgrU2AJO5WgljMSpM6lOH/PIws+1aoUTLvp1EO9Ei67RUFpkhjl5FzqH62q5jq6HglTYr1fEQBiiwCgMOWYBgyCRrYke9qXNrlyRplZ4kFOMoJ70y+HOMZKWu9eRhwfjrE1EJUGk0bvtLAeVrXU2PaIjBw3mgp80mDGw1GTUeDaFXhlMtmCx2EmSIHSoW3bqj7h8MPtEsuG+71ei+pXBirXWi19hx43xj3RCwSdBjWGHuwCAFNOASRFpaYIgiwhBROfM5NWOmWzIXLUqat1U8vTUzpA1TSJJ1Ab+HUIvBv3AIZdpLE+abkuZcoVDK3BINcyCqxpU0lPVqg66I7nT3nTGBCOivs+4JVbOc95n3gFgFpp6W6mY+m4UY1aAiL+caFpr3WmuwA3WDYWEkbbfhhgoDcRzYGonyhGk72LIP1W3BIsf5qsluS5r019ikN7b5P7e5a5f4sKqO4mKtSkDIi6yD0w+kSsxrYfEEmaTVNdzFiMlGp1LP/WE/JemfII8x9f8AvNziP2649chyfh2Z6O8k1nj/AMNNh0k+b9U3PbBl9gCoMzNCrBmEQfnZ/SoNwLbGx3uv1rVa1Xjw7DRd7/qJnNPDw2XySiFgVKkjuTm657dyCBO98Ug/ml1wQZR0XeA81QWK+ogCpWDSdIFmqHci/m7zi8WvlIyupFquEmvLLdaYa6EgBqRE+m1tUjGj/HvGl/LuRXr5SdRGzZMUwwiIKU7z32n09Im63p4h4v8A6hRTpyuXWfJmXv8AB6FTVcSYbwl1R+qN9Iif8n3e4VuQ/ZbMzmVAEkVKZAGokyL2iNjPewO2IU8n4RrV/kZ6+Zug9UzKW/Z1AbaRNto+f1sS/A6ZXyuale8/RmPqehpG7GTY3Prve+Xv1wM3xPLuYzBSo5vqWq/VPUCrk9jczB3MxveceotTjZ6k5frz1diviTuAr3kkkgAapna3YQMePBPIu5emh34lKb72Ec9xinUQeG6sUqCVVpgOVQTHaSYkaZG4iQa1J2nuGKvBpo1z0o+zGSulrCZJ6bDe4sZuU6EkLA4aWplIYCmK9M6VaCUei4m5kEtViCNRm8SC0ufan9/Q0d9d/wBAb7SsvqyjMR5K1GrBBFqjJr7mZ8Z5IiDO2mcOn8wcPV12MRTxmaWn0CL5U06hdAbiob7Cf1RILDU1U7GyvcAuN5dhUZ6YIWqEbZp8g3hT1Cb/AMMcuzSuGV/xbXr9qPSxVG063pP0BXCs4TLWBNB27AhnqhEkiPMS51ESdIvbF9oinljzmvJa+xy4WI/ma3KN+L09zr8vDxBTqLrVqaLOvR4ZfZvK8rTpkNoGib3iAOxQTjbOaWI4yqGlGxs97QqAZQjM8lB7sCAqhtZYxK9LkROokCIGo453CSg2+T9dARVyXeQJ7bKQM6KmsU4CkrDE1Q5JIpe78zggeJYLEFyRf4fXgRpmvuJc+ZirVNR3MEeUEgARpAHuipI3MpBM2gxg5EtBFGW8kfnquXLF1MiNGkwBuI6BsPU/fgLDSGyyCdTmxnRzAM01BFRWaWNRAJ6wWUCSo1WtYiVMpJKcO9+kWdEI/LLu/wD0vsVeXudXpSGuhq+IBRDU1UzJWzoAu+giShY9iIvJKW4klQxJ7TlUqwRiBVdyWhZdgIAMsBEAzJ72tePw9PQqYp7VVVFUB1ISqpKGCGqabroMjRchrNIERJw8cNW2/Am0+HiUv+IqslRTSYtUCw+qoxOltUuShJYHqm+o2MATjODbuxopLd7g7iPGfEp0F8N/c01ElWCkrVaoYOny3Ik99xgqOVt8x/3UgXxvJVHpuugiXVjqmEjVY9MSZ/Z22OHWjFy2t617TDMcMqnx30HTX0UpOqFZNLaS3hwWgTp6WiPS7bq0enYZLfqte0vLk6gpqGp2ej4SkmFYIAjOpK9RkXUCxtqwj97Gy79VureY18w3hqnhkqlVHnqKmKdVCphLT4n6x2O02yW9gcWqQbq87yZWlUUmAxUOGIAWQGEagdMFWWNO+q+EjBriLS4l7iPtFqMiFaRpk+KKVU7FnPUUVqThitxC1SJFwY0gvCTdpaAvSr1F7J88ZhFK6g40st0pyA2ubg+rargwVA9cBwV2DK1xEjiOXZ6lRgjaXqMYA1QXMkSFAm8xHcb2nojuRGTVj5xHmKuUFJKZ1GnTqErdlHgqjgLolQG1SxNgYgQCOPDgnem5yVeL1LTql816L6Cxks3WpEFWqrq0t3GoKwYXDCVnuI/E4s4JrUilyY1Zr2u5vVIJVY0+GQGpbGRpcFTKm6n17CAEjgoZvmwjkfa7WOkvSpkeM7O2mBqqiotRhAsQtTyzHSLXkDFwrg4rfQ8GlJNvkGM37VBUy9Wi9CoC1FqXiU19yrKXRHLmoCFAFOIErpIDNbBWE9JfU2idJiJlEzNZKpanU1KAZp0BTCg0nsEpU6aqVIUzpB6p+tJvKDtNIaE6jKLdaaeZCKVR6FAoRKCrSYnfoqSnfsjr8o9RjzYuGHjYilxyyXiqfqjtbm8KDjwtPwdr6mysl7P6FDOpl1c1qb0vEZq4BRVpiq1JGCeCWZSJMQGcpciRj15YEbUnwuvFU7PHjjSUWlpdXz05DTxzkjhrkgaaYMsSiUBV1inoUK8k06QEEUaaoo0iSwnDSnhpU2l5Ek53bA2W9nHC6Z6q2ZqbmVrKohhGhgKUSLjUt7z1QpEPjYC3tMLlN7tCjT5C4VDy+cYtZQKsFLkyjeFBkHTpqo/lB1STMXtWAuPo/sG5cy5leG8OFJqPg1r31CuPEZgoAZ3I1rpA1hEZaepjNNgQAn/yOCouFeSVmaea0wj9I4fFAfRSRldWgF0GsltQNaABWNgC1YVC3USRIjnl+oQ4Q86Nl323qA6/B8oXYhK4SszvVTx1kksGphGFA6KaHVNPqDAqJENri9vevyq32ddcB9Fu3BXifCsoaviV8nUdisAVcxXXyjSJA8NSFFtK00E91MkvLb3duD+nsCNJUmGuCc0U6K0xQyiBKJdlUuaqqXnVGoMd2dgXLMDUchh06cv1KS/bD1v2GcVL9zAX5cyyisoyiqua0GqlJmBIpvrAWoZZZaZ623NtsBbdJ38q15y/A74dm4pU+LZUVFccPpsqoV8NqtU6ulll5qMXbqDayZJCm0CKraFdtLu1r6B+LOqt9+gV4dmVrqtNMg1XwU0rp8Woaalk1G2YJhiqL1dF7KJwf8iUtFG63VmdegvxHFt7r39pZzXEqamo1XK6RW0q6MKiKSpL61P0oFaoawKFYWwgGMTlt2Pd5O+83DdwAlGlT3Plz39cS/lfaZp0wi6EYulFnrGkG8LwtZX6X7yoVJJqVGZ9TatXSukv9Rx27cPr9aFWHBaLu3exS4n7QRVREqIjrTdqiSCdLNGoKDmQFQiQVC6SHeQ2t9Sf5uM0vl+v2DlSur8t5Woc3jwqlGnQXw696tJU93UIIKsyDNFAyEAq1NUIhVuoC4aO04u7Ku3SWvoFyd277Owk5az1V6yeBw6ka1EOy+DTCkDSVYtRWsKNg5BqMmuWEsemLfGxJVHD38srFct7lfXaZ53jxCrla2XCDL1PERKr1C1Nzc6QM28AhvJo0DUzBQzuzxntO0w0yq+6WgVUtSrxLP5eoZOU4fJJLacqgLlmVjJgFfKFHhGnClgI1tqj/l47/h6P7j0RcCoIXFOhk8tUZm1/R1pO6OUlxroioUqCmAWGtGiJ7TgrH2mX7YvyfvYrklvS7zH8oGg9VTl6SVCTqlawr0w6UxpV/EFUJChlDu0GrUiBVYGv+RtK0p33E1W/h1oZNnBXbwxw7J1GcdKU8oVZVQM5FIU4KKFktog6VAJKiMVhte0Nr5Ne5gypb7OcS5h0M6V8llw2lVZHoBBbVpL0dC0qjjXKvVpO6wCpBGKS2rGb+fDbfN3a9CkJtRyxby76T0fh4FpeG00oK9ThlL6PVenU8UU9GtVhVAYEKQxU3am2oliSScUW0Yijbw3XMlo5aPXkRZbmzK03rGllaNNa4CspWnIUEFlTR4K0g5nV4K0yQBBEE4y2mWtQl9R8u67GPgftJyaKq/R1UikyHSA1MgQqKaasoKhf01U1swCo95FsdEdppftkvA2JGU3cm336gziPJdSstN6eTqU0ZSy+HSIRw8FXlw7OSIAdnYlVUSAqgXwoRkrcV4pbvE5sXGknV/jgDeHV8mtU1Bpd9BX3uqogDRPSxC6osGiRMjCrKtNK5cC0k2hoy/NlN0akQGp6STSoqtJZLL1QSsKDcgOZNoILAunCstKuwk4tarfzYu5nKZMmPCKbdDMzGSf2ajLedgfuxFxwk6KxzVrTM8rkssfKgI32J/FpMfAGN/jhaw0Upl/M88pUprQapNNVVFphSFApiVEhQbQWktckzM4dzjWXgKsOndGGQ5xoU6ZRVowSxJaiXqXUAwzdQEAEDaZN5ODGUIqjSw7dg7lzieSFVCtKk7DWyrUmnT1U1JBLONIKEhgDMkWuLCGTNQZqWWwpzvzVSrVFNZVLLTYrpY1AF8zHUD5jaRuYG8YfFlFvUXCjS0MeFc6ilTanSYpTeajIq2bpCkmQTJAA3G2EjiJKkyko29S3xDmlfoyU9OX8Hw6Y0qnvI1Suvr82oEk6L2+GGc1loCj816lDk/NZVvFJy1CqFpx72KYUzIKmDqNjYYGFV6jYlpaegKrc8U8vUfwlNE1LEUB06NUqupQsqDBFvjbCOVN5R0tFm9SPmv2reMFFfXVVCNKtSDAGCJAKi8EificaUnLRixjGLbRNyJzbQmuoy+Xb3ak/SKVMLAafdFhBc9wpnb0jBw9BcRXpr4AfinN9PxH90ASzEinTUU9zZQDGn0AtiUkm2y0LpIv8l8/+EzPQmizIUZvDUEqWViNm3KibD7Rgwllegs1mWpYPPTiuzBnFaoCGrLCkggBgzLpMEKJEAWB9DgZnd8QUlFR4B3ljmeqv0go1ANUWmaj1xLPpOoaSGUluog6muLAbYeEnb9xJpUtPIVc9nk8R9S0yxqnUyooUsxJLDuVmTP78JJqyieiA9fninQqdKurrtUpJEapU6XUqQSCQYIJB+OCuaNLtGDknnlvG8Skxp1KivTNWovUV0iQxKuxB0rBg+VewMGM2pdvMnKKcddxjm+PMuY8TV74n8+liNSaPOArDo6Da4tebh4jUr4hUVlrgR5v3rM1Qqzd2qdTGCRuVY2+J7/HCyxb1djKKS0GHlTmqtR1JTrU1VkjS2pqY0OrQq6YQksdgAYa8gTfCxGtxDEgnvQCzVUtUZiyFmIJcWBnpkQBsDeYME/HEptNvT0KRVJATPZwLUZfCLGfzgVSragCTq3O8H474y1W4fxLlPnOsoCr44VRpCqzBQBsAAwAHoAMVjZGUVfA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3" name="AutoShape 5" descr="Санкт-Петербургский государственный университет - Helperi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5" descr="Инструкция (системный блок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1428742"/>
            <a:ext cx="285752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71934" y="1000114"/>
            <a:ext cx="4714908" cy="4113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Марина Ивановна Цветаева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русская поэтесса, переводчица, автор биографических эссе и критических статей. Она считается одной из ключевых фигур в мировой поэзии XX века.</a:t>
            </a:r>
            <a:r>
              <a:rPr lang="ru-RU" sz="2800" dirty="0" smtClean="0">
                <a:solidFill>
                  <a:srgbClr val="0000FF"/>
                </a:solidFill>
              </a:rPr>
              <a:t> </a:t>
            </a: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6868" name="Picture 4" descr="Спектакль Каждый стих — дитя любви. М. Цветаева - билеты на listim.co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1275606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Я — отраженье вашего лица». А. Ахматова. Жизнь, судьба, поэзия. —  Методическая копил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772" y="1473186"/>
            <a:ext cx="2190752" cy="228601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71802" y="1500179"/>
            <a:ext cx="42862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Подготовить   </a:t>
            </a:r>
          </a:p>
          <a:p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презентацию    </a:t>
            </a:r>
          </a:p>
          <a:p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по биографии   </a:t>
            </a:r>
          </a:p>
          <a:p>
            <a:r>
              <a:rPr lang="ru-RU" sz="3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М.И.Цветаевой. </a:t>
            </a:r>
          </a:p>
        </p:txBody>
      </p:sp>
      <p:pic>
        <p:nvPicPr>
          <p:cNvPr id="13" name="Picture 2" descr="Марина Цветаева памятни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3555" y="1635646"/>
            <a:ext cx="2428892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142844" y="274639"/>
            <a:ext cx="9001156" cy="4032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</a:t>
            </a:r>
            <a:r>
              <a:rPr lang="ru-RU" sz="36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Детство и юность</a:t>
            </a:r>
            <a:r>
              <a:rPr lang="ru-RU" sz="33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 </a:t>
            </a:r>
            <a:r>
              <a:rPr lang="ru-RU" sz="3600" b="1" kern="0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М.И.Цветаевой</a:t>
            </a:r>
            <a:endParaRPr lang="ru-RU" sz="3600" b="1" kern="0" dirty="0">
              <a:solidFill>
                <a:schemeClr val="bg1"/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677891"/>
            <a:ext cx="4782732" cy="1846647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Марина Ивановна Цветаева родилась 8 октября 1892 г. в Москве.</a:t>
            </a:r>
            <a:r>
              <a:rPr lang="ru-RU" sz="1600" dirty="0" smtClean="0"/>
              <a:t> </a:t>
            </a:r>
          </a:p>
          <a:p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Её семья принадлежала к числу трудовой научно-художественной интеллигенции. 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3968" y="2928940"/>
            <a:ext cx="45743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М.И.Цветаева в</a:t>
            </a:r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детстве и молодости</a:t>
            </a: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34818" name="Picture 2" descr="Марина Цветаев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1000114"/>
            <a:ext cx="1928826" cy="2071687"/>
          </a:xfrm>
          <a:prstGeom prst="rect">
            <a:avLst/>
          </a:prstGeom>
          <a:noFill/>
        </p:spPr>
      </p:pic>
      <p:pic>
        <p:nvPicPr>
          <p:cNvPr id="34820" name="Picture 4" descr="https://b1.culture.ru/c/463088.475x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9" y="2714627"/>
            <a:ext cx="3929090" cy="1945356"/>
          </a:xfrm>
          <a:prstGeom prst="rect">
            <a:avLst/>
          </a:prstGeom>
          <a:noFill/>
        </p:spPr>
      </p:pic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1000114"/>
            <a:ext cx="1928826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67843" y="4659984"/>
            <a:ext cx="6385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Дом-музей </a:t>
            </a:r>
            <a:r>
              <a:rPr lang="ru-RU" sz="1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М.И.Цветаевой</a:t>
            </a:r>
            <a:r>
              <a:rPr lang="ru-RU" sz="1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Москве.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2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                                  </a:t>
            </a:r>
            <a:r>
              <a:rPr lang="ru-RU" sz="128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 </a:t>
            </a:r>
            <a:r>
              <a:rPr lang="ru-RU" sz="12800" b="1" kern="0" dirty="0" smtClean="0">
                <a:solidFill>
                  <a:schemeClr val="bg1"/>
                </a:solidFill>
                <a:latin typeface="Arial"/>
                <a:cs typeface="Arial"/>
              </a:rPr>
              <a:t>М.И.Цветаевой</a:t>
            </a:r>
            <a:r>
              <a:rPr lang="ru-RU" sz="9600" b="1" kern="0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endParaRPr lang="ru-RU" sz="128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928676"/>
            <a:ext cx="46771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Родителями Цветаевой были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Иван Владимирович Цветаев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6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Мария Александровна </a:t>
            </a:r>
            <a:r>
              <a:rPr lang="ru-RU" sz="1600" b="1" dirty="0" err="1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Мейн</a:t>
            </a:r>
            <a:r>
              <a:rPr lang="ru-RU" sz="16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Отец,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филолог-классик, профессор, возглавлял кафедру истории и теории искусств Московского университета, был хранителем отделения изящных искусств и классических древностей в Московском Публичном и в </a:t>
            </a:r>
            <a:r>
              <a:rPr lang="ru-RU" sz="1600" b="1" dirty="0" err="1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Румянцевском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музеях. </a:t>
            </a:r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1912 г. по его инициативе в Москве был открыт Музей Александра III (ныне Государственный музей изобразительных искусств им. А.С.Пушкина). 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Созданию музея И.В. Цветаев посвятил многие годы своей жизни. 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0" name="Picture 2" descr="Марина Цветаева - ПЕРВЫЕ КНИГИ МАРИНЫ ЦВЕТАЕВ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131590"/>
            <a:ext cx="2754554" cy="28066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Воспитание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М.И.Цветаевой</a:t>
            </a: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928676"/>
            <a:ext cx="428628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отце Цветаева ценила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преданность собственным стремлениям и подвижнический труд, которые, как утверждала, унаследовала именно от него. 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Намного позднее, в 1930-х гг., она посвятила отцу несколько мемуарных очерков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("Музей Александра III", "Лавровый венок", "Открытие музея", "Отец и его музей").</a:t>
            </a:r>
            <a:r>
              <a:rPr lang="ru-RU" sz="1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отце Цветаева видела интеллигента, служащего высокой культуре.</a:t>
            </a:r>
            <a:endParaRPr lang="ru-RU" sz="1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2" name="Picture 2" descr="Марина Цветаева с отцом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6281" y="1046610"/>
            <a:ext cx="3500462" cy="264320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2" name="Прямоугольник 21"/>
          <p:cNvSpPr/>
          <p:nvPr/>
        </p:nvSpPr>
        <p:spPr>
          <a:xfrm>
            <a:off x="-468560" y="3786196"/>
            <a:ext cx="93268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                          </a:t>
            </a:r>
            <a:r>
              <a:rPr lang="en-US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И.В.Цветаев с дочерью Мариной              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Воспитание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М.И.Цветаевой</a:t>
            </a: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868" y="928676"/>
            <a:ext cx="535785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Мать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поэтессы,</a:t>
            </a: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Мария Александровна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в отличие от отца была натурой восторженно-романтической, требовательной вплоть до суровости к дочерям — Марине и её младшей сестре Асе (Анастасии).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Прекрасно игравшая на пианино, она надеялась, что в дочерях также проявится музыкальный талант, и болезненно переживала крушение этих надежд.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Мать передала Цветаевой и свой нравственный и духовный максимализм,  и романтическое противостояние обыденности, и трагическое мироощущение. </a:t>
            </a:r>
            <a:endParaRPr lang="ru-RU" sz="1800" b="1" dirty="0">
              <a:solidFill>
                <a:srgbClr val="0E5D0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Марина Цветаева - ПЕРВЫЕ КНИГИ МАРИНЫ ЦВЕТАЕВ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142990"/>
            <a:ext cx="2765384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5577" y="928676"/>
            <a:ext cx="4630737" cy="33854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16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Воспитание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М.И.Цветаевой</a:t>
            </a: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928676"/>
            <a:ext cx="450059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Несмотря на духовно близкие отношения с матерью, Цветаева ощущала себя в родительском доме одиноко и отчуждённо. Юная Марина жила в мире прочитанных ею книг, в мире возвышенных романтических образов. </a:t>
            </a:r>
          </a:p>
          <a:p>
            <a:r>
              <a:rPr lang="ru-RU" sz="1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Благодаря стараниям отца, на плечи которого после кончины в 1906 году Марии Александровны, легла забота о семье, Марина, её сестра Анастасия и сводный брат Андрей получили прекрасное образование.</a:t>
            </a:r>
            <a:endParaRPr lang="ru-RU" sz="1800" b="1" dirty="0">
              <a:solidFill>
                <a:srgbClr val="0E5D0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6" descr="Марина Цветаева - ПЕРВЫЕ КНИГИ МАРИНЫ ЦВЕТАЕВ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000114"/>
            <a:ext cx="2919838" cy="2643206"/>
          </a:xfrm>
          <a:prstGeom prst="rect">
            <a:avLst/>
          </a:prstGeom>
          <a:noFill/>
        </p:spPr>
      </p:pic>
      <p:sp>
        <p:nvSpPr>
          <p:cNvPr id="21" name="Прямоугольник 20"/>
          <p:cNvSpPr/>
          <p:nvPr/>
        </p:nvSpPr>
        <p:spPr>
          <a:xfrm>
            <a:off x="4786314" y="3668200"/>
            <a:ext cx="41434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М.И.Цветаева с сестрой Анастасией</a:t>
            </a:r>
            <a:endParaRPr lang="ru-RU" sz="1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Любовь М.И.Цветаевой к чтению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928676"/>
            <a:ext cx="4572032" cy="4113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 Цветаевых была большая библиотека, и любовь к книгам проявилась у Марины очень рано. Это была первая и пожизненная любовь. </a:t>
            </a:r>
            <a:r>
              <a:rPr lang="ru-RU" sz="1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 18 годам Цветаева прочла, показалось бы неправдоподобным по количеству и разнообразию произведений - 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Пушкин, Лермонтов, Жуковский, Лев Толстой ... Немецкие и французские романтики, Гюго, </a:t>
            </a:r>
            <a:r>
              <a:rPr lang="ru-RU" sz="1800" b="1" dirty="0" err="1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Ламартин</a:t>
            </a:r>
            <a:r>
              <a:rPr lang="ru-RU" sz="18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, Ницше, Жан-Поль Рихтер. 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Романы Чарской и пьесы Ростана, </a:t>
            </a:r>
            <a:r>
              <a:rPr lang="ru-RU" sz="1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Гейнe</a:t>
            </a:r>
            <a:r>
              <a:rPr lang="ru-RU" sz="1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Гёте, книги, связанные с Наполеоном и т.д.</a:t>
            </a:r>
            <a:endParaRPr lang="ru-RU" sz="1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9154" name="Picture 2" descr="Марина Цветаева: Изображение &quot;Анастасия Цветаева. Коктебель. 1911 г.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4048" y="1059582"/>
            <a:ext cx="2880320" cy="2838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71406" y="71421"/>
            <a:ext cx="89297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290">
              <a:defRPr/>
            </a:pPr>
            <a:r>
              <a:rPr lang="ru-RU" sz="3200" b="1" spc="-3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     Образование </a:t>
            </a:r>
            <a:r>
              <a:rPr lang="ru-RU" sz="3200" b="1" kern="0" dirty="0" smtClean="0">
                <a:solidFill>
                  <a:schemeClr val="bg1"/>
                </a:solidFill>
                <a:latin typeface="Arial"/>
                <a:cs typeface="Arial"/>
              </a:rPr>
              <a:t>М.И.Цветаевой</a:t>
            </a:r>
          </a:p>
          <a:p>
            <a:pPr algn="just" defTabSz="914290">
              <a:defRPr/>
            </a:pPr>
            <a:endParaRPr lang="ru-RU" sz="3200" b="1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29124" y="928676"/>
            <a:ext cx="450059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Образование будущая поэтесса получила в Москве в  частной женской гимназии, затем обучалась в пансионах Швейцарии, Германии, Франции. </a:t>
            </a:r>
          </a:p>
          <a:p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E5D03"/>
                </a:solidFill>
                <a:latin typeface="Arial" pitchFamily="34" charset="0"/>
                <a:cs typeface="Arial" pitchFamily="34" charset="0"/>
              </a:rPr>
              <a:t>Марина Цветаева стихи начала писать, по её утверждению, в 6 лет. И делала это не только на русском языке, но и на французском и немецком. Языки она прекрасно знала, потому как семья часто жила за границей.</a:t>
            </a:r>
            <a:r>
              <a:rPr lang="ru-RU" sz="1600" dirty="0" smtClean="0">
                <a:solidFill>
                  <a:srgbClr val="0E5D03"/>
                </a:solidFill>
              </a:rPr>
              <a:t/>
            </a:r>
            <a:br>
              <a:rPr lang="ru-RU" sz="1600" dirty="0" smtClean="0">
                <a:solidFill>
                  <a:srgbClr val="0E5D03"/>
                </a:solidFill>
              </a:rPr>
            </a:br>
            <a:r>
              <a:rPr lang="ru-RU" sz="1600" dirty="0" smtClean="0">
                <a:solidFill>
                  <a:srgbClr val="00B050"/>
                </a:solidFill>
              </a:rPr>
              <a:t>      </a:t>
            </a:r>
            <a:r>
              <a:rPr lang="ru-RU" sz="1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Примечательно, что поэзия для неё открылась не произведениями А.С. Пушкина и М.Ю.Лермонтова, которых она полюбила несколько позже, а стихотворениями Н.А.Некрасова. </a:t>
            </a:r>
          </a:p>
          <a:p>
            <a:endParaRPr lang="ru-RU" sz="1600" b="1" dirty="0">
              <a:solidFill>
                <a:schemeClr val="accent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2" descr="Николай Некрас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928676"/>
            <a:ext cx="2353464" cy="1928826"/>
          </a:xfrm>
          <a:prstGeom prst="rect">
            <a:avLst/>
          </a:prstGeom>
          <a:noFill/>
        </p:spPr>
      </p:pic>
      <p:sp>
        <p:nvSpPr>
          <p:cNvPr id="53250" name="AutoShape 2" descr="Державин, Гавриил Рома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 descr="Цветаева, Марина Ивановна — Энциклопедия «Вокруг света»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2787774"/>
            <a:ext cx="2214578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12115</TotalTime>
  <Words>1131</Words>
  <Application>Microsoft Office PowerPoint</Application>
  <PresentationFormat>Экран (16:9)</PresentationFormat>
  <Paragraphs>280</Paragraphs>
  <Slides>20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Comic Sans MS</vt:lpstr>
      <vt:lpstr>Wingdings 2</vt:lpstr>
      <vt:lpstr>Office Theme</vt:lpstr>
      <vt:lpstr>     Литературное                     чтение</vt:lpstr>
      <vt:lpstr>Биография </vt:lpstr>
      <vt:lpstr>                 </vt:lpstr>
      <vt:lpstr>                          </vt:lpstr>
      <vt:lpstr>                 </vt:lpstr>
      <vt:lpstr>                 </vt:lpstr>
      <vt:lpstr>                 </vt:lpstr>
      <vt:lpstr>    Любовь М.И.Цветаевой к чтению</vt:lpstr>
      <vt:lpstr>                 </vt:lpstr>
      <vt:lpstr>         Начало творческой деятельности</vt:lpstr>
      <vt:lpstr> Творческая деятельность М.И.Цветаевой </vt:lpstr>
      <vt:lpstr>         Начало творческой деятельности</vt:lpstr>
      <vt:lpstr>                        Эмиграция</vt:lpstr>
      <vt:lpstr> Творческая деятельность М.И.Цветаевой </vt:lpstr>
      <vt:lpstr>        Возвращение на родину и смерть</vt:lpstr>
      <vt:lpstr>               Решение кроссворда        </vt:lpstr>
      <vt:lpstr>              Решение кроссворда</vt:lpstr>
      <vt:lpstr>    Решение кроссворда. Проверьте!</vt:lpstr>
      <vt:lpstr>               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User</cp:lastModifiedBy>
  <cp:revision>589</cp:revision>
  <dcterms:created xsi:type="dcterms:W3CDTF">2020-04-13T08:05:42Z</dcterms:created>
  <dcterms:modified xsi:type="dcterms:W3CDTF">2020-12-29T10:47:31Z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