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89" r:id="rId4"/>
    <p:sldId id="303" r:id="rId5"/>
    <p:sldId id="264" r:id="rId6"/>
    <p:sldId id="257" r:id="rId7"/>
    <p:sldId id="291" r:id="rId8"/>
    <p:sldId id="293" r:id="rId9"/>
    <p:sldId id="304" r:id="rId10"/>
    <p:sldId id="306" r:id="rId11"/>
    <p:sldId id="294" r:id="rId12"/>
    <p:sldId id="308" r:id="rId13"/>
    <p:sldId id="309" r:id="rId14"/>
    <p:sldId id="310" r:id="rId15"/>
    <p:sldId id="311" r:id="rId16"/>
    <p:sldId id="314" r:id="rId17"/>
    <p:sldId id="312" r:id="rId18"/>
    <p:sldId id="315" r:id="rId19"/>
    <p:sldId id="316" r:id="rId20"/>
    <p:sldId id="317" r:id="rId21"/>
    <p:sldId id="269" r:id="rId22"/>
  </p:sldIdLst>
  <p:sldSz cx="9144000" cy="5143500" type="screen16x9"/>
  <p:notesSz cx="5765800" cy="3244850"/>
  <p:defaultTextStyle>
    <a:defPPr>
      <a:defRPr lang="ru-RU"/>
    </a:defPPr>
    <a:lvl1pPr marL="0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6" y="56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6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9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0539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7"/>
            <a:ext cx="6875356" cy="1593040"/>
          </a:xfrm>
          <a:prstGeom prst="rect">
            <a:avLst/>
          </a:prstGeom>
        </p:spPr>
        <p:txBody>
          <a:bodyPr vert="horz" wrap="square" lIns="0" tIns="23153" rIns="0" bIns="0" rtlCol="0">
            <a:spAutoFit/>
          </a:bodyPr>
          <a:lstStyle/>
          <a:p>
            <a:pPr marL="20134">
              <a:spcBef>
                <a:spcPts val="181"/>
              </a:spcBef>
            </a:pPr>
            <a:r>
              <a:rPr lang="ru-RU" sz="5400" spc="-8" dirty="0" smtClean="0"/>
              <a:t>     </a:t>
            </a:r>
            <a:r>
              <a:rPr lang="ru-RU" sz="4800" spc="-8" dirty="0" smtClean="0"/>
              <a:t>Литературное     </a:t>
            </a:r>
            <a:br>
              <a:rPr lang="ru-RU" sz="4800" spc="-8" dirty="0" smtClean="0"/>
            </a:br>
            <a:r>
              <a:rPr lang="ru-RU" sz="4800" spc="-8" dirty="0" smtClean="0"/>
              <a:t>               чтение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0" y="1275606"/>
            <a:ext cx="9937104" cy="2933418"/>
          </a:xfrm>
          <a:prstGeom prst="rect">
            <a:avLst/>
          </a:prstGeom>
        </p:spPr>
        <p:txBody>
          <a:bodyPr vert="horz" wrap="square" lIns="0" tIns="22148" rIns="0" bIns="0" rtlCol="0">
            <a:spAutoFit/>
          </a:bodyPr>
          <a:lstStyle/>
          <a:p>
            <a:pPr marL="29196" algn="ctr">
              <a:lnSpc>
                <a:spcPts val="3092"/>
              </a:lnSpc>
              <a:spcBef>
                <a:spcPts val="174"/>
              </a:spcBef>
            </a:pPr>
            <a:endParaRPr lang="ru-RU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6" algn="ctr">
              <a:lnSpc>
                <a:spcPts val="3092"/>
              </a:lnSpc>
              <a:spcBef>
                <a:spcPts val="174"/>
              </a:spcBef>
            </a:pPr>
            <a:r>
              <a:rPr b="1" spc="-32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Николай Степанович Гумилёв.</a:t>
            </a:r>
            <a:endParaRPr lang="ru-RU" b="1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6" algn="ctr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2365C7"/>
                </a:solidFill>
                <a:latin typeface="Arial"/>
                <a:cs typeface="Arial"/>
              </a:rPr>
              <a:t>Основные вехи жизни и творчества.</a:t>
            </a:r>
          </a:p>
          <a:p>
            <a:pPr marL="29196" algn="ctr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2365C7"/>
                </a:solidFill>
                <a:latin typeface="Arial"/>
                <a:cs typeface="Arial"/>
              </a:rPr>
              <a:t>Стихотворение «Капитаны».</a:t>
            </a:r>
            <a:endParaRPr b="1" dirty="0">
              <a:latin typeface="Arial"/>
              <a:cs typeface="Arial"/>
            </a:endParaRPr>
          </a:p>
          <a:p>
            <a:pPr marL="20134" algn="ctr">
              <a:lnSpc>
                <a:spcPts val="4329"/>
              </a:lnSpc>
            </a:pPr>
            <a:r>
              <a:rPr lang="ru-RU" sz="3800" b="1" spc="-16" dirty="0" smtClean="0">
                <a:solidFill>
                  <a:srgbClr val="2365C7"/>
                </a:solidFill>
                <a:latin typeface="Arial"/>
                <a:cs typeface="Arial"/>
              </a:rPr>
              <a:t>       </a:t>
            </a:r>
          </a:p>
          <a:p>
            <a:pPr marL="53357" marR="977540" algn="ctr">
              <a:lnSpc>
                <a:spcPts val="3108"/>
              </a:lnSpc>
              <a:spcBef>
                <a:spcPts val="2347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5720" y="1857370"/>
            <a:ext cx="500066" cy="128588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8" y="337425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7"/>
            <a:ext cx="274924" cy="590848"/>
          </a:xfrm>
          <a:prstGeom prst="rect">
            <a:avLst/>
          </a:prstGeom>
        </p:spPr>
        <p:txBody>
          <a:bodyPr vert="horz" wrap="square" lIns="0" tIns="25168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42479"/>
          </a:xfrm>
          <a:prstGeom prst="rect">
            <a:avLst/>
          </a:prstGeom>
        </p:spPr>
        <p:txBody>
          <a:bodyPr vert="horz" wrap="square" lIns="0" tIns="19127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9" y="458120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285720" y="3357568"/>
            <a:ext cx="500066" cy="1357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674" name="Picture 2" descr="Книга: &quot;Капитаны&quot; - Николай Гумилев. Купить книгу, читать рецензии | ISBN  978-5-9951-3522-7 |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3003798"/>
            <a:ext cx="1590576" cy="1984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1061829"/>
          </a:xfrm>
        </p:spPr>
        <p:txBody>
          <a:bodyPr/>
          <a:lstStyle/>
          <a:p>
            <a:r>
              <a:rPr lang="ru-RU" dirty="0" smtClean="0"/>
              <a:t> Творческая деятельность </a:t>
            </a:r>
            <a:r>
              <a:rPr lang="ru-RU" sz="3600" spc="-32" dirty="0" smtClean="0">
                <a:latin typeface="Arial" pitchFamily="34" charset="0"/>
                <a:cs typeface="Arial" pitchFamily="34" charset="0"/>
              </a:rPr>
              <a:t>Н.С.Гумилёва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5896" y="928677"/>
            <a:ext cx="5328592" cy="3200876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fontAlgn="base"/>
            <a:r>
              <a:rPr lang="ru-RU" sz="1600" b="0" i="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В феврале 1910-го после головокружительной поездки в Африку он вернулся в Царское Село. Несмотря на то что его возвращение было вызвано опасной болезнью, от былого упадка духа и декадентских стихов не осталось и следа. Закончив работу над сборником стихов </a:t>
            </a:r>
            <a:r>
              <a:rPr lang="ru-RU" sz="1600" i="0" dirty="0" smtClean="0">
                <a:solidFill>
                  <a:srgbClr val="FF0000"/>
                </a:solidFill>
              </a:rPr>
              <a:t>«Жемчуга»,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прозаик вновь уехал в Африку. Из путешествия он вернулся 25 марта 1911 года в санитарной кибитке с приступом тропической лихорадки.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939902"/>
            <a:ext cx="5051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Н.С.Гумилев в Африке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9938" name="Picture 2" descr="Николай Гумилев в Афри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958775"/>
            <a:ext cx="314327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62355"/>
            <a:ext cx="9001188" cy="507831"/>
          </a:xfrm>
        </p:spPr>
        <p:txBody>
          <a:bodyPr/>
          <a:lstStyle/>
          <a:p>
            <a:r>
              <a:rPr lang="ru-RU" dirty="0" smtClean="0"/>
              <a:t>  Творческая деятельность Н.С.Гумилёва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928677"/>
            <a:ext cx="5286412" cy="418576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0" dirty="0" smtClean="0"/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Вынужденное затворничество он использовал для творческой переработки собранных впечатлений, которые впоследствии вылились в «Абиссинские песни», вошедшие в сборник «Чужое небо». После поездки на Сомали свет увидела африканская поэма «</a:t>
            </a:r>
            <a:r>
              <a:rPr lang="ru-RU" sz="1600" i="0" dirty="0" err="1" smtClean="0">
                <a:solidFill>
                  <a:schemeClr val="tx2">
                    <a:lumMod val="75000"/>
                  </a:schemeClr>
                </a:solidFill>
              </a:rPr>
              <a:t>Мик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</a:p>
          <a:p>
            <a:pPr fontAlgn="base"/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В 1911 году Гумилёв основал «Цех поэтов», в который входили многие представители литературного бомонда России (О.Мандельштам, </a:t>
            </a:r>
            <a:endParaRPr lang="en-US" sz="1600" i="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В Нарбут, С.Городецкий). В 1912 году Гумилев заявил о появлении </a:t>
            </a:r>
            <a:r>
              <a:rPr lang="ru-RU" sz="1600" i="0" dirty="0" smtClean="0">
                <a:solidFill>
                  <a:srgbClr val="FF0000"/>
                </a:solidFill>
              </a:rPr>
              <a:t>нового художественного течения – акмеизма.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Поэзия акмеистов преодолела символизм, вернув в моду строгость и стройность поэтической структуры. В том же году акмеисты открыли собственное издательство </a:t>
            </a:r>
            <a:r>
              <a:rPr lang="ru-RU" sz="1600" i="0" dirty="0" smtClean="0">
                <a:solidFill>
                  <a:srgbClr val="FF0000"/>
                </a:solidFill>
              </a:rPr>
              <a:t>«Гиперборей»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и одноимённый журнал.</a:t>
            </a:r>
          </a:p>
          <a:p>
            <a:pPr fontAlgn="base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0" name="Picture 2" descr="Николай Гумилев записывает галасские песни со слов певц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928676"/>
            <a:ext cx="2998072" cy="24459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0694" y="3435846"/>
            <a:ext cx="3751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Н.Гумилёв записывает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галасские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песни со слов певцов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62355"/>
            <a:ext cx="9001188" cy="507831"/>
          </a:xfrm>
        </p:spPr>
        <p:txBody>
          <a:bodyPr/>
          <a:lstStyle/>
          <a:p>
            <a:r>
              <a:rPr lang="ru-RU" dirty="0" smtClean="0"/>
              <a:t>  Творческая деятельность Н.С.Гумилёва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9952" y="746535"/>
            <a:ext cx="4824536" cy="3447098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fontAlgn="base"/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  Первая мировая война разрушила все планы писателя - Гумилёв ушёл на фронт. За храбрость, проявленную во время военных действий, он был возведен в звание офицера и удостоен двух Георгиевских крестов. После революции писатель полностью отдался литературной деятельности. В январе 1921 года Николай Степанович стал председателем Петроградского отдела Всероссийского союза поэтов, а в августе этого же года мэтра задержали и заключили под стражу.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3010" name="Picture 2" descr="Памяти русского офицера и поэта Николая Гумилева | Сибирское Казаче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934167"/>
            <a:ext cx="378621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62355"/>
            <a:ext cx="9001188" cy="507831"/>
          </a:xfrm>
        </p:spPr>
        <p:txBody>
          <a:bodyPr/>
          <a:lstStyle/>
          <a:p>
            <a:r>
              <a:rPr lang="ru-RU" dirty="0" smtClean="0"/>
              <a:t>         Личная жизнь Н.С.Гумилёва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843558"/>
            <a:ext cx="4963422" cy="4024659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fontAlgn="base"/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  Супругу – А.А.Ахматову – писатель встретил в 1904 году на балу, приуроченном к празднованию Пасхи. В конце 1908 года Гумилев вернулся на родину, где продолжил добиваться расположения молодой поэтессы. В итоге настойчивый парень получил согласие на брак. В 1910-м пара обвенчалась и отправилась в свадебное путешествие в Париж.</a:t>
            </a:r>
          </a:p>
          <a:p>
            <a:pPr fontAlgn="base"/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Через год после рождения сына Льва (1912–1992) в отношениях супругов случился кризис: на замену безоговорочному обожанию и всепоглощающей любви пришли безразличие и холодность.</a:t>
            </a:r>
          </a:p>
          <a:p>
            <a:pPr fontAlgn="base"/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986" name="Picture 2" descr="Николай Гумилев и Анна Ахматова с сын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363" y="1131590"/>
            <a:ext cx="3134108" cy="27146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3857634"/>
            <a:ext cx="4109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Н.С.Гумилев и А.А.Ахматова</a:t>
            </a:r>
            <a:endParaRPr lang="en-US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 сыном 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 txBox="1">
            <a:spLocks/>
          </p:cNvSpPr>
          <p:nvPr/>
        </p:nvSpPr>
        <p:spPr>
          <a:xfrm>
            <a:off x="4286248" y="285752"/>
            <a:ext cx="4572033" cy="635793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r>
              <a:rPr lang="ru-RU" sz="1600" b="1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6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4283" y="162355"/>
            <a:ext cx="8452754" cy="50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Последние годы жизни </a:t>
            </a:r>
            <a:r>
              <a:rPr lang="ru-RU" sz="3200" dirty="0" smtClean="0"/>
              <a:t>Н.С.Гумилёва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000114"/>
            <a:ext cx="4608512" cy="3785640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dirty="0" smtClean="0"/>
              <a:t> 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 августа 1921 года поэт был арестован как соучастник антибольшевистского заговора «Петроградской боевой организации В. Н. Таганцева». Коллеги и приятели литератора (Михаил Лозинский, Анатолий Луначарский, Николай Оцуп) тщетно пытались реабилитировать Николая Степановича в глазах руководства страны и вызволить его из заточения. Близкий друг вождя мирового пролетариата М.Горький</a:t>
            </a:r>
          </a:p>
          <a:p>
            <a:pPr fontAlgn="base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также не остался в стороне: он дважды обращался к В.И.Ленину с просьбой о помиловании Гумилёва, но Владимир Ильич остался верен своему решению.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Владимир Солунский: Поэтический альбом. Николай Степанович Гумилев | Журнал  &quot;Чайк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8451" y="1131590"/>
            <a:ext cx="3422184" cy="243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 txBox="1">
            <a:spLocks/>
          </p:cNvSpPr>
          <p:nvPr/>
        </p:nvSpPr>
        <p:spPr>
          <a:xfrm>
            <a:off x="4286248" y="285752"/>
            <a:ext cx="4572033" cy="635793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r>
              <a:rPr lang="ru-RU" sz="1600" b="1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6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4283" y="162355"/>
            <a:ext cx="8452754" cy="50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Последние годы жизни </a:t>
            </a:r>
            <a:r>
              <a:rPr lang="ru-RU" sz="3200" dirty="0" smtClean="0"/>
              <a:t>Н.С.Гумилёва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857238"/>
            <a:ext cx="4786346" cy="427808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dirty="0" smtClean="0"/>
              <a:t>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Спустя 70 лет со дня смерти именитого поэта были рассекречены материалы, доказывающие, что заговор был полностью сфабрикован сотрудником НКВД Яковом Аграновым. В связи с отсутствием состава преступления в 1991 году дело писателя было официально закрыто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Доподлинно неизвестно, где захоронен литератор. Со слов бывшей супруги прозаика Анны Ахматовой, его могила расположена в черте города Всеволожска близ микрорайона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Бернгардовки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 порохового погреба на Ржевском артиллерийском полигоне. Именно там, на берегу реки Лубья, и по сей день стоит памятный крест.</a:t>
            </a:r>
          </a:p>
          <a:p>
            <a:pPr fontAlgn="base"/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Памятник Николаю Гумилеву в Коктебе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214428"/>
            <a:ext cx="3500418" cy="2476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072594" cy="734330"/>
          </a:xfrm>
        </p:spPr>
        <p:txBody>
          <a:bodyPr anchor="ctr"/>
          <a:lstStyle/>
          <a:p>
            <a:pPr algn="ctr"/>
            <a:r>
              <a:rPr lang="ru-RU" sz="2800" dirty="0" smtClean="0"/>
              <a:t>История создания стихотворения «Капитаны»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896" y="915566"/>
            <a:ext cx="5726264" cy="3939540"/>
          </a:xfrm>
        </p:spPr>
        <p:txBody>
          <a:bodyPr/>
          <a:lstStyle/>
          <a:p>
            <a:pPr fontAlgn="base"/>
            <a:r>
              <a:rPr lang="ru-RU" sz="1600" b="0" i="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1600" i="0" dirty="0" smtClean="0">
                <a:solidFill>
                  <a:srgbClr val="FF0000"/>
                </a:solidFill>
              </a:rPr>
              <a:t>Стихотворение «Капитаны»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относится к раннему периоду творчества Н. Гумилева. Его поэт создал, когда гостил у своего друга Максимилиана Волошина </a:t>
            </a:r>
            <a:r>
              <a:rPr lang="ru-RU" sz="1600" i="0" dirty="0" smtClean="0">
                <a:solidFill>
                  <a:srgbClr val="FF0000"/>
                </a:solidFill>
              </a:rPr>
              <a:t>в 1909 г.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Очевидцы вспоминали, что цикл был написан за несколько вечеров. Видимо, так сильно вдохновила Николая Степановича морская природа Коктебеля. Существует мнение, что «Капитаны» – коллективное творение нескольких поэтов, гостивших у Волошина. Эта версия была опровергнута А. Толстым. Он вспоминал, как несколько вечеров подряд Гумилев работал над стихами. Он даже запирался в комнате, чтобы ему не мешали. После напряженного творческого процесса Николай Степанович прочитал стихотворения друзьям.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0" name="AutoShape 2" descr="Анализ стихотворения Гумилева Капитаны сочинения и тек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Анализ стихотворения Гумилева Капитаны сочинения и тек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4" name="Picture 6" descr="Книга: &quot;Капитаны&quot; - Николай Гумилев. Купить книгу, читать рецензии | ISBN  978-5-367-01379-5 |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6" y="1059582"/>
            <a:ext cx="2028825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6"/>
            <a:ext cx="9072594" cy="500066"/>
          </a:xfrm>
        </p:spPr>
        <p:txBody>
          <a:bodyPr anchor="ctr"/>
          <a:lstStyle/>
          <a:p>
            <a:pPr algn="ctr"/>
            <a:r>
              <a:rPr lang="ru-RU" sz="2800" dirty="0" smtClean="0"/>
              <a:t>Тема стихотворения «Капитаны»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843558"/>
            <a:ext cx="4463356" cy="3778437"/>
          </a:xfrm>
        </p:spPr>
        <p:txBody>
          <a:bodyPr/>
          <a:lstStyle/>
          <a:p>
            <a:pPr fontAlgn="base"/>
            <a:endParaRPr lang="ru-RU" sz="1600" b="0" i="0" dirty="0" smtClean="0"/>
          </a:p>
          <a:p>
            <a:pPr fontAlgn="base"/>
            <a:r>
              <a:rPr lang="ru-RU" sz="1600" b="0" i="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В стихотворении автор раскрыл </a:t>
            </a:r>
            <a:r>
              <a:rPr lang="ru-RU" sz="1600" i="0" dirty="0" smtClean="0">
                <a:solidFill>
                  <a:srgbClr val="FF0000"/>
                </a:solidFill>
              </a:rPr>
              <a:t>тему морских путешествий, характерную для литературы эпохи романтизма.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В центре произведения образ моряка. Он сборный и многоликий, в каждом произведении цикла открывается его определенная грань. </a:t>
            </a:r>
            <a:r>
              <a:rPr lang="ru-RU" sz="1600" i="0" dirty="0" smtClean="0">
                <a:solidFill>
                  <a:srgbClr val="FF0000"/>
                </a:solidFill>
              </a:rPr>
              <a:t>В первой части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создается обобщенный образ капитана. Это смелый, сильный человек, который всегда готов бросить вызов морской стихии и отметить на карте «дерзостный путь». 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5" name="Picture 1" descr="C:\Users\HOME\Desktop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240" y="1000115"/>
            <a:ext cx="2197478" cy="1643643"/>
          </a:xfrm>
          <a:prstGeom prst="rect">
            <a:avLst/>
          </a:prstGeom>
          <a:noFill/>
        </p:spPr>
      </p:pic>
      <p:pic>
        <p:nvPicPr>
          <p:cNvPr id="52227" name="Picture 3" descr="Ледовые капитаны Байкала"/>
          <p:cNvPicPr>
            <a:picLocks noChangeAspect="1" noChangeArrowheads="1"/>
          </p:cNvPicPr>
          <p:nvPr/>
        </p:nvPicPr>
        <p:blipFill rotWithShape="1">
          <a:blip r:embed="rId4"/>
          <a:srcRect t="13736" b="14834"/>
          <a:stretch/>
        </p:blipFill>
        <p:spPr bwMode="auto">
          <a:xfrm>
            <a:off x="4875162" y="2355726"/>
            <a:ext cx="187334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6"/>
            <a:ext cx="9072594" cy="500066"/>
          </a:xfrm>
        </p:spPr>
        <p:txBody>
          <a:bodyPr anchor="ctr"/>
          <a:lstStyle/>
          <a:p>
            <a:pPr algn="ctr"/>
            <a:r>
              <a:rPr lang="ru-RU" sz="2800" dirty="0" smtClean="0"/>
              <a:t>Тема стихотворения «Капитаны»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714362"/>
            <a:ext cx="5616624" cy="4185761"/>
          </a:xfrm>
        </p:spPr>
        <p:txBody>
          <a:bodyPr/>
          <a:lstStyle/>
          <a:p>
            <a:pPr fontAlgn="base"/>
            <a:endParaRPr lang="ru-RU" sz="1600" b="0" i="0" dirty="0" smtClean="0"/>
          </a:p>
          <a:p>
            <a:pPr fontAlgn="base"/>
            <a:r>
              <a:rPr lang="ru-RU" sz="1600" b="0" i="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Лирический герой восхищается опытным мореплавателем, который не боится мели и ураганов. </a:t>
            </a:r>
            <a:r>
              <a:rPr lang="ru-RU" sz="1600" i="0" dirty="0" smtClean="0">
                <a:solidFill>
                  <a:srgbClr val="FF0000"/>
                </a:solidFill>
              </a:rPr>
              <a:t>Капитан – настоящий лидер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, который быстро справляется с бунтом на борту. Стоит ему вытащить пистолет, как его команда прекращает бунтовать и начинает слаженно работать, штурмуя безумствующее море. </a:t>
            </a:r>
            <a:r>
              <a:rPr lang="ru-RU" sz="1600" i="0" dirty="0" smtClean="0">
                <a:solidFill>
                  <a:srgbClr val="FF0000"/>
                </a:solidFill>
              </a:rPr>
              <a:t>Вторую часть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Н. Гумилёв посвятил всем путешественникам и первооткрывателям. В ней он перечисляет имена наиболее известных мореплавателей. Он не забывает ни об одном поколении смельчаков, упоминая даже о людях «на первом плоту». Поэт уверен, что этим людям опостыли родные края, поэтому они и отправились на поиски приключений.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2" name="Picture 4" descr="http://forums.corsairs-harbour.ru/images_f/literatura/portret/kapitanu_kni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6603" y="1059582"/>
            <a:ext cx="266429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6"/>
            <a:ext cx="9072594" cy="500066"/>
          </a:xfrm>
        </p:spPr>
        <p:txBody>
          <a:bodyPr anchor="ctr"/>
          <a:lstStyle/>
          <a:p>
            <a:pPr algn="ctr"/>
            <a:r>
              <a:rPr lang="ru-RU" sz="2800" dirty="0" smtClean="0"/>
              <a:t>Тема стихотворения «Капитаны»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714362"/>
            <a:ext cx="4320480" cy="4185761"/>
          </a:xfrm>
        </p:spPr>
        <p:txBody>
          <a:bodyPr/>
          <a:lstStyle/>
          <a:p>
            <a:pPr fontAlgn="base"/>
            <a:endParaRPr lang="ru-RU" sz="1600" b="0" i="0" dirty="0" smtClean="0"/>
          </a:p>
          <a:p>
            <a:pPr fontAlgn="base"/>
            <a:r>
              <a:rPr lang="ru-RU" sz="1600" b="0" i="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О пребывании моряков на суше автор рассказывает </a:t>
            </a:r>
            <a:r>
              <a:rPr lang="ru-RU" sz="1600" i="0" dirty="0" smtClean="0">
                <a:solidFill>
                  <a:srgbClr val="FF0000"/>
                </a:solidFill>
              </a:rPr>
              <a:t>в третьем произведении цикла.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Создано оно в духе пиратских романов. Причалив к берегу, моряки спешат в таверны, где за бутылкой сидра рассказывают о том, что видели в далёких краях. Гулянья продолжаются «от заката до утра». Моряки, привыкшие к свободе, не прочь порезвиться и за пределами таверн. Они затевают драки, продают знатным иностранкам обезьянок и играют в карты. Веселье прекращается, как только покорители морей слышат рупор капитана.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2" name="Picture 2" descr="Гумилев капитаны размер. Анализ стихотворения «Капитаны» Гумил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3520" y="1059582"/>
            <a:ext cx="402429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43803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Биография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419622"/>
            <a:ext cx="52949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Николай Степанович Гумилёв –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великий русский писатель, поэт, переводчик, критик, офицер, африканист.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 descr="Портрет Николая Гумил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142990"/>
            <a:ext cx="234776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6"/>
            <a:ext cx="9072594" cy="500066"/>
          </a:xfrm>
        </p:spPr>
        <p:txBody>
          <a:bodyPr anchor="ctr"/>
          <a:lstStyle/>
          <a:p>
            <a:pPr algn="ctr"/>
            <a:r>
              <a:rPr lang="ru-RU" sz="2800" dirty="0" smtClean="0"/>
              <a:t>Тема стихотворения «Капитаны»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9010" y="555526"/>
            <a:ext cx="4752146" cy="3852155"/>
          </a:xfrm>
        </p:spPr>
        <p:txBody>
          <a:bodyPr/>
          <a:lstStyle/>
          <a:p>
            <a:pPr fontAlgn="base"/>
            <a:endParaRPr lang="ru-RU" sz="1600" b="0" i="0" dirty="0" smtClean="0"/>
          </a:p>
          <a:p>
            <a:pPr fontAlgn="base"/>
            <a:r>
              <a:rPr lang="ru-RU" sz="1600" b="0" i="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</a:p>
          <a:p>
            <a:pPr fontAlgn="base"/>
            <a:r>
              <a:rPr lang="ru-RU" sz="1600" b="0" i="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1600" i="0" dirty="0" smtClean="0">
                <a:solidFill>
                  <a:srgbClr val="FF0000"/>
                </a:solidFill>
              </a:rPr>
              <a:t>Четвёртая часть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основана на легенде о Корабле Летучего Голландца. Согласно преданью, он сотни лет бороздит морские просторы. За штурвалом корабля-призрака капитан с окровавленной рукой, а члены его команды бледны, «как смерть». Автор уверен, что таинственный указывает путь, ведущий к краю моря.</a:t>
            </a:r>
          </a:p>
          <a:p>
            <a:pPr fontAlgn="base"/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1600" i="0" dirty="0" smtClean="0">
                <a:solidFill>
                  <a:srgbClr val="FF0000"/>
                </a:solidFill>
              </a:rPr>
              <a:t>Жанр стихотворения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– элегия, ведь лирический герой утопает в грёзах о капитанах. 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4" name="Picture 2" descr="Описание картины Морское сражение – Иван Айвазовский📕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035833"/>
            <a:ext cx="1857388" cy="1928826"/>
          </a:xfrm>
          <a:prstGeom prst="rect">
            <a:avLst/>
          </a:prstGeom>
          <a:noFill/>
        </p:spPr>
      </p:pic>
      <p:sp>
        <p:nvSpPr>
          <p:cNvPr id="54276" name="AutoShape 4" descr="Цитаты из книги «Капитаны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8" name="AutoShape 6" descr="Цитаты из книги «Капитаны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82" name="Picture 10" descr="Г.А.В.Траугот «Капитаны» — Картинки и разгов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000246"/>
            <a:ext cx="1928826" cy="2166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452755" cy="892552"/>
          </a:xfrm>
        </p:spPr>
        <p:txBody>
          <a:bodyPr/>
          <a:lstStyle/>
          <a:p>
            <a:pPr algn="ctr"/>
            <a:r>
              <a:rPr lang="ru-RU" sz="2900" dirty="0" smtClean="0"/>
              <a:t>Задание 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506214" y="1503396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43438" y="1214428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79" y="1071553"/>
            <a:ext cx="52966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Подготовить презентацию по </a:t>
            </a:r>
            <a:r>
              <a:rPr lang="ru-RU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биографии Н.С.Гумилёва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Выучить наизусть стихотворение «Капитаны».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Гумилев Николай Степанович — биография поэта, личная жизнь, фото, портреты,  стихи, кни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344" y="1035410"/>
            <a:ext cx="2428892" cy="2819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42844" y="274639"/>
            <a:ext cx="9001156" cy="403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    </a:t>
            </a:r>
            <a:r>
              <a:rPr lang="ru-RU" sz="36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Детство и юность</a:t>
            </a:r>
            <a:r>
              <a:rPr lang="ru-RU" sz="3300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6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Н.С.Гумилёва</a:t>
            </a:r>
            <a:endParaRPr lang="ru-RU" sz="3300" b="1" kern="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857238"/>
            <a:ext cx="4357718" cy="361636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21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 апреля 1886 года у корабельного врача Степана Яковлевича Гумилева и его жены Анны Ивановны родился сын, которого назвали Николаем. Семейство проживало в портовом городе Кронштадте, а после отставки главы семьи (1895 год) они переехали в Петербург. В детстве писатель был крайне болезненным ребенком: каждодневные головные боли доводили Николая до исступления, а повышенная чувствительность к звукам, запахам и вкусам делала его жизнь практически невыносимой.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Николай Гумилев в детств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00114"/>
            <a:ext cx="4071922" cy="227320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283968" y="3214692"/>
            <a:ext cx="4574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Н.С.Гумилев в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детстве 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42844" y="274639"/>
            <a:ext cx="9001156" cy="403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    </a:t>
            </a:r>
            <a:r>
              <a:rPr lang="ru-RU" sz="36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Детство и юность</a:t>
            </a:r>
            <a:r>
              <a:rPr lang="ru-RU" sz="3300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6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Н.С.Гумилёва</a:t>
            </a:r>
            <a:endParaRPr lang="ru-RU" sz="3300" b="1" kern="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65171" y="928676"/>
            <a:ext cx="56788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Во время обострения мальчик был полностью дезориентирован в пространстве и нередко лишался слуха.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Его литературный гений проявился в возрасте шести лет.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Тогда он написал своё первое четверостишие «Живала Ниагара».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Царскосельскую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гимназию Николай поступил осенью 1894 года,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однако проучился там только пару месяцев. Из-за своего болезненного вида Гумилёв неоднократно подвергался насмешкам со стороны сверстников. Дабы не травмировать и без того нестабильную психику ребёнка, родители от греха подальше перевели сына на домашнее обучение. 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Николай Гумилев в юн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52"/>
            <a:ext cx="2918698" cy="264320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00034" y="3714758"/>
            <a:ext cx="41691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Н.С.Гумилев в юности 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561045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                                                   </a:t>
            </a:r>
            <a:r>
              <a:rPr lang="ru-RU" sz="128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Родители </a:t>
            </a:r>
            <a:r>
              <a:rPr lang="ru-RU" sz="128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Н.С.Гумилёва</a:t>
            </a:r>
            <a:endParaRPr lang="ru-RU" sz="128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857238"/>
            <a:ext cx="4500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Отец поэта, Степан Яковлевич, служил врачом в военном флоте.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Мать – Анна Ивановна – происходила из старинного дворянского рода.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Интересные факты о Николае Гумилев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1203598"/>
            <a:ext cx="4257667" cy="2795772"/>
          </a:xfrm>
          <a:prstGeom prst="rect">
            <a:avLst/>
          </a:prstGeom>
          <a:noFill/>
        </p:spPr>
      </p:pic>
      <p:pic>
        <p:nvPicPr>
          <p:cNvPr id="23556" name="Picture 4" descr="Усадьба Гумилевых в Слепнево (Градницы - Тверская область)"/>
          <p:cNvPicPr>
            <a:picLocks noChangeAspect="1" noChangeArrowheads="1"/>
          </p:cNvPicPr>
          <p:nvPr/>
        </p:nvPicPr>
        <p:blipFill rotWithShape="1">
          <a:blip r:embed="rId4"/>
          <a:srcRect b="10529"/>
          <a:stretch/>
        </p:blipFill>
        <p:spPr bwMode="auto">
          <a:xfrm>
            <a:off x="285719" y="2280649"/>
            <a:ext cx="4119538" cy="223531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95536" y="4643452"/>
            <a:ext cx="80341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Усадьба Гумилёвых в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Слепнёво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5577" y="928676"/>
            <a:ext cx="5130803" cy="3539418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1900–1903 годы семейство Гумилёвых провело в Тифлисе. Там сыновья Степана и Анны поправляли здоровье. В местном учебном заведении, где поэт проходил обучение, было опубликовано его стихотворение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«Я в лес бежал из городов…».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Через некоторое время семейство вернулось в Царское Село. Там Николай возобновил обучение в гимназии. Его не увлекали ни точные, ни гуманитарные науки. Тогда Гумилёв был одержим творчеством Ницше и всё время проводил за прочтением его работ.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Образование Н.С.Гумилёва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Николай Гумилев в молод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5615" y="996839"/>
            <a:ext cx="2921496" cy="283367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436096" y="3881569"/>
            <a:ext cx="3250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Н.С.Гумилев в молодости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Начало творческой 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9992" y="1059582"/>
            <a:ext cx="4392488" cy="2940928"/>
          </a:xfrm>
        </p:spPr>
        <p:txBody>
          <a:bodyPr/>
          <a:lstStyle/>
          <a:p>
            <a:pPr fontAlgn="base"/>
            <a:r>
              <a:rPr lang="ru-RU" sz="1600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Из-за неправильно расставленных приоритетов Николай начал существенно отставать от программы. Только стараниями директора гимназии – поэта-декадента И.Ф Анненского – Гумилёв весной 1906 года сумел получить аттестат зрелости. За год до выпуска из учебного заведения на средства родителей была издана </a:t>
            </a:r>
            <a:r>
              <a:rPr lang="ru-RU" sz="1600" i="0" dirty="0" smtClean="0">
                <a:solidFill>
                  <a:srgbClr val="FF0000"/>
                </a:solidFill>
              </a:rPr>
              <a:t>первая книга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стихов Николая </a:t>
            </a:r>
            <a:r>
              <a:rPr lang="ru-RU" sz="1600" i="0" dirty="0" smtClean="0">
                <a:solidFill>
                  <a:srgbClr val="FF0000"/>
                </a:solidFill>
              </a:rPr>
              <a:t>«Путь конквистадоров».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HOME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851670"/>
            <a:ext cx="1928826" cy="2786082"/>
          </a:xfrm>
          <a:prstGeom prst="rect">
            <a:avLst/>
          </a:prstGeom>
          <a:noFill/>
        </p:spPr>
      </p:pic>
      <p:pic>
        <p:nvPicPr>
          <p:cNvPr id="19461" name="Picture 5" descr="НИКОЛАЙ ГУМИЛЕВ. ПУТЬ КОНКВИСТАДОРА - Концерты в Южно-Сахалинске - Афиша -  astv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4"/>
            <a:ext cx="1847850" cy="2507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1061829"/>
          </a:xfrm>
        </p:spPr>
        <p:txBody>
          <a:bodyPr/>
          <a:lstStyle/>
          <a:p>
            <a:r>
              <a:rPr lang="ru-RU" dirty="0" smtClean="0"/>
              <a:t> Творческая деятельность </a:t>
            </a:r>
            <a:r>
              <a:rPr lang="ru-RU" sz="3600" spc="-32" dirty="0" smtClean="0">
                <a:latin typeface="Arial" pitchFamily="34" charset="0"/>
                <a:cs typeface="Arial" pitchFamily="34" charset="0"/>
              </a:rPr>
              <a:t>Н.С.Гумилёва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928677"/>
            <a:ext cx="4934352" cy="3939540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После экзаменов поэт отправился в Париж. В столице Франции он посещал лекции по литературоведению в Сорбонне и был завсегдатаем на выставках картин. На родине писателя Марселя Пруста Гумилёв издавал литературный журнал </a:t>
            </a:r>
            <a:r>
              <a:rPr lang="ru-RU" sz="1600" i="0" dirty="0" smtClean="0">
                <a:solidFill>
                  <a:srgbClr val="FF0000"/>
                </a:solidFill>
              </a:rPr>
              <a:t>«Сириус» (вышло 3 номера).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Благодаря Брюсову Гумилёву посчастливилось познакомиться и с З.Гиппиус, и с </a:t>
            </a:r>
            <a:r>
              <a:rPr lang="ru-RU" sz="1600" i="0" dirty="0" err="1" smtClean="0">
                <a:solidFill>
                  <a:schemeClr val="tx2">
                    <a:lumMod val="75000"/>
                  </a:schemeClr>
                </a:solidFill>
              </a:rPr>
              <a:t>Дм.Мережковским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, и с А.Белым. Поначалу мэтры скептически относились к творчеству Николая. Стихотворение </a:t>
            </a:r>
            <a:r>
              <a:rPr lang="ru-RU" sz="1600" i="0" dirty="0" smtClean="0">
                <a:solidFill>
                  <a:srgbClr val="FF0000"/>
                </a:solidFill>
              </a:rPr>
              <a:t>«</a:t>
            </a:r>
            <a:r>
              <a:rPr lang="ru-RU" sz="1600" i="0" dirty="0" err="1" smtClean="0">
                <a:solidFill>
                  <a:srgbClr val="FF0000"/>
                </a:solidFill>
              </a:rPr>
              <a:t>Андрогин</a:t>
            </a:r>
            <a:r>
              <a:rPr lang="ru-RU" sz="1600" i="0" dirty="0" smtClean="0">
                <a:solidFill>
                  <a:srgbClr val="FF0000"/>
                </a:solidFill>
              </a:rPr>
              <a:t>»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помогло признанным деятелям искусства увидеть литературный гений Гумилёва и сменить гнев на милость.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434" name="Picture 2" descr="Поэт Николай Гумил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3243" y="987574"/>
            <a:ext cx="3357586" cy="2724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1061829"/>
          </a:xfrm>
        </p:spPr>
        <p:txBody>
          <a:bodyPr/>
          <a:lstStyle/>
          <a:p>
            <a:r>
              <a:rPr lang="ru-RU" dirty="0" smtClean="0"/>
              <a:t> Творческая деятельность </a:t>
            </a:r>
            <a:r>
              <a:rPr lang="ru-RU" sz="3600" spc="-32" dirty="0" smtClean="0">
                <a:latin typeface="Arial" pitchFamily="34" charset="0"/>
                <a:cs typeface="Arial" pitchFamily="34" charset="0"/>
              </a:rPr>
              <a:t>Н.С.Гумилёва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5896" y="928677"/>
            <a:ext cx="5293822" cy="3693319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В сентябре 1908-го прозаик отправился в Египет. В первые дни пребывания за границей он вёл себя как типичный турист: осматривал достопримечательности, изучал культуру местных племён и купался в Ниле. Когда средства кончились, писатель начал голодать и ночевал на улице. Парадоксально, но эти трудности никоим образом не надломили писателя. Лишения вызвали в нём исключительно положительные эмоции. По возвращении на родину он написал несколько стихотворений и рассказов: </a:t>
            </a:r>
            <a:r>
              <a:rPr lang="ru-RU" sz="1600" i="0" dirty="0" smtClean="0">
                <a:solidFill>
                  <a:srgbClr val="FF0000"/>
                </a:solidFill>
              </a:rPr>
              <a:t>«Крыса», «Ягуар», «Жираф», «Носорог», «Гиена», «Леопард», «Корабль».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38914" name="Picture 2" descr="Николай Гумилев в Париж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050630"/>
            <a:ext cx="3143272" cy="2786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3857634"/>
            <a:ext cx="5267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Н.С.Гумилев в Париже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6345</TotalTime>
  <Words>1432</Words>
  <Application>Microsoft Office PowerPoint</Application>
  <PresentationFormat>Экран (16:9)</PresentationFormat>
  <Paragraphs>166</Paragraphs>
  <Slides>21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Comic Sans MS</vt:lpstr>
      <vt:lpstr>Constantia</vt:lpstr>
      <vt:lpstr>Office Theme</vt:lpstr>
      <vt:lpstr>     Литературное                     чтение</vt:lpstr>
      <vt:lpstr>Биография </vt:lpstr>
      <vt:lpstr>                 </vt:lpstr>
      <vt:lpstr>                 </vt:lpstr>
      <vt:lpstr>                          </vt:lpstr>
      <vt:lpstr>                 </vt:lpstr>
      <vt:lpstr>    Начало творческой деятельности</vt:lpstr>
      <vt:lpstr> Творческая деятельность Н.С.Гумилёва</vt:lpstr>
      <vt:lpstr> Творческая деятельность Н.С.Гумилёва</vt:lpstr>
      <vt:lpstr> Творческая деятельность Н.С.Гумилёва</vt:lpstr>
      <vt:lpstr>  Творческая деятельность Н.С.Гумилёва</vt:lpstr>
      <vt:lpstr>  Творческая деятельность Н.С.Гумилёва</vt:lpstr>
      <vt:lpstr>         Личная жизнь Н.С.Гумилёва</vt:lpstr>
      <vt:lpstr>      Последние годы жизни Н.С.Гумилёва </vt:lpstr>
      <vt:lpstr>      Последние годы жизни Н.С.Гумилёва </vt:lpstr>
      <vt:lpstr>История создания стихотворения «Капитаны» </vt:lpstr>
      <vt:lpstr>Тема стихотворения «Капитаны» </vt:lpstr>
      <vt:lpstr>Тема стихотворения «Капитаны» </vt:lpstr>
      <vt:lpstr>Тема стихотворения «Капитаны» </vt:lpstr>
      <vt:lpstr>Тема стихотворения «Капитаны» 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430</cp:revision>
  <dcterms:created xsi:type="dcterms:W3CDTF">2020-04-13T08:05:42Z</dcterms:created>
  <dcterms:modified xsi:type="dcterms:W3CDTF">2020-11-28T11:51:43Z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