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63" r:id="rId3"/>
    <p:sldId id="264" r:id="rId4"/>
    <p:sldId id="286" r:id="rId5"/>
    <p:sldId id="257" r:id="rId6"/>
    <p:sldId id="312" r:id="rId7"/>
    <p:sldId id="299" r:id="rId8"/>
    <p:sldId id="300" r:id="rId9"/>
    <p:sldId id="314" r:id="rId10"/>
    <p:sldId id="301" r:id="rId11"/>
    <p:sldId id="313" r:id="rId12"/>
    <p:sldId id="307" r:id="rId13"/>
    <p:sldId id="316" r:id="rId14"/>
    <p:sldId id="317" r:id="rId15"/>
    <p:sldId id="308" r:id="rId16"/>
    <p:sldId id="309" r:id="rId17"/>
    <p:sldId id="310" r:id="rId18"/>
    <p:sldId id="318" r:id="rId19"/>
    <p:sldId id="269" r:id="rId20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84" d="100"/>
          <a:sy n="84" d="100"/>
        </p:scale>
        <p:origin x="40" y="60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5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8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0538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8"/>
            <a:ext cx="6875356" cy="1593043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>
              <a:spcBef>
                <a:spcPts val="181"/>
              </a:spcBef>
            </a:pPr>
            <a:r>
              <a:rPr lang="ru-RU" sz="5400" spc="-8" dirty="0" smtClean="0"/>
              <a:t>     </a:t>
            </a:r>
            <a:r>
              <a:rPr lang="ru-RU" sz="4800" spc="-8" dirty="0" smtClean="0"/>
              <a:t>Литературное     </a:t>
            </a:r>
            <a:br>
              <a:rPr lang="ru-RU" sz="4800" spc="-8" dirty="0" smtClean="0"/>
            </a:br>
            <a:r>
              <a:rPr lang="ru-RU" sz="4800" spc="-8" dirty="0" smtClean="0"/>
              <a:t>               чтение</a:t>
            </a:r>
            <a:endParaRPr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164122" y="1318816"/>
            <a:ext cx="7970816" cy="5446929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>
              <a:lnSpc>
                <a:spcPts val="3092"/>
              </a:lnSpc>
              <a:spcBef>
                <a:spcPts val="174"/>
              </a:spcBef>
            </a:pPr>
            <a:endParaRPr lang="ru-RU" sz="2800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9">
              <a:spcBef>
                <a:spcPts val="174"/>
              </a:spcBef>
            </a:pPr>
            <a:r>
              <a:rPr sz="4000"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В.Г.Короленко. </a:t>
            </a:r>
          </a:p>
          <a:p>
            <a:pPr marL="29199">
              <a:spcBef>
                <a:spcPts val="174"/>
              </a:spcBef>
            </a:pP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Основные </a:t>
            </a:r>
          </a:p>
          <a:p>
            <a:pPr marL="29199">
              <a:spcBef>
                <a:spcPts val="174"/>
              </a:spcBef>
            </a:pP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вехи жизни</a:t>
            </a:r>
          </a:p>
          <a:p>
            <a:pPr marL="29199">
              <a:spcBef>
                <a:spcPts val="174"/>
              </a:spcBef>
            </a:pP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 творчества.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>
              <a:spcBef>
                <a:spcPts val="174"/>
              </a:spcBef>
            </a:pP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>
              <a:spcBef>
                <a:spcPts val="174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>
              <a:spcBef>
                <a:spcPts val="174"/>
              </a:spcBef>
            </a:pPr>
            <a:r>
              <a:rPr lang="ru-RU" sz="3800" b="1" spc="-16" dirty="0" smtClean="0">
                <a:solidFill>
                  <a:srgbClr val="0070C0"/>
                </a:solidFill>
                <a:latin typeface="Arial"/>
                <a:cs typeface="Arial"/>
              </a:rPr>
              <a:t>  </a:t>
            </a:r>
          </a:p>
          <a:p>
            <a:pPr marL="53363" marR="977657">
              <a:lnSpc>
                <a:spcPts val="3108"/>
              </a:lnSpc>
              <a:spcBef>
                <a:spcPts val="2347"/>
              </a:spcBef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5548" y="1763406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29520" y="337424"/>
            <a:ext cx="1318944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977176" y="394736"/>
            <a:ext cx="409332" cy="590848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09314" y="859064"/>
            <a:ext cx="1048020" cy="354308"/>
          </a:xfrm>
          <a:prstGeom prst="rect">
            <a:avLst/>
          </a:prstGeom>
        </p:spPr>
        <p:txBody>
          <a:bodyPr vert="horz" wrap="square" lIns="0" tIns="19130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7" y="458119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149713" y="3214692"/>
            <a:ext cx="500066" cy="12144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698" name="Picture 2" descr="Архив: Дети подземелья В.Г. Короленко: 100 тг. - Книги / журналы Шымкент на  Ol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6525" y="2859782"/>
            <a:ext cx="1285884" cy="2071702"/>
          </a:xfrm>
          <a:prstGeom prst="rect">
            <a:avLst/>
          </a:prstGeom>
          <a:noFill/>
        </p:spPr>
      </p:pic>
      <p:pic>
        <p:nvPicPr>
          <p:cNvPr id="29700" name="Picture 4" descr="В.Г.Короленко «В дурном обществе». Подготовка к сочинению. 5 класс - online  presentati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3396" y="2147244"/>
            <a:ext cx="1285884" cy="2000264"/>
          </a:xfrm>
          <a:prstGeom prst="rect">
            <a:avLst/>
          </a:prstGeom>
          <a:noFill/>
        </p:spPr>
      </p:pic>
      <p:pic>
        <p:nvPicPr>
          <p:cNvPr id="29702" name="Picture 6" descr="Аудиокнига &quot;В.Г. Короленко - Рассказы «Парадокс», «На затмении», «Река  играет»&quot; слушать онлайн и скачать бесплатно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29284" y="1665796"/>
            <a:ext cx="1314447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8675051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07504" y="160338"/>
            <a:ext cx="8579296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Современники о</a:t>
            </a:r>
            <a:r>
              <a:rPr lang="ru-RU" sz="32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В.Г.Короленко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928676"/>
            <a:ext cx="435771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Современники высоко ценили Короленко не только как писателя, но и как человека и как общественного деятеля. Обычно сдержанный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И. Бунин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сказал о нём: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«Радуешься тому, что он живёт и здравствует среди нас, как какой-то титан, которого не могут коснуться все те отрицательные явления, которыми так богата наша нынешняя литература и жизнь. Когда жил Л. Н. Толстой, мне лично не страшно было за всё то, что творилось в русской литературе. Теперь я тоже никого и ничего не боюсь: ведь жив прекрасный, непорочный Владимир </a:t>
            </a:r>
            <a:r>
              <a:rPr lang="ru-RU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Галактионович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Короленко».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2" name="AutoShape 2" descr="Иван Бунин – биография, фото, личная жизнь, женщины и дети, творчество,  рост, причина смер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3" name="Picture 3" descr="C:\Users\HOME\Desktop\загруженное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9992" y="1851670"/>
            <a:ext cx="2000264" cy="2357454"/>
          </a:xfrm>
          <a:prstGeom prst="rect">
            <a:avLst/>
          </a:prstGeom>
          <a:noFill/>
        </p:spPr>
      </p:pic>
      <p:pic>
        <p:nvPicPr>
          <p:cNvPr id="15365" name="Picture 5" descr="108 лет назад умер Лев Толстой - Газета.R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987574"/>
            <a:ext cx="2143108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8675051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323528" y="160338"/>
            <a:ext cx="8363272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Современники о</a:t>
            </a:r>
            <a:r>
              <a:rPr lang="ru-RU" sz="32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В.Г.Короленко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928676"/>
            <a:ext cx="463543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У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М. Горького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Короленко вызывал чувство «непоколебимого доверия». Горький писал: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«Я был дружен со многими литераторами, но ни один из них не мог мне внушить того чувства уважения, которое внушил Владимир </a:t>
            </a:r>
            <a:r>
              <a:rPr lang="ru-RU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Галактионович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с первой моей встречи с ним. Он был моим учителем недолго, но он был им, и это моя гордость по сей день»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А. Чехов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отзывался о Короленко так: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«Я готов поклясться, что Короленко очень хороший человек. Идти не только рядом, но даже за этим парнем — весело».</a:t>
            </a:r>
            <a:endParaRPr lang="ru-RU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58" name="AutoShape 2" descr="Максим Горький: жизнь и творче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0" name="Picture 4" descr="Антон Чехов: тест на знание биографии и творчества писателя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6950" y="2348552"/>
            <a:ext cx="1837438" cy="2165594"/>
          </a:xfrm>
          <a:prstGeom prst="rect">
            <a:avLst/>
          </a:prstGeom>
          <a:noFill/>
        </p:spPr>
      </p:pic>
      <p:pic>
        <p:nvPicPr>
          <p:cNvPr id="45061" name="Picture 5" descr="C:\Users\HOME\Desktop\загруженное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62308" y="1047890"/>
            <a:ext cx="1855678" cy="23008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539552" y="73589"/>
            <a:ext cx="814724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Литературный триумф</a:t>
            </a: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5720" y="1047890"/>
            <a:ext cx="428628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857238"/>
            <a:ext cx="464575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Вышедшие следом за первыми сборниками книги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«Сон Макара», «Слепой музыкант»,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а также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«В дурном обществе»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проявили глубокое знание человеческой психологии и философский подход, применённые писателем при работе над произведениями. Они вызвали настоящий восторг у читателей. В качестве основного материала, использованного Владимиром, выступили его детские воспоминания и впечатления об Украине. Тяжёлый период репрессий и философских раздумий обогатил прошлые наблюдения социальными выводами, придав работам зрелость и правдивость.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Amazon.com: Сон Макара (Russian Edition) eBook: Короленко, Владимир: Kindle  Sto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928676"/>
            <a:ext cx="1624003" cy="2357454"/>
          </a:xfrm>
          <a:prstGeom prst="rect">
            <a:avLst/>
          </a:prstGeom>
          <a:noFill/>
        </p:spPr>
      </p:pic>
      <p:pic>
        <p:nvPicPr>
          <p:cNvPr id="11268" name="Picture 4" descr="В дурном обществе: повесть Феникс 7571985 в интернет-магазине Wildberries.b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928676"/>
            <a:ext cx="1571636" cy="2214578"/>
          </a:xfrm>
          <a:prstGeom prst="rect">
            <a:avLst/>
          </a:prstGeom>
          <a:noFill/>
        </p:spPr>
      </p:pic>
      <p:pic>
        <p:nvPicPr>
          <p:cNvPr id="11269" name="Picture 5" descr="C:\Users\HOME\Desktop\LvNQNUawmC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8184" y="2715766"/>
            <a:ext cx="1571636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-1044624" y="51470"/>
            <a:ext cx="10297143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Литературный триумф</a:t>
            </a:r>
          </a:p>
          <a:p>
            <a:pPr lvl="0" algn="ctr" defTabSz="914400">
              <a:defRPr/>
            </a:pP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5720" y="1047890"/>
            <a:ext cx="428628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41803" y="755630"/>
            <a:ext cx="6150677" cy="4625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Владимир Короленко настаивал на том, что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счастье, полнота и гармония жизни доступны исключительно через преодоление собственного эгоизма, а также путем служения народу.</a:t>
            </a:r>
            <a:r>
              <a:rPr lang="ru-RU" sz="1600" dirty="0" smtClean="0"/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Почти все рассказы писателя созданы на основе пережитого или увиденного им самим, и в их центре — не покорившийся человек. Словами </a:t>
            </a:r>
            <a:r>
              <a:rPr lang="ru-RU" sz="1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«Человек создан для счастья, как птица для полета»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Владимир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Галактионович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высказывает мысль о том, что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человек — часть огромного мира и в себе заключает его бесконечность.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2" descr="Презентация Биография В.Г. КОРОЛЕН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025" y="2762402"/>
            <a:ext cx="2357454" cy="1855678"/>
          </a:xfrm>
          <a:prstGeom prst="rect">
            <a:avLst/>
          </a:prstGeom>
          <a:noFill/>
        </p:spPr>
      </p:pic>
      <p:pic>
        <p:nvPicPr>
          <p:cNvPr id="40964" name="Picture 4" descr="Человек создан для счастья: anchiktigra — LiveJourn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4044" y="942209"/>
            <a:ext cx="2358201" cy="16295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5575" y="142858"/>
            <a:ext cx="8774142" cy="116676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dirty="0" smtClean="0"/>
              <a:t> Путешествуя по миру</a:t>
            </a:r>
            <a:br>
              <a:rPr lang="ru-RU" sz="3600" dirty="0" smtClean="0"/>
            </a:b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4282" y="942209"/>
            <a:ext cx="8678198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14285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5720" y="1047890"/>
            <a:ext cx="428628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1" y="857238"/>
            <a:ext cx="487578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Следующие годы писатель посвятил путешествиям. При этом им были посещены не только края обширной России, но и Америка. В начале 90-х годов Владимир посетил Всемирную выставку</a:t>
            </a:r>
            <a:endParaRPr lang="fr-FR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 Чикаго. Впечатления от поездки и собранный материал позволили ему написать рассказ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«Без языка»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который фактически стал романом, повествующим о жизненном пути украинского переселенца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Америке. Произведение увидело свет в 1895 году, принеся Владимиру Короленко славу не только на родине, но и за океаном. Эту и другие его книги начинают переводить на иностранные языки.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16" name="Picture 4" descr="В.Г.Короленко. Без языка. Купить в Минске — Мужские головные уборы Ay.by.  Лот 50156298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57713" y="938010"/>
            <a:ext cx="1707114" cy="2363154"/>
          </a:xfrm>
          <a:prstGeom prst="rect">
            <a:avLst/>
          </a:prstGeom>
          <a:noFill/>
        </p:spPr>
      </p:pic>
      <p:pic>
        <p:nvPicPr>
          <p:cNvPr id="38918" name="Picture 6" descr="Краткое содержание произведения Без языка Короленк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0072" y="1995686"/>
            <a:ext cx="1907636" cy="20783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71407" y="162355"/>
            <a:ext cx="859563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Последние годы жизни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В.Г.Короленко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51470"/>
            <a:ext cx="486177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Под конец жизни писатель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осел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на родине, в Полтаве. Там находилась семейная дача, где часто собиралась вся семья. Вёл спокойную размеренную жизнь среди своих родных.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В это время Короленко занимался написанием автобиографии под названием «История моего современника».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1921 г. в возрасте 68 лет Владимир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Галактионович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умер от пневмонии, так и не завершив автобиографическое сочинение.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Краткое содержание рассказов Короленко за 2 минут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5"/>
            <a:ext cx="3571899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Решение кроссворда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843558"/>
            <a:ext cx="8786874" cy="3785652"/>
          </a:xfrm>
        </p:spPr>
        <p:txBody>
          <a:bodyPr/>
          <a:lstStyle/>
          <a:p>
            <a:r>
              <a:rPr lang="ru-RU" sz="2400" dirty="0" smtClean="0"/>
              <a:t>         </a:t>
            </a:r>
            <a:r>
              <a:rPr lang="ru-RU" sz="1800" dirty="0" smtClean="0"/>
              <a:t>По горизонтали:</a:t>
            </a:r>
          </a:p>
          <a:p>
            <a:r>
              <a:rPr lang="ru-RU" sz="2400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1.  Национальность матери В.Короленко.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2.  Имя отца писателя.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3.  Под впечатлением от поездки в какую страну был написан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рассказ «Без языка».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4.  Регион, куда был отправлен в ссылку  В.Г.Короленко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за участие в студенческих  протестах.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</a:t>
            </a:r>
            <a:r>
              <a:rPr lang="ru-RU" sz="1800" dirty="0" smtClean="0"/>
              <a:t>По</a:t>
            </a:r>
            <a:r>
              <a:rPr lang="ru-RU" sz="1800" dirty="0" smtClean="0">
                <a:solidFill>
                  <a:schemeClr val="tx1"/>
                </a:solidFill>
              </a:rPr>
              <a:t>  </a:t>
            </a:r>
            <a:r>
              <a:rPr lang="ru-RU" sz="1800" dirty="0" smtClean="0">
                <a:solidFill>
                  <a:srgbClr val="0070C0"/>
                </a:solidFill>
              </a:rPr>
              <a:t>вертикали:</a:t>
            </a:r>
          </a:p>
          <a:p>
            <a:endParaRPr lang="ru-RU" sz="1800" dirty="0" smtClean="0">
              <a:solidFill>
                <a:srgbClr val="0070C0"/>
              </a:solidFill>
            </a:endParaRPr>
          </a:p>
          <a:p>
            <a:r>
              <a:rPr lang="ru-RU" sz="18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1.  Город, где писатель провёл последние годы своей жизни.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2.  Город, где родился В.Г.Короленко.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3.  Должность отца  В.Г.Короленко.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9" descr="bd05012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1285866"/>
            <a:ext cx="2143140" cy="194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7554" y="100011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57884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57620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58082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57554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57818" y="4500576"/>
            <a:ext cx="500066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858016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858148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857752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357950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57818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357686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357554" y="350044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357554" y="250031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857620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57950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57950" y="350044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357950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857752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857488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357950" y="150018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357554" y="150018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357950" y="250031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357422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857752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857884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857356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357950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357422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857488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57158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357686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357554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57224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357290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357686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2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141764" y="954750"/>
            <a:ext cx="2071395" cy="290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/>
          <p:cNvSpPr/>
          <p:nvPr/>
        </p:nvSpPr>
        <p:spPr>
          <a:xfrm>
            <a:off x="3357554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857488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858016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858148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858148" y="350044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858148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858148" y="250031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Решение кроссворда. Проверьте!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7554" y="100011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57884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57620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58082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57554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57818" y="4500576"/>
            <a:ext cx="500066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858016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858148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857752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357950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57818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357686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357554" y="350044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357554" y="250031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857620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57950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57950" y="350044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357950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857752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857488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357950" y="150018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357554" y="150018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357950" y="250031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357422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857752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857884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857356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357950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357422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857488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57158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357686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357554" y="200024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57224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357290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357686" y="45005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357554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857488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858016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858148" y="400051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858148" y="350044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858148" y="300037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858148" y="250031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0" name="Picture 4" descr="20sm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500180"/>
            <a:ext cx="185738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162356"/>
            <a:ext cx="8343508" cy="430887"/>
          </a:xfrm>
        </p:spPr>
        <p:txBody>
          <a:bodyPr/>
          <a:lstStyle/>
          <a:p>
            <a:pPr algn="ctr"/>
            <a:r>
              <a:rPr lang="ru-RU" sz="2800" dirty="0" smtClean="0"/>
              <a:t>Задание для самостоятельного выполнения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03848" y="1643056"/>
            <a:ext cx="6048672" cy="1969770"/>
          </a:xfrm>
        </p:spPr>
        <p:txBody>
          <a:bodyPr/>
          <a:lstStyle/>
          <a:p>
            <a:pPr marL="342900" indent="-342900"/>
            <a:r>
              <a:rPr lang="ru-RU" sz="2000" dirty="0" smtClean="0">
                <a:solidFill>
                  <a:schemeClr val="tx1"/>
                </a:solidFill>
              </a:rPr>
              <a:t>     </a:t>
            </a:r>
            <a:r>
              <a:rPr lang="ru-RU" sz="3200" dirty="0" smtClean="0">
                <a:solidFill>
                  <a:srgbClr val="002060"/>
                </a:solidFill>
              </a:rPr>
              <a:t>Подготовить презентацию по биографии В.Г.Короленко.  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4506212" y="1503394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s://gorodglazov.com/wp-content/uploads/2020/06/Korolenko_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142990"/>
            <a:ext cx="2714644" cy="3357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42858"/>
            <a:ext cx="8190071" cy="462610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2858"/>
            <a:ext cx="5904656" cy="412420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b="0" i="0" cap="all" dirty="0" smtClean="0"/>
              <a:t> </a:t>
            </a:r>
          </a:p>
          <a:p>
            <a:r>
              <a:rPr lang="ru-RU" sz="1600" i="0" dirty="0" smtClean="0"/>
              <a:t>      </a:t>
            </a:r>
          </a:p>
          <a:p>
            <a:r>
              <a:rPr lang="fr-FR" sz="1800" i="0" dirty="0" smtClean="0"/>
              <a:t>    </a:t>
            </a:r>
            <a:r>
              <a:rPr lang="ru-RU" sz="1800" i="0" dirty="0" smtClean="0"/>
              <a:t>Биография Короленко заслуживает признания </a:t>
            </a:r>
          </a:p>
          <a:p>
            <a:r>
              <a:rPr lang="ru-RU" sz="1800" i="0" dirty="0" smtClean="0"/>
              <a:t>и уважения. Уроженец Украины попробовал</a:t>
            </a:r>
          </a:p>
          <a:p>
            <a:r>
              <a:rPr lang="ru-RU" sz="1800" i="0" dirty="0" smtClean="0"/>
              <a:t>себя во многих направлениях общественной жизни, публицистики и литературы. Был уважаем современниками за свою активную правозащитную деятельность. </a:t>
            </a:r>
          </a:p>
          <a:p>
            <a:r>
              <a:rPr lang="ru-RU" sz="1800" i="0" dirty="0" smtClean="0">
                <a:solidFill>
                  <a:schemeClr val="tx1"/>
                </a:solidFill>
              </a:rPr>
              <a:t>     </a:t>
            </a:r>
            <a:r>
              <a:rPr lang="ru-RU" sz="1800" i="0" dirty="0" smtClean="0">
                <a:solidFill>
                  <a:srgbClr val="00B050"/>
                </a:solidFill>
              </a:rPr>
              <a:t>Почётный академик Императорской Академии наук по разряду изящной словесности.     </a:t>
            </a:r>
          </a:p>
          <a:p>
            <a:r>
              <a:rPr lang="ru-RU" sz="1800" i="0" dirty="0" smtClean="0">
                <a:solidFill>
                  <a:srgbClr val="00B050"/>
                </a:solidFill>
              </a:rPr>
              <a:t>      </a:t>
            </a:r>
            <a:r>
              <a:rPr lang="ru-RU" sz="1800" i="0" dirty="0" smtClean="0">
                <a:solidFill>
                  <a:srgbClr val="7030A0"/>
                </a:solidFill>
              </a:rPr>
              <a:t>Произведения гениального писателя – величайшее достояние России. </a:t>
            </a:r>
            <a:r>
              <a:rPr lang="ru-RU" sz="1800" dirty="0" smtClean="0">
                <a:solidFill>
                  <a:srgbClr val="7030A0"/>
                </a:solidFill>
              </a:rPr>
              <a:t/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  </a:t>
            </a:r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27650" name="Picture 2" descr="27 июля исполняется 165 лет со дня рождения В. Г. Короленко | Библиотека |  ГУ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192" y="1201097"/>
            <a:ext cx="2508120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53998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14374" y="214297"/>
            <a:ext cx="7786716" cy="50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   Детство и юность В.Г.Короленко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8860" y="857238"/>
            <a:ext cx="451940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Полное имя писателя и публициста – </a:t>
            </a: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Короленко Владимир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Галактионович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Родился в июле 1853 г. на Украине </a:t>
            </a:r>
            <a:endParaRPr lang="fr-FR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в Житомире.</a:t>
            </a: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3786196"/>
            <a:ext cx="910850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В.Г.</a:t>
            </a: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Короленко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в детстве                                                         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В.Г.Короленко в юности</a:t>
            </a:r>
          </a:p>
          <a:p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</a:t>
            </a:r>
            <a:endParaRPr lang="en-US" sz="16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</a:t>
            </a:r>
            <a:r>
              <a:rPr lang="uz-Cyrl-UZ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Дом в Житомире, </a:t>
            </a:r>
            <a:r>
              <a:rPr lang="ru-RU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где  родился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В.Г.Короленко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604" name="AutoShape 4" descr="Короленко, Владимир Галактио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6" name="Picture 6" descr="Достопримечательности: Малин 2020-2021 / Житомирская область /  Едем-в-Гости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2715766"/>
            <a:ext cx="3429024" cy="1738308"/>
          </a:xfrm>
          <a:prstGeom prst="rect">
            <a:avLst/>
          </a:prstGeom>
          <a:noFill/>
        </p:spPr>
      </p:pic>
      <p:pic>
        <p:nvPicPr>
          <p:cNvPr id="25608" name="Picture 8" descr="Краткое содержание рассказов Короленко за 2 минут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512" y="1002656"/>
            <a:ext cx="2096616" cy="2740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10" name="Picture 10" descr="Владимир Короленко — Город Глазо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1208" y="1002656"/>
            <a:ext cx="2070562" cy="26546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72588"/>
            <a:ext cx="8762642" cy="553998"/>
          </a:xfrm>
        </p:spPr>
        <p:txBody>
          <a:bodyPr/>
          <a:lstStyle/>
          <a:p>
            <a:r>
              <a:rPr lang="ru-RU" dirty="0" smtClean="0"/>
              <a:t>                 Родители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В.Г.Короленко </a:t>
            </a:r>
            <a:endParaRPr lang="ru-RU" dirty="0"/>
          </a:p>
        </p:txBody>
      </p:sp>
      <p:sp>
        <p:nvSpPr>
          <p:cNvPr id="10244" name="AutoShape 4" descr="Тургенев, Сергей Николаевич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Тургенев, Сергей Николаевич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14296"/>
            <a:ext cx="428571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Отца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Владимира звали Галактион Афанасьевич, он служил уездным судьей в родном городе, имел чин коллежского асессора. Галактион Короленко был человеком скупым на эмоции, серьезным, справедливым, человеком чести. Он сильно повлиял на становление мировоззрения и кругозора сына.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Мать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Эвелина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Иосифовна по происхождению была полькой и в детстве научила сына родному языку.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3571882"/>
            <a:ext cx="5328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Отец Галактион Афанасьевич.    Мать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Эвелина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Иосифовна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23554" name="Picture 2" descr="Краткое содержание рассказов Короленко за 2 минут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33186" y="1000114"/>
            <a:ext cx="4510076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67842" y="208114"/>
            <a:ext cx="851895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Образование  </a:t>
            </a:r>
            <a:r>
              <a:rPr lang="ru-RU" sz="3600" b="1" kern="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В.Г.Короленко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43174" y="571486"/>
            <a:ext cx="367194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Первое образование Владимир Короленко получил в польском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Рыхлинском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пансионе. После учился в гимназии родного города, которую не смог окончить по причине перевода отца в город Ровно. Поэтому родители устроили сына в Ровенское реальное училище, во время обучения в котором умер отец Владимира.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3429006"/>
            <a:ext cx="90730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Ровенское реальное                                                    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Петербургский  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училище                                                                                           технологический 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   институт, где учился      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        В.Г.Короленко  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1506" name="Picture 2" descr="Писательская повест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000114"/>
            <a:ext cx="2071622" cy="2471720"/>
          </a:xfrm>
          <a:prstGeom prst="rect">
            <a:avLst/>
          </a:prstGeom>
          <a:noFill/>
        </p:spPr>
      </p:pic>
      <p:pic>
        <p:nvPicPr>
          <p:cNvPr id="21508" name="Picture 4" descr="Владимир Галактионович Короленко - online presenta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000114"/>
            <a:ext cx="2143140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323528" y="184000"/>
            <a:ext cx="849694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Образование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В.Г.Короленко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55776" y="411510"/>
            <a:ext cx="350092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Настали тяжёлые времена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 семье, однако юноше удалось поступить в Технологический институт в Петербург, но из-за голодного и тяжелого положения пришлось бросить учебу. Владимир решает поступать на учебу, где он смог бы получать стипендии и выбирает Московскую Земледельческую Академию.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Через три года обучения был исключён и отправлен в ссылку в Удмуртию за участие в студенческих протестах.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3364847"/>
            <a:ext cx="9108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Короленко в Удмуртии                                                    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Московская   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сельскохозяйственная          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Академия им. К.А.Тимирязева 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7106" name="AutoShape 2" descr="Московская сельскохозяйственная академия им. К.А. Тимиряз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108" name="AutoShape 4" descr="Московская сельскохозяйственная академия им. К.А. Тимиряз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110" name="AutoShape 6" descr="Московская сельскохозяйственная академия им. К.А. Тимиряз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11" name="Picture 7" descr="C:\Users\HOME\Desktop\загружен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9865" y="1116150"/>
            <a:ext cx="2440967" cy="2214578"/>
          </a:xfrm>
          <a:prstGeom prst="rect">
            <a:avLst/>
          </a:prstGeom>
          <a:noFill/>
        </p:spPr>
      </p:pic>
      <p:pic>
        <p:nvPicPr>
          <p:cNvPr id="47113" name="Picture 9" descr="В Удмуртии пройдет Всероссийская конференция к 120-летию Мултанского дела  ФОТО | Моя Удмурт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8760" y="1150269"/>
            <a:ext cx="2243628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67842" y="137660"/>
            <a:ext cx="851895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Начало литературной деятельности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928676"/>
            <a:ext cx="47177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Начался творческий путь писателя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1886 г., когда в печать вышла первая работа «Очерки и рассказы». Это был сборник повестей и рассказов о сибирском опыте.</a:t>
            </a:r>
            <a:r>
              <a:rPr lang="ru-RU" sz="1600" dirty="0" smtClean="0"/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Почти сразу же Короленко выпускает «Павловские очерки». В нём он описывает тяжёлые трудовые будни кустарей металлистов, которые ему пришлось наблюдать во время посещения села Павлова в Нижегородской губернии.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Задолго до этих работ, ещё в 1879 г., писатель выпустил рассказ «Эпизоды из жизни «</a:t>
            </a: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скателя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», однако он остался незамеченным в широких читательских кругах.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Чехов А.П.), Осколки № 46 1886 г. Еженедельный иллюстрированный журнал под  редакцией Н. А. Лейкина.. (ТСССС!... Рассказ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Очерки и рассказы (сборник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Очерки и рассказы (сборник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3" name="Picture 7" descr="C:\Users\HOME\Desktop\загруженное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2993" y="918175"/>
            <a:ext cx="1519236" cy="2357454"/>
          </a:xfrm>
          <a:prstGeom prst="rect">
            <a:avLst/>
          </a:prstGeom>
          <a:noFill/>
        </p:spPr>
      </p:pic>
      <p:pic>
        <p:nvPicPr>
          <p:cNvPr id="19465" name="Picture 9" descr="Павловские очер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1155" y="916131"/>
            <a:ext cx="1538291" cy="2357454"/>
          </a:xfrm>
          <a:prstGeom prst="rect">
            <a:avLst/>
          </a:prstGeom>
          <a:noFill/>
        </p:spPr>
      </p:pic>
      <p:pic>
        <p:nvPicPr>
          <p:cNvPr id="19467" name="Picture 11" descr="Эпизоды из жизни &quot;Искателя&quot; eBook by В. Г. Короленко - 1230000677776 |  Rakuten Kobo United Stat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70892" y="2505625"/>
            <a:ext cx="1571636" cy="21628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51520" y="175198"/>
            <a:ext cx="843528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темы творчества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1004925"/>
            <a:ext cx="50405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Некоторые из тем его произведений: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      В сборнике рассказов 1891 г. </a:t>
            </a:r>
          </a:p>
          <a:p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«В голодный год»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разбирал и доносил до читателя проблему голода среди населения страны.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      В знаменитом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Мултанском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деле»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обвинял власть в ущемлении прав людей, несправедливых арестах.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      В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Сорочинской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трагедии»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написанной в 1906 г., привлёк внимание к жестоким подавлениям восстаний народа, боровшегося за свои законные права.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Степи Росс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Большая родня&quot; с Яковом Миркиным: Владимир Короленко. Властелин сердец —  Российская газе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9581" y="1035446"/>
            <a:ext cx="3024336" cy="31799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67842" y="171304"/>
            <a:ext cx="897615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темы творчества В.Г. Короленко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896770"/>
            <a:ext cx="54006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В своем творчестве Владимир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Галактионович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всегда отражал проблемы обездоленных, несправедливо арестованных.</a:t>
            </a:r>
            <a:r>
              <a:rPr lang="ru-RU" sz="1600" b="1" dirty="0" smtClean="0"/>
              <a:t>    </a:t>
            </a:r>
          </a:p>
          <a:p>
            <a:r>
              <a:rPr lang="ru-RU" sz="1600" b="1" dirty="0" smtClean="0"/>
              <a:t>       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Главные темы творчества писателя:</a:t>
            </a:r>
            <a:endParaRPr lang="ru-RU" sz="16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- принцип гуманизма в обществе;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- отстаивание прав и свобод граждан страны;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- мужество;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- борьба с несправедливостью и угнетением;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- защита обездоленных;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- стремление каждого индивида к лучшей жизни;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- громко воспевает духовную стойкость личности.</a:t>
            </a:r>
          </a:p>
          <a:p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Главный герой его произведений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— это собирательный портрет из качеств обычного человека, преподнесение его как индивида и личности.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Степи Росс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6" descr="http://obshe.net/upload/000/u10/4a/b6/325f49f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1174" y="1027892"/>
            <a:ext cx="3131306" cy="29270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5921</TotalTime>
  <Words>1179</Words>
  <Application>Microsoft Office PowerPoint</Application>
  <PresentationFormat>Экран (16:9)</PresentationFormat>
  <Paragraphs>334</Paragraphs>
  <Slides>19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Constantia</vt:lpstr>
      <vt:lpstr>Wingdings 2</vt:lpstr>
      <vt:lpstr>Office Theme</vt:lpstr>
      <vt:lpstr>     Литературное                     чтение</vt:lpstr>
      <vt:lpstr>Биография </vt:lpstr>
      <vt:lpstr>                          </vt:lpstr>
      <vt:lpstr>                 Родители В.Г.Короленко </vt:lpstr>
      <vt:lpstr>                 </vt:lpstr>
      <vt:lpstr>                 </vt:lpstr>
      <vt:lpstr>                 </vt:lpstr>
      <vt:lpstr>                 </vt:lpstr>
      <vt:lpstr>                 </vt:lpstr>
      <vt:lpstr>                 </vt:lpstr>
      <vt:lpstr>                 </vt:lpstr>
      <vt:lpstr>                 </vt:lpstr>
      <vt:lpstr>                 </vt:lpstr>
      <vt:lpstr> Путешествуя по миру                  </vt:lpstr>
      <vt:lpstr>     Последние годы жизни В.Г.Короленко </vt:lpstr>
      <vt:lpstr>               Решение кроссворда        </vt:lpstr>
      <vt:lpstr>              Решение кроссворда</vt:lpstr>
      <vt:lpstr>     Решение кроссворда. Проверьте!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461</cp:revision>
  <dcterms:created xsi:type="dcterms:W3CDTF">2020-04-13T08:05:42Z</dcterms:created>
  <dcterms:modified xsi:type="dcterms:W3CDTF">2020-11-09T12:37:29Z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