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4" r:id="rId4"/>
    <p:sldId id="286" r:id="rId5"/>
    <p:sldId id="289" r:id="rId6"/>
    <p:sldId id="257" r:id="rId7"/>
    <p:sldId id="258" r:id="rId8"/>
    <p:sldId id="290" r:id="rId9"/>
    <p:sldId id="291" r:id="rId10"/>
    <p:sldId id="294" r:id="rId11"/>
    <p:sldId id="295" r:id="rId12"/>
    <p:sldId id="297" r:id="rId13"/>
    <p:sldId id="292" r:id="rId14"/>
    <p:sldId id="293" r:id="rId15"/>
    <p:sldId id="287" r:id="rId16"/>
    <p:sldId id="277" r:id="rId17"/>
    <p:sldId id="296" r:id="rId18"/>
    <p:sldId id="288" r:id="rId19"/>
    <p:sldId id="269" r:id="rId20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59" autoAdjust="0"/>
  </p:normalViewPr>
  <p:slideViewPr>
    <p:cSldViewPr>
      <p:cViewPr>
        <p:scale>
          <a:sx n="75" d="100"/>
          <a:sy n="75" d="100"/>
        </p:scale>
        <p:origin x="36" y="-3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180528" y="1203598"/>
            <a:ext cx="7872374" cy="4100407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 algn="ctr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И.С.Тургенев. </a:t>
            </a:r>
          </a:p>
          <a:p>
            <a:pPr marL="29199" algn="ctr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Рассказ «Бирюк» </a:t>
            </a:r>
          </a:p>
          <a:p>
            <a:pPr marL="29199" algn="ctr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 цикла </a:t>
            </a:r>
          </a:p>
          <a:p>
            <a:pPr marL="29199" algn="ctr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«Записки охотника»</a:t>
            </a: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 algn="ctr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1520" y="2067694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367" name="Picture 7" descr="Тургенев И. С.: Записки охотн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714494"/>
            <a:ext cx="2357422" cy="2857520"/>
          </a:xfrm>
          <a:prstGeom prst="rect">
            <a:avLst/>
          </a:prstGeom>
          <a:noFill/>
        </p:spPr>
      </p:pic>
      <p:sp>
        <p:nvSpPr>
          <p:cNvPr id="27" name="object 5"/>
          <p:cNvSpPr/>
          <p:nvPr/>
        </p:nvSpPr>
        <p:spPr>
          <a:xfrm>
            <a:off x="251520" y="3363838"/>
            <a:ext cx="504056" cy="115212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И.С.Тургенева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«Рудин»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(1859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5857884" y="1500180"/>
            <a:ext cx="3085882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«Накануне» (1859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71816"/>
            <a:ext cx="2928958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«Отцы и дети»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(1862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1428742"/>
            <a:ext cx="2857520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«Дворянское гнездо» (1858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14644" cy="135732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«Новь»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(1858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3786196"/>
            <a:ext cx="3029075" cy="121444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«Дым» (1861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928926" y="2357436"/>
            <a:ext cx="3071834" cy="121339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Романы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И.С.Тургенева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857488" y="2428874"/>
            <a:ext cx="281272" cy="16758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 flipH="1" flipV="1">
            <a:off x="5857884" y="2500312"/>
            <a:ext cx="142876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857884" y="3214692"/>
            <a:ext cx="323818" cy="20294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786050" y="3214692"/>
            <a:ext cx="357190" cy="142876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1" idx="0"/>
          </p:cNvCxnSpPr>
          <p:nvPr/>
        </p:nvCxnSpPr>
        <p:spPr>
          <a:xfrm rot="16200000" flipH="1">
            <a:off x="4393405" y="3664699"/>
            <a:ext cx="214314" cy="2868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2" idx="0"/>
          </p:cNvCxnSpPr>
          <p:nvPr/>
        </p:nvCxnSpPr>
        <p:spPr>
          <a:xfrm rot="5400000">
            <a:off x="4376340" y="2231626"/>
            <a:ext cx="214314" cy="37307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Произведения И.С.Тургенева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00364" y="928676"/>
            <a:ext cx="2928958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«Нахлебник»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(1848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72198" y="1428742"/>
            <a:ext cx="2743879" cy="13573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«Завтрак у предводителя»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(1849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000760" y="3000378"/>
            <a:ext cx="2857520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«Холостяк»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(1849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57158" y="1571618"/>
            <a:ext cx="2714644" cy="1214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«Безденежье» (1846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14282" y="3000378"/>
            <a:ext cx="2792195" cy="128588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«Провинциалка» (1845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048744" y="3786196"/>
            <a:ext cx="3029075" cy="114300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«Месяц в деревне»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(1850 г.)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2928926" y="2285998"/>
            <a:ext cx="3214710" cy="121339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endParaRPr lang="ru-RU" sz="2400" b="1" dirty="0" smtClean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Драматические</a:t>
            </a:r>
          </a:p>
          <a:p>
            <a:pPr algn="ctr"/>
            <a:r>
              <a:rPr lang="ru-RU" sz="2400" b="1" dirty="0" smtClean="0">
                <a:ln>
                  <a:solidFill>
                    <a:schemeClr val="accent1"/>
                  </a:solidFill>
                </a:ln>
                <a:solidFill>
                  <a:srgbClr val="0070C0"/>
                </a:solidFill>
              </a:rPr>
              <a:t>произведения И.С.Тургенева</a:t>
            </a:r>
          </a:p>
          <a:p>
            <a:pPr algn="ctr"/>
            <a:endParaRPr lang="ru-RU" sz="2400" b="1" dirty="0">
              <a:ln>
                <a:solidFill>
                  <a:schemeClr val="accent1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928926" y="2428874"/>
            <a:ext cx="281272" cy="16758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5857884" y="2357436"/>
            <a:ext cx="285752" cy="21431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6000760" y="3143254"/>
            <a:ext cx="347036" cy="116875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2857488" y="3214692"/>
            <a:ext cx="357190" cy="12952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stCxn id="22" idx="4"/>
          </p:cNvCxnSpPr>
          <p:nvPr/>
        </p:nvCxnSpPr>
        <p:spPr>
          <a:xfrm rot="5400000">
            <a:off x="4374499" y="3625464"/>
            <a:ext cx="287853" cy="35713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22" idx="0"/>
          </p:cNvCxnSpPr>
          <p:nvPr/>
        </p:nvCxnSpPr>
        <p:spPr>
          <a:xfrm rot="16200000" flipH="1">
            <a:off x="4397327" y="2147044"/>
            <a:ext cx="243776" cy="34132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7" y="285750"/>
            <a:ext cx="4572033" cy="6357938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последние годы Тургенев тяжело болел. Парижские врачи ставили ему диагноз грудная жаба и межреберная невралгия. Скончался Тургенев 3 сентября 1883 года в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Буживале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под Парижем, где прошли пышные прощания. Похоронили писателя в Петербурге на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Волковском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кладбище. </a:t>
            </a: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 И.С.Тургенева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turgenev.org.ru/pic/turgenev-spb-b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14"/>
            <a:ext cx="3571900" cy="3910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«Записки охотника»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500048"/>
            <a:ext cx="4143404" cy="5109091"/>
          </a:xfrm>
        </p:spPr>
        <p:txBody>
          <a:bodyPr/>
          <a:lstStyle/>
          <a:p>
            <a:endParaRPr lang="ru-RU" sz="160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В 1847 году в журнале «Современник» вышел рассказ Тургенева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«Хорь и </a:t>
            </a:r>
            <a:r>
              <a:rPr lang="ru-RU" sz="1600" i="0" dirty="0" err="1" smtClean="0">
                <a:solidFill>
                  <a:schemeClr val="tx1"/>
                </a:solidFill>
              </a:rPr>
              <a:t>Калиныч</a:t>
            </a:r>
            <a:r>
              <a:rPr lang="ru-RU" sz="1600" i="0" dirty="0" smtClean="0">
                <a:solidFill>
                  <a:schemeClr val="tx1"/>
                </a:solidFill>
              </a:rPr>
              <a:t>», созданный под впечатлением от охотничьих путешествий писателя. Немного позже там же были опубликованы рассказы из сборника  «Записки охотника». Сам сборник, включавший в себя 25 рассказов, вышел в свет в 1852 году. Тургенев называл его своей «Аннибаловой клятвой» — обещанием бороться до конца с врагом, которого он ненавидел с детства — с крепостным правом.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Записки охот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000114"/>
            <a:ext cx="2571768" cy="2286016"/>
          </a:xfrm>
          <a:prstGeom prst="rect">
            <a:avLst/>
          </a:prstGeom>
          <a:noFill/>
        </p:spPr>
      </p:pic>
      <p:pic>
        <p:nvPicPr>
          <p:cNvPr id="8196" name="Picture 4" descr="https://i1.wp.com/syl.ru/misc/i/ai/171448/6564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500312"/>
            <a:ext cx="2343150" cy="2371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«Записки охотника»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4678" y="1071552"/>
            <a:ext cx="3500462" cy="361373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Это было одно из первых произведений, открыто говоривших о бедах и вреде крепостничества. Цензора, допустившего «Записки охотника» к печати, по личному распоряжению Николая </a:t>
            </a:r>
            <a:r>
              <a:rPr lang="en-US" sz="1600" i="0" dirty="0" smtClean="0">
                <a:solidFill>
                  <a:schemeClr val="tx1"/>
                </a:solidFill>
              </a:rPr>
              <a:t>I</a:t>
            </a:r>
            <a:r>
              <a:rPr lang="ru-RU" sz="1600" i="0" dirty="0" smtClean="0">
                <a:solidFill>
                  <a:schemeClr val="tx1"/>
                </a:solidFill>
              </a:rPr>
              <a:t> уволили со службы с лишением пенсии, а сам сборник запретили переиздавать. Цензоры объяснили это тем, что Тургенев хоть и поэтизировал крепостных, преступно преувеличил их страдания от помещичьего гнета.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7172" name="Picture 4" descr="Иван Тургенев - Бирюк читать онлай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14"/>
            <a:ext cx="2786082" cy="3857652"/>
          </a:xfrm>
          <a:prstGeom prst="rect">
            <a:avLst/>
          </a:prstGeom>
          <a:noFill/>
        </p:spPr>
      </p:pic>
      <p:sp>
        <p:nvSpPr>
          <p:cNvPr id="8194" name="AutoShape 2" descr="Эрмитаж / Золотой век Николая I / tvkultura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Эрмитаж / Золотой век Николая I / tvkultura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Эрмитаж / Золотой век Николая I / tvkultura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1071552"/>
            <a:ext cx="1928826" cy="28575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44822" y="3929072"/>
            <a:ext cx="5213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                                                                            </a:t>
            </a:r>
            <a:r>
              <a:rPr lang="ru-RU" sz="1600" b="1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Николай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785801"/>
            <a:ext cx="507209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Разразившаяся в лесу гроза застала Петра Петровича врасплох. К счастью, охотник повстречал местного лесника, который позволил нерадивому путнику остановиться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него. Лесника зовут Фома, а прозвище мужчине дали – «Бирюк». Вместе с Фомой проживает дочка 12-ти лет. Супруги у Фомы нет, так как та убежала от мужа с другим кавалером. Фома остался один с двумя детьми. Возле избы лесник заприметил вора. Вор – простой нищий бедолага, который стал жаловаться на Фому, обвиняя в жестокости. Петр Петрович хотел было попросить лесника отпустить бедняка, но Фома сделал это сам.</a:t>
            </a:r>
            <a:endParaRPr lang="ru-RU" sz="1600" dirty="0"/>
          </a:p>
        </p:txBody>
      </p:sp>
      <p:pic>
        <p:nvPicPr>
          <p:cNvPr id="6146" name="Picture 2" descr="Анализ рассказа И.С. Тургенева «Бирюк» | Литерагу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214428"/>
            <a:ext cx="3381364" cy="292895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Основная тема рассказа «Бирюк»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71487"/>
            <a:ext cx="46434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Бесправие и нищенское существование русского народа в эпоху крепостничества – </a:t>
            </a:r>
          </a:p>
          <a:p>
            <a:pPr fontAlgn="base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вот основная тема рассказа «Бирюк».</a:t>
            </a:r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0" y="-357208"/>
            <a:ext cx="7690005" cy="95597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/>
              <a:t>Основная тема рассказа «Бирюк»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928677"/>
            <a:ext cx="8786874" cy="7026646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base"/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000114"/>
            <a:ext cx="392909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Положение Бирюка не лучше: он «тоже человек подневольный» у него тоже дети, а из еды 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окромя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хлеба...» ничего нет, даже чая он не пьёт, но и не ворует.</a:t>
            </a:r>
            <a:r>
              <a:rPr lang="ru-RU" dirty="0" smtClean="0"/>
              <a:t> </a:t>
            </a:r>
          </a:p>
          <a:p>
            <a:pPr algn="just"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Бирюк «исполняет долг», чтит закон, а мужик, воруя, закон нарушает. И это не всё — он ещё и оправдывает свои действия — «с голодухи», «разорены», «дети...» У него виноваты и приказчик, и Бирюк, который «зверь», «кровопийца». Только сам он ни в чём не виноват. А то, что пьёт, так — «не на твои ли деньги, душегубец...»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s://i0.wp.com/syl.ru/misc/i/ai/171448/6564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419100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142990"/>
            <a:ext cx="30718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Итак, конфликт раскрыл внутреннюю 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сущность двух мужиков. Будучи социально  равными, они в нравственном отношении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абсолютные антиподы. </a:t>
            </a:r>
            <a:endParaRPr lang="ru-RU" sz="1600" dirty="0"/>
          </a:p>
        </p:txBody>
      </p:sp>
      <p:sp>
        <p:nvSpPr>
          <p:cNvPr id="44034" name="AutoShape 2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6" name="AutoShape 4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2" name="AutoShape 10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4" name="AutoShape 12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6" name="AutoShape 14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8" name="AutoShape 16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0" name="AutoShape 18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2" name="AutoShape 20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4" name="AutoShape 22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6" name="AutoShape 24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8" name="AutoShape 26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0" name="AutoShape 28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2" name="AutoShape 30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4" name="AutoShape 32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6" name="AutoShape 34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8" name="AutoShape 36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70" name="AutoShape 38" descr="Герои рассказа тургенева бирюк. &quot;Бирюк&quot;: анализ рассказа, основные  особенности. Образ Бирю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72" name="AutoShape 40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Бирюк (Тургенев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 descr="И. С. Тургенева «Бирюк». Цель урок - Ур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3" y="973026"/>
            <a:ext cx="2977998" cy="3098922"/>
          </a:xfrm>
          <a:prstGeom prst="rect">
            <a:avLst/>
          </a:prstGeom>
          <a:noFill/>
        </p:spPr>
      </p:pic>
      <p:pic>
        <p:nvPicPr>
          <p:cNvPr id="4106" name="Picture 10" descr="Герои рассказа тургенева бирюк. &quot;Бирюк&quot;: анализ рассказа, основные  особенности. Образ Бирю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643056"/>
            <a:ext cx="266700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2" cy="507831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928676"/>
            <a:ext cx="5964124" cy="4708981"/>
          </a:xfrm>
        </p:spPr>
        <p:txBody>
          <a:bodyPr/>
          <a:lstStyle/>
          <a:p>
            <a:r>
              <a:rPr lang="ru-RU" sz="1800" dirty="0" smtClean="0"/>
              <a:t> </a:t>
            </a:r>
            <a:endParaRPr lang="en-US" sz="1800" dirty="0" smtClean="0"/>
          </a:p>
          <a:p>
            <a:r>
              <a:rPr lang="ru-RU" sz="1800" dirty="0" smtClean="0"/>
              <a:t> помещик – </a:t>
            </a:r>
            <a:r>
              <a:rPr lang="en-US" sz="1800" dirty="0" err="1" smtClean="0">
                <a:solidFill>
                  <a:schemeClr val="tx1"/>
                </a:solidFill>
              </a:rPr>
              <a:t>zamindor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крепостное право – </a:t>
            </a:r>
            <a:r>
              <a:rPr lang="en-US" sz="1800" dirty="0" err="1" smtClean="0">
                <a:solidFill>
                  <a:schemeClr val="tx1"/>
                </a:solidFill>
              </a:rPr>
              <a:t>zamindorlarning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o‘ziga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qarashli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dehqonlarga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ularning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mehnati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va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 mol-</a:t>
            </a:r>
            <a:r>
              <a:rPr lang="en-US" sz="1800" dirty="0" err="1" smtClean="0">
                <a:solidFill>
                  <a:schemeClr val="tx1"/>
                </a:solidFill>
              </a:rPr>
              <a:t>mulkiga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cheksiz</a:t>
            </a:r>
            <a:r>
              <a:rPr lang="en-US" sz="1800" dirty="0" smtClean="0">
                <a:solidFill>
                  <a:schemeClr val="tx1"/>
                </a:solidFill>
              </a:rPr>
              <a:t>  </a:t>
            </a:r>
            <a:r>
              <a:rPr lang="en-US" sz="1800" dirty="0" err="1" smtClean="0">
                <a:solidFill>
                  <a:schemeClr val="tx1"/>
                </a:solidFill>
              </a:rPr>
              <a:t>egalik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qilish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huquqi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бирюк –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yolg‘iz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yakka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800" dirty="0" smtClean="0"/>
              <a:t> угрюмый – </a:t>
            </a:r>
            <a:r>
              <a:rPr lang="en-US" sz="1800" dirty="0" err="1" smtClean="0">
                <a:solidFill>
                  <a:schemeClr val="tx1"/>
                </a:solidFill>
              </a:rPr>
              <a:t>xo‘mraygan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лесник – </a:t>
            </a:r>
            <a:r>
              <a:rPr lang="en-US" sz="1800" dirty="0" err="1" smtClean="0">
                <a:solidFill>
                  <a:schemeClr val="tx1"/>
                </a:solidFill>
              </a:rPr>
              <a:t>o‘rmon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qorovuli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барыня – </a:t>
            </a:r>
            <a:r>
              <a:rPr lang="en-US" sz="1800" dirty="0" err="1" smtClean="0">
                <a:solidFill>
                  <a:schemeClr val="tx1"/>
                </a:solidFill>
              </a:rPr>
              <a:t>zamindor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xonim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антипод –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antipod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qarama-qarshi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tabiatli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1800" dirty="0" smtClean="0"/>
              <a:t> </a:t>
            </a:r>
            <a:r>
              <a:rPr lang="ru-RU" sz="1800" dirty="0" smtClean="0"/>
              <a:t>ужас –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dahshat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благополучие –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eson-omonlik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tinchlik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xotirjamlik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процветание –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gurkurash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1800" dirty="0" smtClean="0"/>
              <a:t> </a:t>
            </a:r>
            <a:r>
              <a:rPr lang="ru-RU" sz="1800" dirty="0" smtClean="0"/>
              <a:t>упоение –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zavq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/>
              <a:t>    </a:t>
            </a:r>
          </a:p>
          <a:p>
            <a:r>
              <a:rPr lang="ru-RU" sz="1800" dirty="0" smtClean="0"/>
              <a:t> </a:t>
            </a:r>
          </a:p>
          <a:p>
            <a:r>
              <a:rPr lang="ru-RU" sz="1800" dirty="0" smtClean="0"/>
              <a:t>                  </a:t>
            </a:r>
            <a:endParaRPr lang="ru-RU" sz="1800" dirty="0"/>
          </a:p>
        </p:txBody>
      </p:sp>
      <p:pic>
        <p:nvPicPr>
          <p:cNvPr id="5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643056"/>
            <a:ext cx="3071802" cy="245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986414"/>
            <a:ext cx="3714776" cy="3077766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Подготовить презентацию по биографии И.С.Тургенева и  пересказ рассказа «Бирюк» из цикла «Записки охотника».</a:t>
            </a:r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Книга: &quot;Записки охотника&quot; - Иван Тургенев. Купить книгу, читать рецензии |  ISBN 978-5-389-05788-3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3000396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5785" y="357172"/>
            <a:ext cx="3714777" cy="477053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Иван Сергеевич Тургенев — русский писатель и поэт, драматург, публицист, критик и переводчик.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Он был одним из самых значимых русских писателей XIX века. Созданная им художественная система изменила поэтику романа как в России, так и за рубежом. Его произведения восхваляли и жестко критиковали, а Тургенев всю жизнь искал в них путь, который привел бы Россию к благополучию и процветанию.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4338" name="Picture 2" descr="Иван Турген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000114"/>
            <a:ext cx="3714776" cy="336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Детство и юность  И.С.Тургенева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290" name="Picture 2" descr="Иван Тургенев. Галерея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6"/>
            <a:ext cx="2428892" cy="1928826"/>
          </a:xfrm>
          <a:prstGeom prst="rect">
            <a:avLst/>
          </a:prstGeom>
          <a:noFill/>
        </p:spPr>
      </p:pic>
      <p:pic>
        <p:nvPicPr>
          <p:cNvPr id="12292" name="Picture 4" descr="Иван Тургенев. Галерея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928940"/>
            <a:ext cx="2357454" cy="2071702"/>
          </a:xfrm>
          <a:prstGeom prst="rect">
            <a:avLst/>
          </a:prstGeom>
          <a:noFill/>
        </p:spPr>
      </p:pic>
      <p:pic>
        <p:nvPicPr>
          <p:cNvPr id="25602" name="Picture 2" descr="Тургенева, Варвара Петровна — Википеди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000114"/>
            <a:ext cx="2786082" cy="307183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14612" y="857238"/>
            <a:ext cx="34290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И.С.Тургенев родился 9 ноября 1818 года в г. Орле. До</a:t>
            </a:r>
            <a:endParaRPr lang="ru-RU" sz="1600" dirty="0" smtClean="0"/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девяти лет Тургенев жил в имении Спасское-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Лутовиново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в Орловской губернии, в родовом имении матери Варвары Петровны. В усадьбе была великолепная библиотека из сочинений русских, немецких и французских  классиков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века, которые с упоением читал мальчик. Мама много читала и привила детям любовь к литературе.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Отец И.С.Тургенева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6"/>
            <a:ext cx="42148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Семья Ивана Тургенева происходила из старинного рода тульских дворян. Его отец, Сергей Тургенев, служил в кавалергардском полку и вёл весьма расточительный образ жизни. Для поправки финансового положения он вынужден был жениться на немолодой  и некрасивой, но очень состоятельной помещице Варваре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Лутовиновой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Брак стал для них обоих несчастливым, их отношения не складывались.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 descr="ВЕЛИКИЙ МАСТЕР СЛ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00114"/>
            <a:ext cx="3643338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Мать И.С.Тургенева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4876" y="1000114"/>
            <a:ext cx="42148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его матери был непростой и противоречивый характер: ее искренняя и сердечная забота о детях сочеталась с суровым деспотизмом, Варвара Тургенева нередко била сыновей. Однако она приглашала к детям лучших французских и немецких гувернеров, говорила с сыновьями исключительно по-французски, но при этом оставалась поклонницей русской литературы и читала Николая Карамзина, Василия Жуковского.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Иван Тургенев - биография, жизнь и творчество писате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3962238" cy="3500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И.С.Тургенева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000114"/>
            <a:ext cx="45720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1827 году Тургеневы переехали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Москву, чтобы дети смогли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получить лучшее образование.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1827 по 1829 год он обучался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пансионе в Москве. Когда Ивану Тургеневу было 15 лет, он поступил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 словесный факультет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Московского университета</a:t>
            </a:r>
            <a:r>
              <a:rPr lang="ru-RU" sz="1600" b="1" dirty="0" smtClean="0"/>
              <a:t>.</a:t>
            </a:r>
            <a:r>
              <a:rPr lang="ru-RU" sz="1600" dirty="0" smtClean="0"/>
              <a:t>  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1834 году Тургенев перевёлся в Петербургский университет на философский факультет. Тогда он серьезно увлекся лирикой и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написал первое произведение - драматическую поэму «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Стенo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».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000114"/>
            <a:ext cx="3000396" cy="2000264"/>
          </a:xfrm>
          <a:prstGeom prst="rect">
            <a:avLst/>
          </a:prstGeom>
          <a:noFill/>
        </p:spPr>
      </p:pic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5" name="Picture 7" descr="В СПбГУ прокомментировали убийство студентки преподавателем | Новости |  Известия | 09.11.20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3071816"/>
            <a:ext cx="3143272" cy="1814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7"/>
            <a:ext cx="753134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pc="24" dirty="0" smtClean="0"/>
              <a:t>       </a:t>
            </a:r>
            <a:endParaRPr spc="-8" dirty="0"/>
          </a:p>
        </p:txBody>
      </p:sp>
      <p:sp>
        <p:nvSpPr>
          <p:cNvPr id="6" name="Заголовок 12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Образование в Европе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1142990"/>
            <a:ext cx="41434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После окончания учебы 20-летний Тургенев отправился в Европу, чтобы продолжить образование. Он изучал античных классиков, римскую и греческую литературу, путешествовал по Франции, Голландии, Италии.</a:t>
            </a:r>
            <a:r>
              <a:rPr lang="ru-RU" sz="1600" dirty="0" smtClean="0"/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Берлине прослушал курс университетских лекций по философии и филологии, писал стихи.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Тургенев в Берлине - www.vash-berlin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4" name="Picture 4" descr="Тургенев в Берлине - www.vash-berlin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3143272" cy="1857388"/>
          </a:xfrm>
          <a:prstGeom prst="rect">
            <a:avLst/>
          </a:prstGeom>
          <a:noFill/>
        </p:spPr>
      </p:pic>
      <p:sp>
        <p:nvSpPr>
          <p:cNvPr id="15366" name="AutoShape 6" descr="Берлинский университет имени Гумбольдта: как поступить, факультеты,  стоим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photo4.jpg - Изображение Берлинский университет имени Гумбольдта, Берлин - 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0" name="Picture 10" descr="Письмо № 107, из Берлинского университета имени Гумбольдта — T&amp;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000378"/>
            <a:ext cx="3357554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7"/>
            <a:ext cx="753134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pc="24" dirty="0" smtClean="0"/>
              <a:t>       </a:t>
            </a:r>
            <a:endParaRPr spc="-8" dirty="0"/>
          </a:p>
        </p:txBody>
      </p:sp>
      <p:sp>
        <p:nvSpPr>
          <p:cNvPr id="6" name="Заголовок 12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Возвращение на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родину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90"/>
            <a:ext cx="42148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1840-х годах Тургенев вернулся на родину, получил степень магистра греческой и латинской филологии в Петербургском университете, даже написал диссертацию — однако защищать её не стал. Интерес к научной деятельности вытеснило желание писать. Именно в это время Тургенев познакомился с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Н.В. Гоголем, С.Т. Аксаковым,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Ф.М.Достоевским, А.А.Фетом и многими другими литераторами.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Краткая биография тургенев - Сборник Биограф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928676"/>
            <a:ext cx="2386016" cy="3062293"/>
          </a:xfrm>
          <a:prstGeom prst="rect">
            <a:avLst/>
          </a:prstGeom>
          <a:noFill/>
        </p:spPr>
      </p:pic>
      <p:pic>
        <p:nvPicPr>
          <p:cNvPr id="14340" name="Picture 4" descr="Иван Тургенев в творческом процесс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643056"/>
            <a:ext cx="2428892" cy="3176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И.С.Тургенев и В.Г.Белинский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86116" y="1000114"/>
            <a:ext cx="2643206" cy="3200876"/>
          </a:xfrm>
        </p:spPr>
        <p:txBody>
          <a:bodyPr/>
          <a:lstStyle/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В 1843 году под инициалами Т. Л. (</a:t>
            </a:r>
            <a:r>
              <a:rPr lang="ru-RU" sz="1600" i="0" dirty="0" err="1" smtClean="0">
                <a:solidFill>
                  <a:schemeClr val="tx1"/>
                </a:solidFill>
              </a:rPr>
              <a:t>Тургенев-Лутовинов</a:t>
            </a:r>
            <a:r>
              <a:rPr lang="ru-RU" sz="1600" i="0" dirty="0" smtClean="0">
                <a:solidFill>
                  <a:schemeClr val="tx1"/>
                </a:solidFill>
              </a:rPr>
              <a:t>) вышла поэма Тургенева «Параша». Ее очень высоко оценил 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В.Г.Белинский, и с этого момента их знакомство переросло в крепкую дружбу — Тургенев даже стал крёстным сына критика.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Как русские писатели отзывались о Белинском? Тютчев, Тургенев, Достоевский,  Гончаров | Записки КульТуристки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2786082" cy="3214710"/>
          </a:xfrm>
          <a:prstGeom prst="rect">
            <a:avLst/>
          </a:prstGeom>
          <a:noFill/>
        </p:spPr>
      </p:pic>
      <p:pic>
        <p:nvPicPr>
          <p:cNvPr id="13316" name="Picture 4" descr="Ласковый гигант с глазами умирающей газели: к 200-летию И.С.Тургенева |  STENA.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000114"/>
            <a:ext cx="278608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2830</TotalTime>
  <Words>1025</Words>
  <Application>Microsoft Office PowerPoint</Application>
  <PresentationFormat>Экран (16:9)</PresentationFormat>
  <Paragraphs>164</Paragraphs>
  <Slides>19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Comic Sans MS</vt:lpstr>
      <vt:lpstr>Constantia</vt:lpstr>
      <vt:lpstr>Wingdings 2</vt:lpstr>
      <vt:lpstr>Office Theme</vt:lpstr>
      <vt:lpstr>     Литературное                     чтение</vt:lpstr>
      <vt:lpstr>Биография </vt:lpstr>
      <vt:lpstr>                          </vt:lpstr>
      <vt:lpstr>              Отец И.С.Тургенева</vt:lpstr>
      <vt:lpstr>                 Мать И.С.Тургенева</vt:lpstr>
      <vt:lpstr>                 </vt:lpstr>
      <vt:lpstr>       </vt:lpstr>
      <vt:lpstr>       </vt:lpstr>
      <vt:lpstr>        И.С.Тургенев и В.Г.Белинский </vt:lpstr>
      <vt:lpstr>      Произведения И.С.Тургенева</vt:lpstr>
      <vt:lpstr>      Произведения И.С.Тургенева</vt:lpstr>
      <vt:lpstr>  Последние годы жизни И.С.Тургенева </vt:lpstr>
      <vt:lpstr>                 «Записки охотника»</vt:lpstr>
      <vt:lpstr>                 «Записки охотника»</vt:lpstr>
      <vt:lpstr>   Основная тема рассказа «Бирюк»</vt:lpstr>
      <vt:lpstr>  Основная тема рассказа «Бирюк»</vt:lpstr>
      <vt:lpstr>  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301</cp:revision>
  <dcterms:created xsi:type="dcterms:W3CDTF">2020-04-13T08:05:42Z</dcterms:created>
  <dcterms:modified xsi:type="dcterms:W3CDTF">2020-10-09T12:21:58Z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