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63" r:id="rId3"/>
    <p:sldId id="264" r:id="rId4"/>
    <p:sldId id="286" r:id="rId5"/>
    <p:sldId id="289" r:id="rId6"/>
    <p:sldId id="257" r:id="rId7"/>
    <p:sldId id="258" r:id="rId8"/>
    <p:sldId id="290" r:id="rId9"/>
    <p:sldId id="291" r:id="rId10"/>
    <p:sldId id="294" r:id="rId11"/>
    <p:sldId id="295" r:id="rId12"/>
    <p:sldId id="297" r:id="rId13"/>
    <p:sldId id="292" r:id="rId14"/>
    <p:sldId id="293" r:id="rId15"/>
    <p:sldId id="287" r:id="rId16"/>
    <p:sldId id="277" r:id="rId17"/>
    <p:sldId id="296" r:id="rId18"/>
    <p:sldId id="288" r:id="rId19"/>
    <p:sldId id="269" r:id="rId20"/>
  </p:sldIdLst>
  <p:sldSz cx="9144000" cy="5143500" type="screen16x9"/>
  <p:notesSz cx="5765800" cy="3244850"/>
  <p:defaultTextStyle>
    <a:defPPr>
      <a:defRPr lang="ru-RU"/>
    </a:defPPr>
    <a:lvl1pPr marL="0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936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873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809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745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682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618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554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491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4565">
          <p15:clr>
            <a:srgbClr val="A4A3A4"/>
          </p15:clr>
        </p15:guide>
        <p15:guide id="4" pos="34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59" autoAdjust="0"/>
  </p:normalViewPr>
  <p:slideViewPr>
    <p:cSldViewPr>
      <p:cViewPr>
        <p:scale>
          <a:sx n="75" d="100"/>
          <a:sy n="75" d="100"/>
        </p:scale>
        <p:origin x="36" y="-32"/>
      </p:cViewPr>
      <p:guideLst>
        <p:guide orient="horz" pos="2880"/>
        <p:guide pos="2160"/>
        <p:guide orient="horz" pos="4565"/>
        <p:guide pos="34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AB435-F548-42E7-8EAA-052E03BAC943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DF9EC-9299-435A-B84E-A03D07A405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4936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49873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4809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899745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4682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49618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74554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99491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4"/>
            <a:ext cx="77724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507831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8998" y="1238187"/>
            <a:ext cx="7186000" cy="584775"/>
          </a:xfrm>
        </p:spPr>
        <p:txBody>
          <a:bodyPr lIns="0" tIns="0" rIns="0" bIns="0"/>
          <a:lstStyle>
            <a:lvl1pPr>
              <a:defRPr sz="38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507831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1" y="1183005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507831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337356" y="252618"/>
            <a:ext cx="400804" cy="40060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4"/>
            <a:ext cx="8961724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8998" y="1238187"/>
            <a:ext cx="71860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4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4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4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936">
        <a:defRPr>
          <a:latin typeface="+mn-lt"/>
          <a:ea typeface="+mn-ea"/>
          <a:cs typeface="+mn-cs"/>
        </a:defRPr>
      </a:lvl2pPr>
      <a:lvl3pPr marL="1449873">
        <a:defRPr>
          <a:latin typeface="+mn-lt"/>
          <a:ea typeface="+mn-ea"/>
          <a:cs typeface="+mn-cs"/>
        </a:defRPr>
      </a:lvl3pPr>
      <a:lvl4pPr marL="2174809">
        <a:defRPr>
          <a:latin typeface="+mn-lt"/>
          <a:ea typeface="+mn-ea"/>
          <a:cs typeface="+mn-cs"/>
        </a:defRPr>
      </a:lvl4pPr>
      <a:lvl5pPr marL="2899745">
        <a:defRPr>
          <a:latin typeface="+mn-lt"/>
          <a:ea typeface="+mn-ea"/>
          <a:cs typeface="+mn-cs"/>
        </a:defRPr>
      </a:lvl5pPr>
      <a:lvl6pPr marL="3624682">
        <a:defRPr>
          <a:latin typeface="+mn-lt"/>
          <a:ea typeface="+mn-ea"/>
          <a:cs typeface="+mn-cs"/>
        </a:defRPr>
      </a:lvl6pPr>
      <a:lvl7pPr marL="4349618">
        <a:defRPr>
          <a:latin typeface="+mn-lt"/>
          <a:ea typeface="+mn-ea"/>
          <a:cs typeface="+mn-cs"/>
        </a:defRPr>
      </a:lvl7pPr>
      <a:lvl8pPr marL="5074554">
        <a:defRPr>
          <a:latin typeface="+mn-lt"/>
          <a:ea typeface="+mn-ea"/>
          <a:cs typeface="+mn-cs"/>
        </a:defRPr>
      </a:lvl8pPr>
      <a:lvl9pPr marL="579949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936">
        <a:defRPr>
          <a:latin typeface="+mn-lt"/>
          <a:ea typeface="+mn-ea"/>
          <a:cs typeface="+mn-cs"/>
        </a:defRPr>
      </a:lvl2pPr>
      <a:lvl3pPr marL="1449873">
        <a:defRPr>
          <a:latin typeface="+mn-lt"/>
          <a:ea typeface="+mn-ea"/>
          <a:cs typeface="+mn-cs"/>
        </a:defRPr>
      </a:lvl3pPr>
      <a:lvl4pPr marL="2174809">
        <a:defRPr>
          <a:latin typeface="+mn-lt"/>
          <a:ea typeface="+mn-ea"/>
          <a:cs typeface="+mn-cs"/>
        </a:defRPr>
      </a:lvl4pPr>
      <a:lvl5pPr marL="2899745">
        <a:defRPr>
          <a:latin typeface="+mn-lt"/>
          <a:ea typeface="+mn-ea"/>
          <a:cs typeface="+mn-cs"/>
        </a:defRPr>
      </a:lvl5pPr>
      <a:lvl6pPr marL="3624682">
        <a:defRPr>
          <a:latin typeface="+mn-lt"/>
          <a:ea typeface="+mn-ea"/>
          <a:cs typeface="+mn-cs"/>
        </a:defRPr>
      </a:lvl6pPr>
      <a:lvl7pPr marL="4349618">
        <a:defRPr>
          <a:latin typeface="+mn-lt"/>
          <a:ea typeface="+mn-ea"/>
          <a:cs typeface="+mn-cs"/>
        </a:defRPr>
      </a:lvl7pPr>
      <a:lvl8pPr marL="5074554">
        <a:defRPr>
          <a:latin typeface="+mn-lt"/>
          <a:ea typeface="+mn-ea"/>
          <a:cs typeface="+mn-cs"/>
        </a:defRPr>
      </a:lvl8pPr>
      <a:lvl9pPr marL="579949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-20538"/>
            <a:ext cx="9134937" cy="161854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5577" y="-121738"/>
            <a:ext cx="6875356" cy="1685376"/>
          </a:xfrm>
          <a:prstGeom prst="rect">
            <a:avLst/>
          </a:prstGeom>
        </p:spPr>
        <p:txBody>
          <a:bodyPr vert="horz" wrap="square" lIns="0" tIns="23156" rIns="0" bIns="0" rtlCol="0">
            <a:spAutoFit/>
          </a:bodyPr>
          <a:lstStyle/>
          <a:p>
            <a:pPr marL="20137">
              <a:spcBef>
                <a:spcPts val="181"/>
              </a:spcBef>
            </a:pPr>
            <a:r>
              <a:rPr lang="ru-RU" sz="5400" spc="-8" dirty="0" smtClean="0"/>
              <a:t>     Литературное     </a:t>
            </a:r>
            <a:br>
              <a:rPr lang="ru-RU" sz="5400" spc="-8" dirty="0" smtClean="0"/>
            </a:br>
            <a:r>
              <a:rPr lang="ru-RU" sz="5400" spc="-8" dirty="0" smtClean="0"/>
              <a:t>               чтение</a:t>
            </a:r>
            <a:endParaRPr sz="5400" dirty="0"/>
          </a:p>
        </p:txBody>
      </p:sp>
      <p:sp>
        <p:nvSpPr>
          <p:cNvPr id="4" name="object 4"/>
          <p:cNvSpPr txBox="1"/>
          <p:nvPr/>
        </p:nvSpPr>
        <p:spPr>
          <a:xfrm>
            <a:off x="-180528" y="1203598"/>
            <a:ext cx="7872374" cy="4100407"/>
          </a:xfrm>
          <a:prstGeom prst="rect">
            <a:avLst/>
          </a:prstGeom>
        </p:spPr>
        <p:txBody>
          <a:bodyPr vert="horz" wrap="square" lIns="0" tIns="22151" rIns="0" bIns="0" rtlCol="0">
            <a:spAutoFit/>
          </a:bodyPr>
          <a:lstStyle/>
          <a:p>
            <a:pPr marL="29199" algn="ctr">
              <a:lnSpc>
                <a:spcPts val="3092"/>
              </a:lnSpc>
              <a:spcBef>
                <a:spcPts val="174"/>
              </a:spcBef>
            </a:pPr>
            <a:endParaRPr lang="ru-RU" sz="2800" spc="-32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29199" algn="ctr">
              <a:lnSpc>
                <a:spcPts val="3092"/>
              </a:lnSpc>
              <a:spcBef>
                <a:spcPts val="174"/>
              </a:spcBef>
            </a:pPr>
            <a:endParaRPr lang="ru-RU" sz="2800" spc="-32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29199" algn="ctr">
              <a:spcBef>
                <a:spcPts val="174"/>
              </a:spcBef>
            </a:pPr>
            <a:r>
              <a:rPr sz="4000" b="1" spc="-32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</a:t>
            </a:r>
            <a:r>
              <a:rPr sz="4000" b="1" spc="-32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4000" b="1" spc="-32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И.С.Тургенев. </a:t>
            </a:r>
          </a:p>
          <a:p>
            <a:pPr marL="29199" algn="ctr">
              <a:spcBef>
                <a:spcPts val="174"/>
              </a:spcBef>
            </a:pPr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Рассказ «Бирюк» </a:t>
            </a:r>
          </a:p>
          <a:p>
            <a:pPr marL="29199" algn="ctr">
              <a:spcBef>
                <a:spcPts val="174"/>
              </a:spcBef>
            </a:pPr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из цикла </a:t>
            </a:r>
          </a:p>
          <a:p>
            <a:pPr marL="29199" algn="ctr">
              <a:spcBef>
                <a:spcPts val="174"/>
              </a:spcBef>
            </a:pPr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«Записки охотника»</a:t>
            </a:r>
            <a:r>
              <a:rPr lang="ru-RU" sz="3800" b="1" spc="-16" dirty="0" smtClean="0">
                <a:solidFill>
                  <a:srgbClr val="0070C0"/>
                </a:solidFill>
                <a:latin typeface="Arial"/>
                <a:cs typeface="Arial"/>
              </a:rPr>
              <a:t>  </a:t>
            </a:r>
          </a:p>
          <a:p>
            <a:pPr marL="53363" marR="977657" algn="ctr">
              <a:lnSpc>
                <a:spcPts val="3108"/>
              </a:lnSpc>
              <a:spcBef>
                <a:spcPts val="2347"/>
              </a:spcBef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1520" y="2067694"/>
            <a:ext cx="504056" cy="1080120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7432747" y="337424"/>
            <a:ext cx="1006041" cy="1005549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809314" y="394736"/>
            <a:ext cx="274924" cy="590848"/>
          </a:xfrm>
          <a:prstGeom prst="rect">
            <a:avLst/>
          </a:prstGeom>
        </p:spPr>
        <p:txBody>
          <a:bodyPr vert="horz" wrap="square" lIns="0" tIns="25171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ru-RU" sz="3600" dirty="0" smtClean="0">
                <a:solidFill>
                  <a:schemeClr val="bg1"/>
                </a:solidFill>
                <a:latin typeface="Arial"/>
                <a:cs typeface="Arial"/>
              </a:rPr>
              <a:t>8</a:t>
            </a:r>
            <a:endParaRPr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09632" y="859064"/>
            <a:ext cx="696878" cy="354308"/>
          </a:xfrm>
          <a:prstGeom prst="rect">
            <a:avLst/>
          </a:prstGeom>
        </p:spPr>
        <p:txBody>
          <a:bodyPr vert="horz" wrap="square" lIns="0" tIns="19130" rIns="0" bIns="0" rtlCol="0">
            <a:spAutoFit/>
          </a:bodyPr>
          <a:lstStyle/>
          <a:p>
            <a:pPr>
              <a:spcBef>
                <a:spcPts val="151"/>
              </a:spcBef>
            </a:pPr>
            <a:r>
              <a:rPr sz="2100" spc="8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100" spc="-8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100" dirty="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49567" y="458119"/>
            <a:ext cx="741186" cy="739818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367" name="Picture 7" descr="Тургенев И. С.: Записки охотни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1714494"/>
            <a:ext cx="2357422" cy="2857520"/>
          </a:xfrm>
          <a:prstGeom prst="rect">
            <a:avLst/>
          </a:prstGeom>
          <a:noFill/>
        </p:spPr>
      </p:pic>
      <p:sp>
        <p:nvSpPr>
          <p:cNvPr id="27" name="object 5"/>
          <p:cNvSpPr/>
          <p:nvPr/>
        </p:nvSpPr>
        <p:spPr>
          <a:xfrm>
            <a:off x="251520" y="3363838"/>
            <a:ext cx="504056" cy="1152128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Произведения И.С.Тургенева</a:t>
            </a:r>
            <a:endParaRPr lang="ru-RU" dirty="0"/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571472" y="928676"/>
            <a:ext cx="8501122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290">
              <a:defRPr/>
            </a:pPr>
            <a:endParaRPr lang="ru-RU" sz="1600" b="1" i="1" kern="0" dirty="0" smtClean="0">
              <a:latin typeface="Arial"/>
              <a:cs typeface="Arial"/>
            </a:endParaRPr>
          </a:p>
          <a:p>
            <a:pPr defTabSz="914290">
              <a:defRPr/>
            </a:pPr>
            <a:endParaRPr lang="ru-RU" sz="1600" b="1" i="1" kern="0" dirty="0" smtClean="0">
              <a:latin typeface="Arial"/>
              <a:cs typeface="Arial"/>
            </a:endParaRPr>
          </a:p>
          <a:p>
            <a:pPr defTabSz="914290">
              <a:defRPr/>
            </a:pPr>
            <a:endParaRPr lang="ru-RU" sz="1600" b="1" i="1" kern="0" dirty="0" smtClean="0">
              <a:latin typeface="Arial"/>
              <a:cs typeface="Arial"/>
            </a:endParaRPr>
          </a:p>
          <a:p>
            <a:pPr defTabSz="914290">
              <a:defRPr/>
            </a:pPr>
            <a:endParaRPr lang="ru-RU" sz="1600" b="1" i="1" kern="0" dirty="0" smtClean="0">
              <a:latin typeface="Arial"/>
              <a:cs typeface="Arial"/>
            </a:endParaRPr>
          </a:p>
          <a:p>
            <a:pPr defTabSz="914290">
              <a:defRPr/>
            </a:pPr>
            <a:r>
              <a:rPr lang="ru-RU" sz="1600" b="1" i="1" kern="0" dirty="0" smtClean="0">
                <a:latin typeface="Arial"/>
                <a:cs typeface="Arial"/>
              </a:rPr>
              <a:t>  </a:t>
            </a:r>
            <a:endParaRPr lang="ru-RU" sz="1600" b="1" i="1" kern="0" dirty="0">
              <a:latin typeface="Arial"/>
              <a:cs typeface="Arial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4988C9A9-8928-4C71-A69D-5EE310294DC2}"/>
              </a:ext>
            </a:extLst>
          </p:cNvPr>
          <p:cNvSpPr/>
          <p:nvPr/>
        </p:nvSpPr>
        <p:spPr>
          <a:xfrm>
            <a:off x="3000364" y="928676"/>
            <a:ext cx="2928958" cy="121444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«Рудин» 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(1859 г.)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4988C9A9-8928-4C71-A69D-5EE310294DC2}"/>
              </a:ext>
            </a:extLst>
          </p:cNvPr>
          <p:cNvSpPr/>
          <p:nvPr/>
        </p:nvSpPr>
        <p:spPr>
          <a:xfrm>
            <a:off x="5857884" y="1500180"/>
            <a:ext cx="3085882" cy="135732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«Накануне» (1859 г.)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4988C9A9-8928-4C71-A69D-5EE310294DC2}"/>
              </a:ext>
            </a:extLst>
          </p:cNvPr>
          <p:cNvSpPr/>
          <p:nvPr/>
        </p:nvSpPr>
        <p:spPr>
          <a:xfrm>
            <a:off x="6000760" y="3071816"/>
            <a:ext cx="2928958" cy="135732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«Отцы и дети»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(1862 г.)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4988C9A9-8928-4C71-A69D-5EE310294DC2}"/>
              </a:ext>
            </a:extLst>
          </p:cNvPr>
          <p:cNvSpPr/>
          <p:nvPr/>
        </p:nvSpPr>
        <p:spPr>
          <a:xfrm>
            <a:off x="214282" y="1428742"/>
            <a:ext cx="2857520" cy="135732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«Дворянское гнездо» (1858 г.)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4988C9A9-8928-4C71-A69D-5EE310294DC2}"/>
              </a:ext>
            </a:extLst>
          </p:cNvPr>
          <p:cNvSpPr/>
          <p:nvPr/>
        </p:nvSpPr>
        <p:spPr>
          <a:xfrm>
            <a:off x="214282" y="3000378"/>
            <a:ext cx="2714644" cy="135732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«Новь» 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(1858 г.)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4988C9A9-8928-4C71-A69D-5EE310294DC2}"/>
              </a:ext>
            </a:extLst>
          </p:cNvPr>
          <p:cNvSpPr/>
          <p:nvPr/>
        </p:nvSpPr>
        <p:spPr>
          <a:xfrm>
            <a:off x="3000364" y="3786196"/>
            <a:ext cx="3029075" cy="121444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«Дым» (1861 г.)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4988C9A9-8928-4C71-A69D-5EE310294DC2}"/>
              </a:ext>
            </a:extLst>
          </p:cNvPr>
          <p:cNvSpPr/>
          <p:nvPr/>
        </p:nvSpPr>
        <p:spPr>
          <a:xfrm>
            <a:off x="2928926" y="2357436"/>
            <a:ext cx="3071834" cy="121339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Романы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И.С.Тургенева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8CCA94CA-0391-4E1B-8926-9F42D107D08A}"/>
              </a:ext>
            </a:extLst>
          </p:cNvPr>
          <p:cNvCxnSpPr/>
          <p:nvPr/>
        </p:nvCxnSpPr>
        <p:spPr>
          <a:xfrm>
            <a:off x="2857488" y="2428874"/>
            <a:ext cx="281272" cy="16758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8CCA94CA-0391-4E1B-8926-9F42D107D08A}"/>
              </a:ext>
            </a:extLst>
          </p:cNvPr>
          <p:cNvCxnSpPr/>
          <p:nvPr/>
        </p:nvCxnSpPr>
        <p:spPr>
          <a:xfrm rot="5400000" flipH="1" flipV="1">
            <a:off x="5857884" y="2500312"/>
            <a:ext cx="142876" cy="142876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8CCA94CA-0391-4E1B-8926-9F42D107D08A}"/>
              </a:ext>
            </a:extLst>
          </p:cNvPr>
          <p:cNvCxnSpPr/>
          <p:nvPr/>
        </p:nvCxnSpPr>
        <p:spPr>
          <a:xfrm>
            <a:off x="5857884" y="3214692"/>
            <a:ext cx="323818" cy="202946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8CCA94CA-0391-4E1B-8926-9F42D107D08A}"/>
              </a:ext>
            </a:extLst>
          </p:cNvPr>
          <p:cNvCxnSpPr/>
          <p:nvPr/>
        </p:nvCxnSpPr>
        <p:spPr>
          <a:xfrm flipV="1">
            <a:off x="2786050" y="3214692"/>
            <a:ext cx="357190" cy="142876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8CCA94CA-0391-4E1B-8926-9F42D107D08A}"/>
              </a:ext>
            </a:extLst>
          </p:cNvPr>
          <p:cNvCxnSpPr>
            <a:endCxn id="21" idx="0"/>
          </p:cNvCxnSpPr>
          <p:nvPr/>
        </p:nvCxnSpPr>
        <p:spPr>
          <a:xfrm rot="16200000" flipH="1">
            <a:off x="4393405" y="3664699"/>
            <a:ext cx="214314" cy="2868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8CCA94CA-0391-4E1B-8926-9F42D107D08A}"/>
              </a:ext>
            </a:extLst>
          </p:cNvPr>
          <p:cNvCxnSpPr>
            <a:endCxn id="22" idx="0"/>
          </p:cNvCxnSpPr>
          <p:nvPr/>
        </p:nvCxnSpPr>
        <p:spPr>
          <a:xfrm rot="5400000">
            <a:off x="4376340" y="2231626"/>
            <a:ext cx="214314" cy="37307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Произведения И.С.Тургенева</a:t>
            </a:r>
            <a:endParaRPr lang="ru-RU" dirty="0"/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571472" y="928676"/>
            <a:ext cx="8501122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290">
              <a:defRPr/>
            </a:pPr>
            <a:endParaRPr lang="ru-RU" sz="1600" b="1" i="1" kern="0" dirty="0" smtClean="0">
              <a:latin typeface="Arial"/>
              <a:cs typeface="Arial"/>
            </a:endParaRPr>
          </a:p>
          <a:p>
            <a:pPr defTabSz="914290">
              <a:defRPr/>
            </a:pPr>
            <a:endParaRPr lang="ru-RU" sz="1600" b="1" i="1" kern="0" dirty="0" smtClean="0">
              <a:latin typeface="Arial"/>
              <a:cs typeface="Arial"/>
            </a:endParaRPr>
          </a:p>
          <a:p>
            <a:pPr defTabSz="914290">
              <a:defRPr/>
            </a:pPr>
            <a:endParaRPr lang="ru-RU" sz="1600" b="1" i="1" kern="0" dirty="0" smtClean="0">
              <a:latin typeface="Arial"/>
              <a:cs typeface="Arial"/>
            </a:endParaRPr>
          </a:p>
          <a:p>
            <a:pPr defTabSz="914290">
              <a:defRPr/>
            </a:pPr>
            <a:endParaRPr lang="ru-RU" sz="1600" b="1" i="1" kern="0" dirty="0" smtClean="0">
              <a:latin typeface="Arial"/>
              <a:cs typeface="Arial"/>
            </a:endParaRPr>
          </a:p>
          <a:p>
            <a:pPr defTabSz="914290">
              <a:defRPr/>
            </a:pPr>
            <a:r>
              <a:rPr lang="ru-RU" sz="1600" b="1" i="1" kern="0" dirty="0" smtClean="0">
                <a:latin typeface="Arial"/>
                <a:cs typeface="Arial"/>
              </a:rPr>
              <a:t>  </a:t>
            </a:r>
            <a:endParaRPr lang="ru-RU" sz="1600" b="1" i="1" kern="0" dirty="0">
              <a:latin typeface="Arial"/>
              <a:cs typeface="Arial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4988C9A9-8928-4C71-A69D-5EE310294DC2}"/>
              </a:ext>
            </a:extLst>
          </p:cNvPr>
          <p:cNvSpPr/>
          <p:nvPr/>
        </p:nvSpPr>
        <p:spPr>
          <a:xfrm>
            <a:off x="3000364" y="928676"/>
            <a:ext cx="2928958" cy="11430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«Нахлебник» 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(1848 г.)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4988C9A9-8928-4C71-A69D-5EE310294DC2}"/>
              </a:ext>
            </a:extLst>
          </p:cNvPr>
          <p:cNvSpPr/>
          <p:nvPr/>
        </p:nvSpPr>
        <p:spPr>
          <a:xfrm>
            <a:off x="6072198" y="1428742"/>
            <a:ext cx="2743879" cy="13573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«Завтрак у предводителя» 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(1849 г.)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4988C9A9-8928-4C71-A69D-5EE310294DC2}"/>
              </a:ext>
            </a:extLst>
          </p:cNvPr>
          <p:cNvSpPr/>
          <p:nvPr/>
        </p:nvSpPr>
        <p:spPr>
          <a:xfrm>
            <a:off x="6000760" y="3000378"/>
            <a:ext cx="2857520" cy="128588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«Холостяк» 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(1849 г.)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4988C9A9-8928-4C71-A69D-5EE310294DC2}"/>
              </a:ext>
            </a:extLst>
          </p:cNvPr>
          <p:cNvSpPr/>
          <p:nvPr/>
        </p:nvSpPr>
        <p:spPr>
          <a:xfrm>
            <a:off x="357158" y="1571618"/>
            <a:ext cx="2714644" cy="121444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«Безденежье» (1846 г.)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4988C9A9-8928-4C71-A69D-5EE310294DC2}"/>
              </a:ext>
            </a:extLst>
          </p:cNvPr>
          <p:cNvSpPr/>
          <p:nvPr/>
        </p:nvSpPr>
        <p:spPr>
          <a:xfrm>
            <a:off x="214282" y="3000378"/>
            <a:ext cx="2792195" cy="128588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«Провинциалка» (1845 г.)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4988C9A9-8928-4C71-A69D-5EE310294DC2}"/>
              </a:ext>
            </a:extLst>
          </p:cNvPr>
          <p:cNvSpPr/>
          <p:nvPr/>
        </p:nvSpPr>
        <p:spPr>
          <a:xfrm>
            <a:off x="3048744" y="3786196"/>
            <a:ext cx="3029075" cy="11430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«Месяц в деревне»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(1850 г.)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4988C9A9-8928-4C71-A69D-5EE310294DC2}"/>
              </a:ext>
            </a:extLst>
          </p:cNvPr>
          <p:cNvSpPr/>
          <p:nvPr/>
        </p:nvSpPr>
        <p:spPr>
          <a:xfrm>
            <a:off x="2928926" y="2285998"/>
            <a:ext cx="3214710" cy="121339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endParaRPr lang="ru-RU" sz="2400" b="1" dirty="0" smtClean="0">
              <a:ln>
                <a:solidFill>
                  <a:schemeClr val="accent1"/>
                </a:solidFill>
              </a:ln>
              <a:solidFill>
                <a:srgbClr val="0070C0"/>
              </a:solidFill>
            </a:endParaRPr>
          </a:p>
          <a:p>
            <a:pPr algn="ctr"/>
            <a:r>
              <a:rPr lang="ru-RU" sz="2400" b="1" dirty="0" smtClean="0">
                <a:ln>
                  <a:solidFill>
                    <a:schemeClr val="accent1"/>
                  </a:solidFill>
                </a:ln>
                <a:solidFill>
                  <a:srgbClr val="0070C0"/>
                </a:solidFill>
              </a:rPr>
              <a:t>Драматические</a:t>
            </a:r>
          </a:p>
          <a:p>
            <a:pPr algn="ctr"/>
            <a:r>
              <a:rPr lang="ru-RU" sz="2400" b="1" dirty="0" smtClean="0">
                <a:ln>
                  <a:solidFill>
                    <a:schemeClr val="accent1"/>
                  </a:solidFill>
                </a:ln>
                <a:solidFill>
                  <a:srgbClr val="0070C0"/>
                </a:solidFill>
              </a:rPr>
              <a:t>произведения И.С.Тургенева</a:t>
            </a:r>
          </a:p>
          <a:p>
            <a:pPr algn="ctr"/>
            <a:endParaRPr lang="ru-RU" sz="2400" b="1" dirty="0">
              <a:ln>
                <a:solidFill>
                  <a:schemeClr val="accent1"/>
                </a:solidFill>
              </a:ln>
              <a:solidFill>
                <a:srgbClr val="0070C0"/>
              </a:solidFill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8CCA94CA-0391-4E1B-8926-9F42D107D08A}"/>
              </a:ext>
            </a:extLst>
          </p:cNvPr>
          <p:cNvCxnSpPr/>
          <p:nvPr/>
        </p:nvCxnSpPr>
        <p:spPr>
          <a:xfrm>
            <a:off x="2928926" y="2428874"/>
            <a:ext cx="281272" cy="16758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8CCA94CA-0391-4E1B-8926-9F42D107D08A}"/>
              </a:ext>
            </a:extLst>
          </p:cNvPr>
          <p:cNvCxnSpPr/>
          <p:nvPr/>
        </p:nvCxnSpPr>
        <p:spPr>
          <a:xfrm flipV="1">
            <a:off x="5857884" y="2357436"/>
            <a:ext cx="285752" cy="214314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8CCA94CA-0391-4E1B-8926-9F42D107D08A}"/>
              </a:ext>
            </a:extLst>
          </p:cNvPr>
          <p:cNvCxnSpPr/>
          <p:nvPr/>
        </p:nvCxnSpPr>
        <p:spPr>
          <a:xfrm>
            <a:off x="6000760" y="3143254"/>
            <a:ext cx="347036" cy="116875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8CCA94CA-0391-4E1B-8926-9F42D107D08A}"/>
              </a:ext>
            </a:extLst>
          </p:cNvPr>
          <p:cNvCxnSpPr/>
          <p:nvPr/>
        </p:nvCxnSpPr>
        <p:spPr>
          <a:xfrm flipV="1">
            <a:off x="2857488" y="3214692"/>
            <a:ext cx="357190" cy="129528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8CCA94CA-0391-4E1B-8926-9F42D107D08A}"/>
              </a:ext>
            </a:extLst>
          </p:cNvPr>
          <p:cNvCxnSpPr>
            <a:stCxn id="22" idx="4"/>
          </p:cNvCxnSpPr>
          <p:nvPr/>
        </p:nvCxnSpPr>
        <p:spPr>
          <a:xfrm rot="5400000">
            <a:off x="4374499" y="3625464"/>
            <a:ext cx="287853" cy="35713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8CCA94CA-0391-4E1B-8926-9F42D107D08A}"/>
              </a:ext>
            </a:extLst>
          </p:cNvPr>
          <p:cNvCxnSpPr>
            <a:endCxn id="22" idx="0"/>
          </p:cNvCxnSpPr>
          <p:nvPr/>
        </p:nvCxnSpPr>
        <p:spPr>
          <a:xfrm rot="16200000" flipH="1">
            <a:off x="4397327" y="2147044"/>
            <a:ext cx="243776" cy="34132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"/>
          <p:cNvSpPr txBox="1">
            <a:spLocks/>
          </p:cNvSpPr>
          <p:nvPr/>
        </p:nvSpPr>
        <p:spPr>
          <a:xfrm>
            <a:off x="4286247" y="285750"/>
            <a:ext cx="4572033" cy="6357938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 marL="273050" marR="0" lvl="0" indent="-273050" algn="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2200" b="1" i="1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omic Sans MS" pitchFamily="66" charset="0"/>
              <a:ea typeface="+mn-ea"/>
              <a:cs typeface="Arial"/>
            </a:endParaRPr>
          </a:p>
          <a:p>
            <a:pPr marL="273050" marR="0" lvl="0" indent="-273050" algn="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lang="ru-RU" sz="2200" b="1" i="1" kern="0" dirty="0" smtClean="0">
              <a:solidFill>
                <a:srgbClr val="262626"/>
              </a:solidFill>
              <a:latin typeface="Comic Sans MS" pitchFamily="66" charset="0"/>
              <a:cs typeface="Arial"/>
            </a:endParaRPr>
          </a:p>
          <a:p>
            <a:pPr marL="273050" marR="0" lvl="0" indent="-273050" algn="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2200" b="1" i="1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omic Sans MS" pitchFamily="66" charset="0"/>
              <a:ea typeface="+mn-ea"/>
              <a:cs typeface="Arial"/>
            </a:endParaRPr>
          </a:p>
          <a:p>
            <a:pPr marL="273050" lvl="0" indent="-273050" algn="r" defTabSz="914400">
              <a:lnSpc>
                <a:spcPct val="80000"/>
              </a:lnSpc>
              <a:defRPr/>
            </a:pPr>
            <a:endParaRPr kumimoji="0" lang="ru-RU" sz="1600" b="1" i="1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3050" lvl="0" indent="-273050" algn="r" defTabSz="91440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50" lvl="0" indent="-273050" algn="r" defTabSz="91440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50" lvl="0" indent="-273050" algn="r" defTabSz="914400">
              <a:lnSpc>
                <a:spcPct val="80000"/>
              </a:lnSpc>
              <a:defRPr/>
            </a:pPr>
            <a:endParaRPr kumimoji="0" lang="ru-RU" sz="1600" b="1" i="1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3050" lvl="0" indent="-273050" algn="r" defTabSz="914400">
              <a:lnSpc>
                <a:spcPct val="80000"/>
              </a:lnSpc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последние годы Тургенев тяжело болел. Парижские врачи ставили ему диагноз грудная жаба и межреберная невралгия. Скончался Тургенев 3 сентября 1883 года в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Буживале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под Парижем, где прошли пышные прощания. Похоронили писателя в Петербурге на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Волковском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кладбище. </a:t>
            </a:r>
            <a:endParaRPr kumimoji="0" lang="ru-RU" sz="2200" b="1" i="1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omic Sans MS" pitchFamily="66" charset="0"/>
              <a:ea typeface="+mn-ea"/>
              <a:cs typeface="Arial"/>
            </a:endParaRPr>
          </a:p>
        </p:txBody>
      </p:sp>
      <p:sp>
        <p:nvSpPr>
          <p:cNvPr id="6" name="TextBox 4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onstantia" pitchFamily="18" charset="0"/>
              </a:rPr>
              <a:t> 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Последние годы жизни И.С.Тургенева 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www.turgenev.org.ru/pic/turgenev-spb-b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00114"/>
            <a:ext cx="3571900" cy="3910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«Записки охотника»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500048"/>
            <a:ext cx="4143404" cy="5109091"/>
          </a:xfrm>
        </p:spPr>
        <p:txBody>
          <a:bodyPr/>
          <a:lstStyle/>
          <a:p>
            <a:endParaRPr lang="ru-RU" sz="1600" i="0" dirty="0" smtClean="0">
              <a:solidFill>
                <a:schemeClr val="tx1"/>
              </a:solidFill>
            </a:endParaRPr>
          </a:p>
          <a:p>
            <a:endParaRPr lang="ru-RU" sz="1600" i="0" dirty="0" smtClean="0">
              <a:solidFill>
                <a:schemeClr val="tx1"/>
              </a:solidFill>
            </a:endParaRPr>
          </a:p>
          <a:p>
            <a:r>
              <a:rPr lang="ru-RU" sz="1600" i="0" dirty="0" smtClean="0">
                <a:solidFill>
                  <a:schemeClr val="tx1"/>
                </a:solidFill>
              </a:rPr>
              <a:t>В 1847 году в журнале «Современник» вышел рассказ Тургенева </a:t>
            </a:r>
          </a:p>
          <a:p>
            <a:r>
              <a:rPr lang="ru-RU" sz="1600" i="0" dirty="0" smtClean="0">
                <a:solidFill>
                  <a:schemeClr val="tx1"/>
                </a:solidFill>
              </a:rPr>
              <a:t>«Хорь и </a:t>
            </a:r>
            <a:r>
              <a:rPr lang="ru-RU" sz="1600" i="0" dirty="0" err="1" smtClean="0">
                <a:solidFill>
                  <a:schemeClr val="tx1"/>
                </a:solidFill>
              </a:rPr>
              <a:t>Калиныч</a:t>
            </a:r>
            <a:r>
              <a:rPr lang="ru-RU" sz="1600" i="0" dirty="0" smtClean="0">
                <a:solidFill>
                  <a:schemeClr val="tx1"/>
                </a:solidFill>
              </a:rPr>
              <a:t>», созданный под впечатлением от охотничьих путешествий писателя. Немного позже там же были опубликованы рассказы из сборника  «Записки охотника». Сам сборник, включавший в себя 25 рассказов, вышел в свет в 1852 году. Тургенев называл его своей «Аннибаловой клятвой» — обещанием бороться до конца с врагом, которого он ненавидел с детства — с крепостным правом.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Записки охотн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1000114"/>
            <a:ext cx="2571768" cy="2286016"/>
          </a:xfrm>
          <a:prstGeom prst="rect">
            <a:avLst/>
          </a:prstGeom>
          <a:noFill/>
        </p:spPr>
      </p:pic>
      <p:pic>
        <p:nvPicPr>
          <p:cNvPr id="8196" name="Picture 4" descr="https://i1.wp.com/syl.ru/misc/i/ai/171448/6564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500312"/>
            <a:ext cx="2343150" cy="2371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«Записки охотника»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14678" y="1071552"/>
            <a:ext cx="3500462" cy="3613733"/>
          </a:xfrm>
        </p:spPr>
        <p:txBody>
          <a:bodyPr/>
          <a:lstStyle/>
          <a:p>
            <a:r>
              <a:rPr lang="ru-RU" sz="1600" i="0" dirty="0" smtClean="0">
                <a:solidFill>
                  <a:schemeClr val="tx1"/>
                </a:solidFill>
              </a:rPr>
              <a:t>Это было одно из первых произведений, открыто говоривших о бедах и вреде крепостничества. Цензора, допустившего «Записки охотника» к печати, по личному распоряжению Николая </a:t>
            </a:r>
            <a:r>
              <a:rPr lang="en-US" sz="1600" i="0" dirty="0" smtClean="0">
                <a:solidFill>
                  <a:schemeClr val="tx1"/>
                </a:solidFill>
              </a:rPr>
              <a:t>I</a:t>
            </a:r>
            <a:r>
              <a:rPr lang="ru-RU" sz="1600" i="0" dirty="0" smtClean="0">
                <a:solidFill>
                  <a:schemeClr val="tx1"/>
                </a:solidFill>
              </a:rPr>
              <a:t> уволили со службы с лишением пенсии, а сам сборник запретили переиздавать. Цензоры объяснили это тем, что Тургенев хоть и поэтизировал крепостных, преступно преувеличил их страдания от помещичьего гнета.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7172" name="Picture 4" descr="Иван Тургенев - Бирюк читать онлай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14"/>
            <a:ext cx="2786082" cy="3857652"/>
          </a:xfrm>
          <a:prstGeom prst="rect">
            <a:avLst/>
          </a:prstGeom>
          <a:noFill/>
        </p:spPr>
      </p:pic>
      <p:sp>
        <p:nvSpPr>
          <p:cNvPr id="8194" name="AutoShape 2" descr="Эрмитаж / Золотой век Николая I / tvkultura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Эрмитаж / Золотой век Николая I / tvkultura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0" name="Picture 8" descr="Эрмитаж / Золотой век Николая I / tvkultura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1071552"/>
            <a:ext cx="1928826" cy="285752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644822" y="3929072"/>
            <a:ext cx="52134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                                                                          </a:t>
            </a:r>
            <a:r>
              <a:rPr lang="ru-RU" sz="1600" b="1" dirty="0" smtClean="0"/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Николай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785801"/>
            <a:ext cx="507209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Разразившаяся в лесу гроза застала Петра Петровича врасплох. К счастью, охотник повстречал местного лесника, который позволил нерадивому путнику остановиться </a:t>
            </a:r>
          </a:p>
          <a:p>
            <a:pPr fontAlgn="base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у него. Лесника зовут Фома, а прозвище мужчине дали – «Бирюк». Вместе с Фомой проживает дочка 12-ти лет. Супруги у Фомы нет, так как та убежала от мужа с другим кавалером. Фома остался один с двумя детьми. Возле избы лесник заприметил вора. Вор – простой нищий бедолага, который стал жаловаться на Фому, обвиняя в жестокости. Петр Петрович хотел было попросить лесника отпустить бедняка, но Фома сделал это сам.</a:t>
            </a:r>
            <a:endParaRPr lang="ru-RU" sz="1600" dirty="0"/>
          </a:p>
        </p:txBody>
      </p:sp>
      <p:pic>
        <p:nvPicPr>
          <p:cNvPr id="6146" name="Picture 2" descr="Анализ рассказа И.С. Тургенева «Бирюк» | Литерагур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214428"/>
            <a:ext cx="3381364" cy="292895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Основная тема рассказа «Бирюк»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571487"/>
            <a:ext cx="46434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Бесправие и нищенское существование русского народа в эпоху крепостничества – </a:t>
            </a:r>
          </a:p>
          <a:p>
            <a:pPr fontAlgn="base"/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вот основная тема рассказа «Бирюк».</a:t>
            </a:r>
            <a:endParaRPr lang="ru-RU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00100" y="-357208"/>
            <a:ext cx="7690005" cy="95597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b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dirty="0" smtClean="0"/>
              <a:t>Основная тема рассказа «Бирюк»</a:t>
            </a:r>
            <a:endParaRPr lang="ru-RU" sz="3200" dirty="0">
              <a:solidFill>
                <a:schemeClr val="bg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142844" y="928677"/>
            <a:ext cx="8786874" cy="7026646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base"/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1000114"/>
            <a:ext cx="3929090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Положение Бирюка не лучше: он «тоже человек подневольный» у него тоже дети, а из еды «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окромя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хлеба...» ничего нет, даже чая он не пьёт, но и не ворует.</a:t>
            </a:r>
            <a:r>
              <a:rPr lang="ru-RU" dirty="0" smtClean="0"/>
              <a:t> </a:t>
            </a:r>
          </a:p>
          <a:p>
            <a:pPr algn="just" fontAlgn="base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Бирюк «исполняет долг», чтит закон, а мужик, воруя, закон нарушает. И это не всё — он ещё и оправдывает свои действия — «с голодухи», «разорены», «дети...» У него виноваты и приказчик, и Бирюк, который «зверь», «кровопийца». Только сам он ни в чём не виноват. А то, что пьёт, так — «не на твои ли деньги, душегубец...»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s://i0.wp.com/syl.ru/misc/i/ai/171448/6564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14"/>
            <a:ext cx="4191000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142990"/>
            <a:ext cx="30718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Итак, конфликт раскрыл внутреннюю  </a:t>
            </a:r>
          </a:p>
          <a:p>
            <a:pPr fontAlgn="base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сущность двух мужиков. Будучи социально  равными, они в нравственном отношении </a:t>
            </a:r>
          </a:p>
          <a:p>
            <a:pPr fontAlgn="base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абсолютные антиподы. </a:t>
            </a:r>
            <a:endParaRPr lang="ru-RU" sz="1600" dirty="0"/>
          </a:p>
        </p:txBody>
      </p:sp>
      <p:sp>
        <p:nvSpPr>
          <p:cNvPr id="44034" name="AutoShape 2" descr="Бирюк (Тургенев) краткое содержание для читательского днев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6" name="AutoShape 4" descr="Бирюк (Тургенев) краткое содержание для читательского днев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8" name="AutoShape 6" descr="Бирюк (Тургенев) краткое содержание для читательского днев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0" name="AutoShape 8" descr="Бирюк (Тургенев) краткое содержание для читательского днев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2" name="AutoShape 10" descr="Бирюк (Тургенев) краткое содержание для читательского днев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4" name="AutoShape 12" descr="Бирюк (Тургенев) краткое содержание для читательского днев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6" name="AutoShape 14" descr="Бирюк (Тургенев) краткое содержание для читательского днев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8" name="AutoShape 16" descr="Бирюк (Тургенев) краткое содержание для читательского днев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50" name="AutoShape 18" descr="Бирюк (Тургенев) краткое содержание для читательского днев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52" name="AutoShape 20" descr="Бирюк (Тургенев) краткое содержание для читательского днев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54" name="AutoShape 22" descr="Бирюк (Тургенев) краткое содержание для читательского днев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56" name="AutoShape 24" descr="Бирюк (Тургенев) краткое содержание для читательского днев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58" name="AutoShape 26" descr="Бирюк (Тургенев) краткое содержание для читательского днев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60" name="AutoShape 28" descr="Бирюк (Тургенев) краткое содержание для читательского днев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62" name="AutoShape 30" descr="Бирюк (Тургенев) краткое содержание для читательского днев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64" name="AutoShape 32" descr="Бирюк (Тургенев) краткое содержание для читательского днев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66" name="AutoShape 34" descr="Бирюк (Тургенев) краткое содержание для читательского днев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68" name="AutoShape 36" descr="Бирюк (Тургенев) краткое содержание для читательского днев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70" name="AutoShape 38" descr="Герои рассказа тургенева бирюк. &quot;Бирюк&quot;: анализ рассказа, основные  особенности. Образ Бирю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72" name="AutoShape 40" descr="Бирюк (Тургенев) краткое содержание для читательского днев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Бирюк (Тургенев) краткое содержание для читательского днев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Бирюк (Тургенев) краткое содержание для читательского днев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Бирюк (Тургенев) краткое содержание для читательского днев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И. С. Тургенева «Бирюк». Цель урок - Ур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3" y="973026"/>
            <a:ext cx="2977998" cy="3098922"/>
          </a:xfrm>
          <a:prstGeom prst="rect">
            <a:avLst/>
          </a:prstGeom>
          <a:noFill/>
        </p:spPr>
      </p:pic>
      <p:pic>
        <p:nvPicPr>
          <p:cNvPr id="4106" name="Picture 10" descr="Герои рассказа тургенева бирюк. &quot;Бирюк&quot;: анализ рассказа, основные  особенности. Образ Бирю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643056"/>
            <a:ext cx="2667006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62355"/>
            <a:ext cx="8559532" cy="507831"/>
          </a:xfrm>
        </p:spPr>
        <p:txBody>
          <a:bodyPr/>
          <a:lstStyle/>
          <a:p>
            <a:r>
              <a:rPr lang="ru-RU" dirty="0" smtClean="0"/>
              <a:t>                  Словарная работа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928676"/>
            <a:ext cx="5964124" cy="4708981"/>
          </a:xfrm>
        </p:spPr>
        <p:txBody>
          <a:bodyPr/>
          <a:lstStyle/>
          <a:p>
            <a:r>
              <a:rPr lang="ru-RU" sz="1800" dirty="0" smtClean="0"/>
              <a:t> </a:t>
            </a:r>
            <a:endParaRPr lang="en-US" sz="1800" dirty="0" smtClean="0"/>
          </a:p>
          <a:p>
            <a:r>
              <a:rPr lang="ru-RU" sz="1800" dirty="0" smtClean="0"/>
              <a:t> помещик – </a:t>
            </a:r>
            <a:r>
              <a:rPr lang="en-US" sz="1800" dirty="0" err="1" smtClean="0">
                <a:solidFill>
                  <a:schemeClr val="tx1"/>
                </a:solidFill>
              </a:rPr>
              <a:t>zamindor</a:t>
            </a:r>
            <a:r>
              <a:rPr lang="en-US" sz="1800" dirty="0" smtClean="0">
                <a:solidFill>
                  <a:schemeClr val="tx1"/>
                </a:solidFill>
              </a:rPr>
              <a:t>;</a:t>
            </a:r>
            <a:endParaRPr lang="ru-RU" sz="1800" dirty="0" smtClean="0">
              <a:solidFill>
                <a:schemeClr val="tx1"/>
              </a:solidFill>
            </a:endParaRPr>
          </a:p>
          <a:p>
            <a:r>
              <a:rPr lang="ru-RU" sz="1800" dirty="0" smtClean="0"/>
              <a:t> крепостное право – </a:t>
            </a:r>
            <a:r>
              <a:rPr lang="en-US" sz="1800" dirty="0" err="1" smtClean="0">
                <a:solidFill>
                  <a:schemeClr val="tx1"/>
                </a:solidFill>
              </a:rPr>
              <a:t>zamindorlarning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o‘ziga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qarashli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dehqonlarga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ularning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mehnati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va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 mol-</a:t>
            </a:r>
            <a:r>
              <a:rPr lang="en-US" sz="1800" dirty="0" err="1" smtClean="0">
                <a:solidFill>
                  <a:schemeClr val="tx1"/>
                </a:solidFill>
              </a:rPr>
              <a:t>mulkiga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cheksiz</a:t>
            </a:r>
            <a:r>
              <a:rPr lang="en-US" sz="1800" dirty="0" smtClean="0">
                <a:solidFill>
                  <a:schemeClr val="tx1"/>
                </a:solidFill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</a:rPr>
              <a:t>egalik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qilish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huquqi</a:t>
            </a:r>
            <a:r>
              <a:rPr lang="en-US" sz="1800" dirty="0" smtClean="0">
                <a:solidFill>
                  <a:schemeClr val="tx1"/>
                </a:solidFill>
              </a:rPr>
              <a:t>;</a:t>
            </a:r>
            <a:endParaRPr lang="ru-RU" sz="1800" dirty="0" smtClean="0">
              <a:solidFill>
                <a:schemeClr val="tx1"/>
              </a:solidFill>
            </a:endParaRPr>
          </a:p>
          <a:p>
            <a:r>
              <a:rPr lang="ru-RU" sz="1800" dirty="0" smtClean="0"/>
              <a:t> бирюк –</a:t>
            </a:r>
            <a:r>
              <a:rPr lang="en-US" sz="1800" dirty="0" smtClean="0"/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yolg‘iz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yakka</a:t>
            </a:r>
            <a:r>
              <a:rPr lang="ru-RU" sz="1800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sz="1800" dirty="0" smtClean="0"/>
              <a:t> угрюмый – </a:t>
            </a:r>
            <a:r>
              <a:rPr lang="en-US" sz="1800" dirty="0" err="1" smtClean="0">
                <a:solidFill>
                  <a:schemeClr val="tx1"/>
                </a:solidFill>
              </a:rPr>
              <a:t>xo‘mraygan</a:t>
            </a:r>
            <a:r>
              <a:rPr lang="en-US" sz="1800" dirty="0" smtClean="0">
                <a:solidFill>
                  <a:schemeClr val="tx1"/>
                </a:solidFill>
              </a:rPr>
              <a:t>;</a:t>
            </a:r>
            <a:endParaRPr lang="ru-RU" sz="1800" dirty="0" smtClean="0">
              <a:solidFill>
                <a:schemeClr val="tx1"/>
              </a:solidFill>
            </a:endParaRPr>
          </a:p>
          <a:p>
            <a:r>
              <a:rPr lang="ru-RU" sz="1800" dirty="0" smtClean="0"/>
              <a:t> лесник – </a:t>
            </a:r>
            <a:r>
              <a:rPr lang="en-US" sz="1800" dirty="0" err="1" smtClean="0">
                <a:solidFill>
                  <a:schemeClr val="tx1"/>
                </a:solidFill>
              </a:rPr>
              <a:t>o‘rmon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qorovuli</a:t>
            </a:r>
            <a:r>
              <a:rPr lang="en-US" sz="1800" dirty="0" smtClean="0">
                <a:solidFill>
                  <a:schemeClr val="tx1"/>
                </a:solidFill>
              </a:rPr>
              <a:t>;</a:t>
            </a:r>
            <a:endParaRPr lang="ru-RU" sz="1800" dirty="0" smtClean="0">
              <a:solidFill>
                <a:schemeClr val="tx1"/>
              </a:solidFill>
            </a:endParaRPr>
          </a:p>
          <a:p>
            <a:r>
              <a:rPr lang="ru-RU" sz="1800" dirty="0" smtClean="0"/>
              <a:t> барыня – </a:t>
            </a:r>
            <a:r>
              <a:rPr lang="en-US" sz="1800" dirty="0" err="1" smtClean="0">
                <a:solidFill>
                  <a:schemeClr val="tx1"/>
                </a:solidFill>
              </a:rPr>
              <a:t>zamindor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xonim</a:t>
            </a:r>
            <a:r>
              <a:rPr lang="en-US" sz="1800" dirty="0" smtClean="0">
                <a:solidFill>
                  <a:schemeClr val="tx1"/>
                </a:solidFill>
              </a:rPr>
              <a:t>;</a:t>
            </a:r>
            <a:endParaRPr lang="ru-RU" sz="1800" dirty="0" smtClean="0">
              <a:solidFill>
                <a:schemeClr val="tx1"/>
              </a:solidFill>
            </a:endParaRPr>
          </a:p>
          <a:p>
            <a:r>
              <a:rPr lang="ru-RU" sz="1800" dirty="0" smtClean="0"/>
              <a:t> антипод –</a:t>
            </a:r>
            <a:r>
              <a:rPr lang="en-US" sz="1800" dirty="0" smtClean="0"/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antipod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qarama-qarshi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tabiatli</a:t>
            </a:r>
            <a:r>
              <a:rPr lang="en-US" sz="1800" dirty="0" smtClean="0">
                <a:solidFill>
                  <a:schemeClr val="tx1"/>
                </a:solidFill>
              </a:rPr>
              <a:t>;</a:t>
            </a:r>
          </a:p>
          <a:p>
            <a:r>
              <a:rPr lang="en-US" sz="1800" dirty="0" smtClean="0"/>
              <a:t> </a:t>
            </a:r>
            <a:r>
              <a:rPr lang="ru-RU" sz="1800" dirty="0" smtClean="0"/>
              <a:t>ужас –</a:t>
            </a:r>
            <a:r>
              <a:rPr lang="en-US" sz="1800" dirty="0" smtClean="0"/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dahshat</a:t>
            </a:r>
            <a:r>
              <a:rPr lang="en-US" sz="1800" dirty="0" smtClean="0">
                <a:solidFill>
                  <a:schemeClr val="tx1"/>
                </a:solidFill>
              </a:rPr>
              <a:t>;</a:t>
            </a:r>
            <a:endParaRPr lang="ru-RU" sz="1800" dirty="0" smtClean="0">
              <a:solidFill>
                <a:schemeClr val="tx1"/>
              </a:solidFill>
            </a:endParaRPr>
          </a:p>
          <a:p>
            <a:r>
              <a:rPr lang="ru-RU" sz="1800" dirty="0" smtClean="0"/>
              <a:t> благополучие –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eson-omonlik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tinchlik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xotirjamlik</a:t>
            </a:r>
            <a:r>
              <a:rPr lang="en-US" sz="1800" dirty="0" smtClean="0">
                <a:solidFill>
                  <a:schemeClr val="tx1"/>
                </a:solidFill>
              </a:rPr>
              <a:t>;</a:t>
            </a:r>
            <a:endParaRPr lang="ru-RU" sz="1800" dirty="0" smtClean="0">
              <a:solidFill>
                <a:schemeClr val="tx1"/>
              </a:solidFill>
            </a:endParaRPr>
          </a:p>
          <a:p>
            <a:r>
              <a:rPr lang="ru-RU" sz="1800" dirty="0" smtClean="0"/>
              <a:t> процветание –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gurkurash</a:t>
            </a:r>
            <a:r>
              <a:rPr lang="en-US" sz="1800" dirty="0" smtClean="0">
                <a:solidFill>
                  <a:schemeClr val="tx1"/>
                </a:solidFill>
              </a:rPr>
              <a:t>;</a:t>
            </a:r>
          </a:p>
          <a:p>
            <a:r>
              <a:rPr lang="en-US" sz="1800" dirty="0" smtClean="0"/>
              <a:t> </a:t>
            </a:r>
            <a:r>
              <a:rPr lang="ru-RU" sz="1800" dirty="0" smtClean="0"/>
              <a:t>упоение –</a:t>
            </a:r>
            <a:r>
              <a:rPr lang="en-US" sz="1800" dirty="0" smtClean="0"/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zavq</a:t>
            </a:r>
            <a:r>
              <a:rPr lang="en-US" sz="1800" dirty="0" smtClean="0">
                <a:solidFill>
                  <a:schemeClr val="tx1"/>
                </a:solidFill>
              </a:rPr>
              <a:t>;</a:t>
            </a:r>
            <a:endParaRPr lang="ru-RU" sz="1800" dirty="0" smtClean="0">
              <a:solidFill>
                <a:schemeClr val="tx1"/>
              </a:solidFill>
            </a:endParaRPr>
          </a:p>
          <a:p>
            <a:r>
              <a:rPr lang="ru-RU" sz="1800" dirty="0" smtClean="0"/>
              <a:t>    </a:t>
            </a:r>
          </a:p>
          <a:p>
            <a:r>
              <a:rPr lang="ru-RU" sz="1800" dirty="0" smtClean="0"/>
              <a:t> </a:t>
            </a:r>
          </a:p>
          <a:p>
            <a:r>
              <a:rPr lang="ru-RU" sz="1800" dirty="0" smtClean="0"/>
              <a:t>                  </a:t>
            </a:r>
            <a:endParaRPr lang="ru-RU" sz="1800" dirty="0"/>
          </a:p>
        </p:txBody>
      </p:sp>
      <p:pic>
        <p:nvPicPr>
          <p:cNvPr id="5" name="Picture 12" descr="BS00554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643056"/>
            <a:ext cx="3071802" cy="245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5" y="162356"/>
            <a:ext cx="8190071" cy="430887"/>
          </a:xfrm>
        </p:spPr>
        <p:txBody>
          <a:bodyPr/>
          <a:lstStyle/>
          <a:p>
            <a:pPr algn="ctr"/>
            <a:r>
              <a:rPr lang="ru-RU" sz="2800" dirty="0" smtClean="0"/>
              <a:t>Задание для самостоятельного выполнения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00562" y="986414"/>
            <a:ext cx="3714776" cy="3077766"/>
          </a:xfrm>
        </p:spPr>
        <p:txBody>
          <a:bodyPr/>
          <a:lstStyle/>
          <a:p>
            <a:endParaRPr lang="ru-RU" sz="2500" dirty="0" smtClean="0">
              <a:solidFill>
                <a:schemeClr val="tx1"/>
              </a:solidFill>
            </a:endParaRPr>
          </a:p>
          <a:p>
            <a:r>
              <a:rPr lang="ru-RU" sz="2500" dirty="0" smtClean="0">
                <a:solidFill>
                  <a:schemeClr val="tx1"/>
                </a:solidFill>
              </a:rPr>
              <a:t>Подготовить презентацию по биографии И.С.Тургенева и  пересказ рассказа «Бирюк» из цикла «Записки охотника».</a:t>
            </a:r>
            <a:endParaRPr lang="ru-RU" sz="2500" dirty="0">
              <a:solidFill>
                <a:schemeClr val="tx1"/>
              </a:solidFill>
            </a:endParaRPr>
          </a:p>
        </p:txBody>
      </p:sp>
      <p:pic>
        <p:nvPicPr>
          <p:cNvPr id="7" name="Picture 10" descr="5454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36043">
            <a:off x="14219524" y="563671"/>
            <a:ext cx="5287004" cy="528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5454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36043">
            <a:off x="13502885" y="1265172"/>
            <a:ext cx="5287004" cy="405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5454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36043">
            <a:off x="14506212" y="1503394"/>
            <a:ext cx="3789301" cy="40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Книга: &quot;Записки охотника&quot; - Иван Тургенев. Купить книгу, читать рецензии |  ISBN 978-5-389-05788-3 | Лабирин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71552"/>
            <a:ext cx="3000396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5" y="142858"/>
            <a:ext cx="8190071" cy="462610"/>
          </a:xfrm>
        </p:spPr>
        <p:txBody>
          <a:bodyPr anchor="ctr"/>
          <a:lstStyle/>
          <a:p>
            <a:pPr algn="ctr"/>
            <a:r>
              <a:rPr lang="ru-RU" sz="3600" dirty="0" smtClean="0"/>
              <a:t>Биография 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5" y="357172"/>
            <a:ext cx="3714777" cy="4770537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1600" b="0" i="0" cap="all" dirty="0" smtClean="0"/>
              <a:t> </a:t>
            </a:r>
          </a:p>
          <a:p>
            <a:r>
              <a:rPr lang="ru-RU" sz="1600" i="0" dirty="0" smtClean="0"/>
              <a:t>Иван Сергеевич Тургенев — русский писатель и поэт, драматург, публицист, критик и переводчик.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Он был одним из самых значимых русских писателей XIX века. Созданная им художественная система изменила поэтику романа как в России, так и за рубежом. Его произведения восхваляли и жестко критиковали, а Тургенев всю жизнь искал в них путь, который привел бы Россию к благополучию и процветанию.</a:t>
            </a:r>
            <a:endParaRPr lang="ru-RU" sz="1600" i="0" dirty="0" smtClean="0">
              <a:solidFill>
                <a:schemeClr val="tx1"/>
              </a:solidFill>
            </a:endParaRP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14338" name="Picture 2" descr="Иван Тургене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000114"/>
            <a:ext cx="3714776" cy="3363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5" y="162356"/>
            <a:ext cx="8190071" cy="553998"/>
          </a:xfrm>
        </p:spPr>
        <p:txBody>
          <a:bodyPr/>
          <a:lstStyle/>
          <a:p>
            <a:r>
              <a:rPr lang="ru-RU" dirty="0" smtClean="0"/>
              <a:t>                         </a:t>
            </a:r>
            <a:r>
              <a:rPr lang="ru-RU" sz="3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14374" y="214297"/>
            <a:ext cx="7786716" cy="50006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Детство и юность  И.С.Тургенева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2290" name="Picture 2" descr="Иван Тургенев. Галерея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928676"/>
            <a:ext cx="2428892" cy="1928826"/>
          </a:xfrm>
          <a:prstGeom prst="rect">
            <a:avLst/>
          </a:prstGeom>
          <a:noFill/>
        </p:spPr>
      </p:pic>
      <p:pic>
        <p:nvPicPr>
          <p:cNvPr id="12292" name="Picture 4" descr="Иван Тургенев. Галерея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928940"/>
            <a:ext cx="2357454" cy="2071702"/>
          </a:xfrm>
          <a:prstGeom prst="rect">
            <a:avLst/>
          </a:prstGeom>
          <a:noFill/>
        </p:spPr>
      </p:pic>
      <p:pic>
        <p:nvPicPr>
          <p:cNvPr id="25602" name="Picture 2" descr="Тургенева, Варвара Петровна — Википеди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1000114"/>
            <a:ext cx="2786082" cy="307183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714612" y="857238"/>
            <a:ext cx="342902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И.С.Тургенев родился 9 ноября 1818 года в г. Орле. До</a:t>
            </a:r>
            <a:endParaRPr lang="ru-RU" sz="1600" dirty="0" smtClean="0"/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девяти лет Тургенев жил в имении Спасское-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Лутовиново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 в Орловской губернии, в родовом имении матери Варвары Петровны. В усадьбе была великолепная библиотека из сочинений русских, немецких и французских  классиков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XVIII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века, которые с упоением читал мальчик. Мама много читала и привила детям любовь к литературе.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Отец И.С.Тургенева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928676"/>
            <a:ext cx="42148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Семья Ивана Тургенева происходила из старинного рода тульских дворян. Его отец, Сергей Тургенев, служил в кавалергардском полку и вёл весьма расточительный образ жизни. Для поправки финансового положения он вынужден был жениться на немолодой  и некрасивой, но очень состоятельной помещице Варваре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Лутовиновой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. Брак стал для них обоих несчастливым, их отношения не складывались. 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4" name="AutoShape 4" descr="Тургенев, Сергей Николаевич - Wikiw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Тургенев, Сергей Николаевич - Wikiw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8" name="Picture 8" descr="ВЕЛИКИЙ МАСТЕР СЛО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000114"/>
            <a:ext cx="3643338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Мать И.С.Тургенева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1000114"/>
            <a:ext cx="421484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У его матери был непростой и противоречивый характер: ее искренняя и сердечная забота о детях сочеталась с суровым деспотизмом, Варвара Тургенева нередко била сыновей. Однако она приглашала к детям лучших французских и немецких гувернеров, говорила с сыновьями исключительно по-французски, но при этом оставалась поклонницей русской литературы и читала Николая Карамзина, Василия Жуковского.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Иван Тургенев - биография, жизнь и творчество писател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71552"/>
            <a:ext cx="3962238" cy="3500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49" y="175198"/>
            <a:ext cx="6190999" cy="580431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/>
          <a:p>
            <a:pPr marL="20137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2" y="789748"/>
            <a:ext cx="3497809" cy="52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87" tIns="72494" rIns="144987" bIns="72494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0" y="942209"/>
            <a:ext cx="3960440" cy="577291"/>
          </a:xfrm>
          <a:prstGeom prst="rect">
            <a:avLst/>
          </a:prstGeom>
        </p:spPr>
        <p:txBody>
          <a:bodyPr wrap="square" lIns="144987" tIns="72494" rIns="144987" bIns="72494">
            <a:spAutoFit/>
          </a:bodyPr>
          <a:lstStyle/>
          <a:p>
            <a:r>
              <a:rPr lang="ru-RU" sz="2800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457200" y="274638"/>
            <a:ext cx="8229600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     Образование И.С.Тургенева</a:t>
            </a:r>
            <a:endParaRPr kumimoji="0" lang="ru-RU" sz="33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200" y="1047890"/>
            <a:ext cx="4038600" cy="5078274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1000114"/>
            <a:ext cx="45720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1827 году Тургеневы переехали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Москву, чтобы дети смогли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получить лучшее образование. 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 1827 по 1829 год он обучался 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пансионе в Москве. Когда Ивану Тургеневу было 15 лет, он поступил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на словесный факультет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Московского университета</a:t>
            </a:r>
            <a:r>
              <a:rPr lang="ru-RU" sz="1600" b="1" dirty="0" smtClean="0"/>
              <a:t>.</a:t>
            </a:r>
            <a:r>
              <a:rPr lang="ru-RU" sz="1600" dirty="0" smtClean="0"/>
              <a:t>  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1834 году Тургенев перевёлся в Петербургский университет на философский факультет. Тогда он серьезно увлекся лирикой и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написал первое произведение - драматическую поэму «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Стенo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». 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AutoShape 2" descr="data:image/jpeg;base64,/9j/4AAQSkZJRgABAQAAAQABAAD/4QAqRXhpZgAASUkqAAgAAAABADEBAgAHAAAAGgAAAAAAAABHb29nbGUAAP/bAIQAAwICCgoKCgoKCgoKCggICAgKCAoKCgoICgoICAgICAoICgoICAoICAgICAgICggICAgKCgoICA0NCggNCAgKCAEDBAQGBQYKBgYKDQ0KDg4NDQ0NDQ0ODQ0NDQ4NDQ0NDQ0NDw8NDQ0NDQ8NDQ0NDQ0NDQ0NDQ0NDQ0NDQ0NDQ0N/8AAEQgAoADVAwERAAIRAQMRAf/EAB0AAAICAgMBAAAAAAAAAAAAAAUGAwQCBwABCAn/xABGEAACAQIEBAMEBQkGBQUBAAABAhEDIQAEEjEFBiJBEzJRByNhgRRCcZGhFTNDUmKxwdHwCDREU5LhFyRUcoJjg4TS8Rb/xAAaAQADAQEBAQAAAAAAAAAAAAABAgMABAUG/8QANxEAAgIAAwUGBQQCAgIDAAAAAAECEQMSIQQxQVHwYXGBkaHBEyKx0eEFMkLxFFIzcpLiFSPC/9oADAMBAAIRAxEAPwD2nnaUWx7iPA3Aj6PBkYY1jHw5NUCCD+BwrKDdwjgBBEi2/wDX78QlIqoMbaVe2kja3qMczjraOi+ACrMqteBfcbR2v6jHQra0Od0mSJVptfecDVBtHGy1M7GD6drYCcjVExYACDF8E2hWyoQyGN+x/hhnfAVVxMqtMKDBB7j0wLsOiFHjuY1iLDe3riqVE2zV3MXDyDIxZMRoWc1XjGoUA8WzOHiTkKHEM1i6JAavWONoArHGNRCXwbCVcw+BZgfUvtjGJ6PCp3wtmL9Lgoj1wrYxfyXA1H1RhGwoNZPLBdhGFYdwWylKThTLUIngoPfGHo9CpxFX/lgDrUwTNaWuLE4Jtw/cuVlOlgPvxz4ll4bxx8QH7MclUdV2BcxVKkkbnHQqZBuha4lnifNjoSIi7muYChMEjDVZOytT5kJ7mftxqDZlW4ux3Y/fjUazLK8cgb/jgUMRNzCY3tjUCwbV4wJufxwQAvjmaDCxxkES4XqvMGPsMAwfQwQfsIw7FoUuO1QZw6JyFfNLh7JspijhgUZ5nLCLYBmDHyROCApfkon7MYxMMgBjBZxqBkRgADGVyp2GFCNXCeW5FzGJtjpBb8gAfHCWPRXfI6dsYWiGpnoxqCmOvD+YWBscMzIZ+HcZLkTgDGy+WOKGAPTEpKysWOGR43iMoFozOs1m/TGSA2IvOWZI6h2x0xRGRrbO8xE74rRKypS4ycKx0W15gHfCDlTMcfA74JjGnxqRvbAMDc1xuDvhkIUMzzX2nByi5jRnsZ4f4dbiANepV8DN/REDs5CouWytcDrrVRIFRVhBTTUtVgg8YhZYWHTbu+H0K4s7UaW9X9TYmbx0I5wZXy84YUiGRxrNRWqUiTHxwRWS0siT2wDEWZ4KxBgWGGs1MEZvKMOxwyME+GUFifhN8BgDvDM2JjSMI0Mg5SrfGMTooR1uOAd8DKawFxHj3phsomYC1M45uAcNSNqbqynDl3OJFR74FynYN63nthWxkhk4ZRK2xhkFVzJUYFBKdfjxjfBygsAcW4vM37YNCtmvONZYXIOHsShLz3FCp3ODQLoGVOYj6nAyhzlWtzA3xwyibMRpzSR3xspsxUzHMJPfBURWysOLHD0TNfeyPj6tmeK6XDEcR1GNX/T0qQN1FpoNTtI1U3ubY49mlmliK/5eyR27RGo4f/X3b9zadPjAJE468px2TNngf54XKNZmrf0cagmSZIE3/wBsFGoKZPJWhYJ3nf7vTACZvw19N2kX6Ygj+eBaDTF7iWR3mcOibBGWpHYYoxAvw/LkfHCMNE+YzMYFDWL/ABDiHphkhbB9Ko25xmAmPFyMToaz1zwP2UPUEq4BG6t3+z/fHNLFUd52RwnLcM+U5Sr5faGF+k3H4bfhhc8ZGcJROUKhJOpCBvP8u2H7hTOtm1NhPz/o41BF/jNEx0jDJgaErigcb/dh9BKFzNcMdvX7Ma0CgVm+UmO+BmBlBv8A/A1SbKd4GNmBkZhV5GqQRpIIwcw2Vi5n+T6inY4opITKyovKlT0ODmQchBxPhng03q1Dpp0kao7G8KgLMbAkwAbAEn0OBnSVsGRt0keb/wCzTmwM/m0qZms5zhZqC1NJFco9Wo1WpCjw64pDpSmRT0mqOoikF87ZcVObV7/X8nobVhvInW7rrwPUacF/DHq2eZRzM8NI8oP3YCZqLnCeWGa5JwrkkMosZctwGIBG9sI5FMox5Dgy7A99oxNtjJFPimVGCmZi9mcsvfD2ToovoGwGBbNSMWzoiIxglHMIPXDWSZSq0kA7T/W2NbBQHrkCRO+GAVkpg4Bj6OcO5gog2tPf6v8At92PIlCTPYjOKLef44m0gyPXGjBmlNAp88hHbFaaIWgHxVApBEQcWjdCAvjGaAExhkYTc/xanvGGoAFzPF1mcagZiannkncCRgUENcvZ8EgSDcwoj+v3YVoI5cN4IHmYJ/r5W+GIuVFUrO6ns4Rmk3t3/wDzA+JSG+HqQVvZbS1Tp27YHxGF4Z5n/tw5Kpk+HA0FWM3mlytRiLKjZfM1bCLlmoqLkCJ80wY7RitYdc9CuBhJz7tTwFwji9bK1UzFNgz0HLor3UkIyxsIlWIkTbdWuD5mHiOMlJHfPDUlTPq4fZ/l13UyNwT942Ex64+jztnhZUQ53gtFR0qBjW+IdAXWpqAbfdggAtdSdvxwyFZEmb074YW6BXEuK4KQrYqcSz5xRIkwFW4xhqBZVrcewKDYPr8yYNAKmY5j+ONQATW5gwaFsrHmbGoOp7jyPGiB5p+eOOjssu1eYpHmP8sNQrZzJcxR9b92C0CybNcaY9xH44WhrBud4ixEfDBoYXa1A3wbFZFlODaj6YFgSDmV5LWzawRuVv8AvnCZiiQy8J4dl0aYvFr2wjbKKhuHM9JVECLbR/HEcjKZkd0uc1O3++M8MymcznN22nb9+AsMLxD53f2wv7UtPiNJeH0mpstHO5irUrrqBJo1c5lcvSVGVb/R3FV6wcqzGAqwcebtEs1Rjzd+B6GDBr5nyR5Sz1ReqKk6X0k72K+a0WAgSDEg95xy5ZLeu46LT0R9E/Yr/acpcWLpZK9LK0alSjB/OCrWp5h1cAKabf8ALMqzqXxSCLNHuYGKsTyXmePjYTh6j1xHjAx2JWcjZTy+eDd74LRt5RzfEALYNAYFzvEhgpE2xdz3Fh64okCxaz+emb/PDiMU+JZ+O+HFYBzPGPjjUAqVOKzgD0Va3E8YUFV8yScEFHSOexxgHtfKZ09mnHGdRabNscNYGjgzkd8azUTLzaBvgDJklHnZO+Foezlfm5MajWiDLc9gdvnjULmRco81qws0fDAoezpeJE3DT874wTLM8ZYC84wCpQ5oIwaMX15zMb2wKMfND2nZZ/pGbIkI2erhV0yg15ohY7QAP1bBpvGPl5/vl3s+lw5LLHuQqZfIAHUqGSyE9IvakvVYX0si3JjrMyG1NKTlo3uDFRjbXE9I/wBkt3pVs1qJJbL0gCQQRpqEEXLb2Y3/AFfl3/p6Vy8DztvlpHvfsb/zvGCce8keI2U/ysR3w9IFlOvx/wCONlA2BuIcfjDZRGLed4wScPQLBua4pGNRrAWarlvXB3CtlCnwZ2O3z2wAIK5bk5j5YPzEYRsoggnILDzAfbP++FzoZxZZXkAGYjaxkfuxswMoIqckP9W3zj+eKWCjYuT58gyDhHAVSGvhntBB3bEXAopBWv7QFIixwuRjZwJmeMB7howUqBYs8R42wO/3f1tiyoVmGX5nJ742UW2S1ua474GU1nKPNG3Vg0FMP8K5vuDO3xxNxLRkMlLmsEm9j29cSorZVr56Ljv2wUBijzpz14DZYalAzGYWiwMltLWLLcABWK6iTYMI1EaWli4qw3FPi6KYeG5qXYrPMPP1TrrG398p3uD/AHoxfuN4X1mfMMfNy/fLvl7nvR/Yu5ChRI0LdfLTtqJ2TJfuj7oPc4Lvt8u8Krp9xtflLmg5UZl1IDCjUAMQNXi01BIPmILTNwT2x07LP4anLlH3OXaYZ3GPb7G0+C87aqdMzqBpoZJknpElj3adz6zj6bDqUVJcUjwJ3GTi+bLNTmQYrlEszpcWVt9j+GAEnWih7z8DhWw0ZVfCGwH7/wCGBbNSA/F8xSuVA+zBViMXM1zPTphmcqiqJLkhVA+JMAffhpNJW2BJt0gfT5pSouumyuhLAOhBUlWKtcWJDKVPxBwItSVrVBlFxdMkyPNZU/hguJkw0OcdR9PgMJlSGszPHAe84JmyweLudpxqQohflwnthrEJaPMTDvg2aiyvOTf1OComM8x7RNAkz5kWBvLuqDciwLSfgDviWI1BW+aXi3XuUhFydLtfkrNOe0TmSrUz1OqAjfQ6iimq+JTLhmpVDTrOtY6uoah0BenqVhKt8/tOPJY/BpNJdvee1s+EvhcdV1RthubcfRo8SivmOaCcMajClzG3xxg0E8nzgw7YWgoZOEc6yRJg4VxHTGfmLnynRytWsSQaVF3kQfKpIIHoLFp2AOOTFbhCUuSZ1YUc81Hm0jy1znxqvnaxrpU1Uah1UVqHqQQCygBWCAOHiDcaTubfMbRivEm5cPpu9z6LAw8PDgoyvNxqtX/Qr0ONZnU6tS8QrVYGpY6irkkyzqTJME6fuJnCN8R8seDpcC0OI5iP7vsBJPhz9Vf8y214tJNoMYGY3w1/siP6Xm6rP5aIVQ1zZgWYkQjOTHh7H8bwrbqkPUFrJt935GDlTm98s1NKtQucyyikqTpAUHVZiCCWqIxgWCm07+nsG0OElB8ZJVwrX3d+B5u2YEJxzwT0TtvnpW6uCZsleZZ3OPrT5ovZPj3xwrCkWk5og74RoYtU+aQcLRitn+IBhY4yM0a/59qs1KpTDLLKoYEBiabsVaAdQBIDgEqw6TYG68W3YuXClT108m6OjZcO8RWtNa70rFfkrPtSp1VD+IKZBp0yw06SSXKaUk6mJJ88GBacebse1ZMOeZ/tSaXZxO3acDPONLfavt4Dtl84DecfRWmrR49VvL68QwjMwzwWsSRhGxTfHAeW8myKT40wJgA3i+3x2vf4Y5HOd8Doio0eYqWY+0fbtjrIGdTNkdv6+zDox19NU9sOjITvajm9NNNLEe81W36OodiRBEgjvGPE/VZyUYxi9dX5bvqev+nxi5NyXZ5mteC5uu+vxSQyqryBJEsqMx1BrGqtQg+YBTJBsPnJL5rTevNvfvvsfpyR7apKml4Lhy+xuHkDNO9HW6qC1WoSViCdVyI7TIveBcAyB9XsM5Tw80ubPndqjGE6jupDEW+GPQOQko8QC7CfgcYzJ6fMg+suNQLJGzyHYRgho643mycvWBBINKot9jKkRex3xy7X/wAM+5nTs/8Ayx70JHBOGgrlbkatVhIH5qq1tKlNxPWQvp1aRj458euPW4+ku664CtmMuPFe/wDiK4FkO1YgdxO19j64onSv7i9cAhXyy+/k7IxNqfauAfrWvHnt89iuH/ty63G6/iWOWsmG13MeCIA0g/n8yL6QSRvHa9r65lN10+S5jJdaexX4hQA+iPcyrHY76KZjrAZfrEhxq6YMHfp2V1jL/svr5EcZf/W+5/QvHjEY+4Z8wS0uN4QB23GDjGLGX4ycKzF8ccJwKCAuYn1NLHp8NugMylmWWAJDLCixkMTvYCSfmf1TN8RK9Gl6Nnu7BlyN8U35UjVTcMqrVZpfSp8DTNgVKUzJDiF1VUqG2u7QxFx42RbqW+748659m+qrTSj08z3291Vwv6du43Fy5UU00GwC6R3stheTNgLyZ9cfbbI7wY91eWh8ntOmLLvG3J8LO9ji7ObeHeGrB2xJgHbhHGmVYVo+eFyoKbRr2toPbHRQlg3MUE7yPsOGo1g7PU1VWaSdKk/bA2+04njYnw8OU+SbL4Uc81HmzX3O2bFQ0lRgdOhmbzKCWXVtMjTIIMX74+a27GWJKNa0uHNnubJDIm+0CZfKNMOVadCMwDDpipUYDUo8pq72ja2kgeW92iO7NuTNjcguRlaQGxDt/rqO1/iJj5Y+v2KNYMfH6nze1O8V9cC/x7irU6bMBLKOlTMFjIQNpBIVmtqAMfLFcfFWDByfXI2Dh/EkomPC8y1Wkj6YLKCwEwGFnAkKSFYEAkCQJ7jD4OIsSCkuImLHJJxJWydTsp+7FiSJ8tlKgvoNrzH4nCtpFUmy3zA9bwKgZCF0GTEfDHHtdfBl3e51bNfxI94I4ZTj6Lc2Vj9a3uyO1jv9f5Xx8Y+P468j6Rdb+vMR66DxXuL5jMfqn/EP8N5sR998XW7++QnXD7E+ezp8SqtoKGbrv9IEbraSBvP78BLdp6PkHTXX1X2DvKW5Aj8y3cf59S9hJHV9l9u+JT0CutQdxPKxTyW4AIQgh1geFpsGLMDMdNRiR3JIE9GC6xfFcua60JYi+R9z+nW8JtwumNz3Ak7SxCgfMkAfEjH3MpJbz5ZJvcW04AuNYpxuEDCswv8AMDshTQCb6ngKegESJLLpYzANxvMQJ83a9q+C4rz7vZnds+B8RSb8O8Krl/w3x3qaauzkcWtAVxuqqwSwAEgmxjVG9xYgFf8Ay+Y8D9UalkcXrr5aHr7AmsyaYjcQpUizN4xEktANOCWVJmdRHVRpmxEwJkKBjyEz0afIZODc30lCJrWRUpgXF1aAwsxJMkwIuSMers+1ZYRhxzLyb1+p52NszlJyrTK/NbvobOy+dK7Wx9JVnhosrx04XKMSjmU4ZRFIV46Duo/djURLeWzVI+ZcbUZGPM2Xy9Si6aD16VtqB86kwQZFhuMebt8msB9tL1O/Y/8AlTXD7GmeJcrU9QASpHT3rz1FT3fshb7GE9ox8ldcfU+nzN70v/FBXKcnUfCYsjgimT5q6iepRM1D+qLH179lff6g+LJcF/4oAcN4ZWUuKeYYBBrVTfvYErUEaiG6hT7GxM4tHHnGqb8xXh4cv3RL+b59qVFZK0rVin0gAJUFNm0xp02BqObWmD0lQBbEx8TF3vl6X92Ths8MPd2+tfZGx/Y5zXT8OqtZ6aBGUUwzaSQxdnszGdLNdhvIm4x6ewY2WDjJpJbta5nn7bhZpJxT7fp7D1W5nyo/TUv9S/zx6n+Rh/7LzPO+DP8A1Ys+0fmum9HRQqprNRQ6rpM0yG1hpDQNiIgkgC4LY83bNpWSoS1vWuVP8HobLgvPco+fMGtzytbhzLVYfSDSamw1e8Y030s7BVXSzqhfSosDYtuZy2hS2epNZtNL1eu/h3lY4Djj2k8vOtNxDlKXVlR/6TEeb/LXuLd/rfK848FPR+HX9Hqvf/fXmJQok1XgT7+tcX2zD/s7/s9trxjoS08uHYTT6vtMuI0mFVyVgGYJIAvXXYlLWlrz6dxC1otPTs7x83V/gZOTCdf/ALLiNQP6Qeij13+z7cTmuqo19XYO4+n/AC+VsAKdZREMIEHsW1bD6xbeb2xSEqnfiI1caA/M/GgalNaTSoV3Y9S9SlAoYECVhiwi4YTa2Pc27a1NJYb03ur38PueZsmzuNua13a+oSyfNaAAF7gCbMb/AG6YJte/x7jHo4e24ORZpa1ro9/E4p7JiZnUePYXk5woneoPub/64L23A/29H9hP8XF/1FvinGEaoT4oWnuYsTKqsGVDAkr6gAKpEkynze1z+JiuS1XDyR7uzwyYai1rx82WeDcOfMEEFqWXMAsWJeoNpphulVgfnCIhekPvjkljzrLb9jpjgwi80kr63/Yvcq8p0hUqhg1QhRoV+pQQRJAKqklWA1EGLgGcRTvePKdL5dO464xwVNRApJMVQBFMeWiGUgeEQIaoouTAv1eQVrQ588ubIcjk6Qdh4SHrYranYVA1SmB0L5VXp6jYm5tJ7RJTe62H/EOPvYyTSa4qz5Vqm0SU6uNYS2mZGBYGyFqxAvsO+NKSire4jGLbpFLI8yIzMoZDoUEjUNYMtqld7AKdu/2Y4obZhym4qS0S771v23HdLZZxgpZXq33cPzvDObzUKTEEKx3jYHuYA+ZAxx/qs6hCHN/Rfk6f0+PzSfJdfQR85SHiMBpEEoICfokamvcdqiD4AKLAY+bvrXiz2+uAbqwKDRF/BS2nZglWOkmwNV4VtiSRZlLJICqxa4eOmoxHoL+pJJImNwwEgzbsRjMoUOKZJXCqy6utI7EEsAYPTF7SCp7XvgxHuibIcFpEKfDkaajecx0pA/SmwYST3jGd8+QVN9JBarwKiJIpi1NH3JuagGqxO6tEX723IBs76os0+WKOtwaKkK9BQCBYkywkkTqIuAWF4gjpwtuvPriM8SXMAZOgAtYKFA8OtCgMbHUoEKR9kJBvbcHF+Xhy68yV7/ybJypAeheCKLQsm8KgYgbECR5tptuYin8rfd1z8gvf58xIn3hvvUqm5XvXqeg7bRvAg3Bxbhu5cOxC9b1zJM7PjuJmzwNQ7V0+FtJtBnf7tWi09H2j89fUYeVQdYBt7ut9cHZ6MW038xGr6uxB1iEmtPxXMVPq7KHMdIfRaUQdOZGwYgaazqbOQ3Y9RnaQCIBb+T7vbyBenXMT8nwdWchkVgaVYAMncLII1Te1jYx3GGb3a8jJ1utDDnuXqI8Q+DROk0yB4SbEdvc7HVeJ2O0EYnW7xKrEnzfmWKXL1Gx8CjBrFY8NNmClR+Z8oCmDMSd9sK0vQZTlzfmUc3wGmFU+DSllqmPDUGULNf3VjBVRJEgWnG018DZ5VvY4cKzHSGO8CB2B7afiLXEmP1cSBZVyQ0ZqoB9bUZtMMsL3LSfBF4GwidJg8OuuInAy4sOtTeBUpT540k1Ne1p6EtHrO64utV5kXvA9OiwcDc6KRM64mm60TEn0DnY2gmRct+fuIwlUVgSJAvj6/Y55sCD7K8tD5zaFlxJFTM1mFRF0O2vUIUpbpL6nUuGChUkMAZGqJi/FibVOOJFqLp6b1vfmtK79+h14eBFwks2q13Pdu7HrfduCmUyitNx0sVPy27ekTEwZEmMehDEk1r2nnzik9HyKXCee8rVIWprpqV1mqCzKGUyARTQ1ATBIhSBFyLT5f+fHEVSTSPQ/wpQ1i0NnDOVcnUNRjnKCAVmChqwErTp00kkLqKlkZlMgMCZDDeWHtOG3J8L0rdokvbnxZbEwMRKKS1rW+1t/R8jvmvI0k0inXp1wSoZ6TSqk1ArKSV8wWWKxsRcTbh/UNoWNOCjwT69C2yYTwoyzca69TVbksdQ30ltxGpqgBvp9aD9v1rG0cda9cF3ncpaDVzE2misdqz+h6afiKOw2hbWiNzuZ0BPUU8kAKb/tVAPkqIvqZ8voPSO5PKx+JVzdWCv/AHT/AKeo9/2Z32+eCgtkfK3GxUFUAqRSR0lW1HqjzCRpaWNuoQB1dhSUarwMpDFVMq4/Zy6feFPxifj/ACwi3+YQtlanvHI75gj0PQtSRus7ftbbbxJ7vDrmMxSylcFagj9ExPS3qnoLzq+reNtjF73eH+vXmJV348zY7SK1GQ2gZeoSwJ0A66IQFQh1FhqKmQV0mx12gtYtcbXv+Cj0YjZnK1dTFKTEzWKgrALeNUZATBIDggzBsdpkY6VFVrXryRPNyv0AGSzXEamYlsjoRmAbrRjTVnDVCYaXIsQAon5yKVh1o9fEFz6o2Ny5l3V1LK4WKwNlgavo5TtMkq8QTs0z0RCUdOHDn2/gbN1oVeY8q30Q6lYFc0CAZeV8YlGBIUkEEH0Qgjq03D0l4d3DrvAt3T69hU4PQ9/tEmspOkjdXIuTfcfOTbYPKXyrw4+xq3/YOcQEpUgeahSaYnvTAJPhvNp3ZrT0xJCcfFjxVktJtzB6a2Xfb1WT+iPwBgk79SnCcPB9bxxb4hxoDNLlyd1zBC+G25YJIfw9OkiZHYhettQXFK+Ry7ibetMbuXcxKCfS/wA7QfkTvAk/DEGNwCOa/vFNpu6IT9ygxYiZqev8SBwAc5pyEqwCnykeWfr0/wBoEdOv1veRENSMurIsEZrLnWCFNzXE6P8AMQV1mWFtddu3mUjp3wVL24mcTLmPjtKmyh1aXQMIj10kXYGQYm0XF749rY9sjh4eR3vPMx9lliSuIHznM1ErCoZDKQG8phuoWLbgMJg9+4MDatvjkTitVJP1p+jY2z7HPM1J6NNdu616pAZOet51k6jAppKhTdZLJJN9xYxIjbEpbdi3pQVsMH/YppxSnSqaQCG1CdKiDeIA1iJubdyp+GPNd0exCDavQLDmLSpk1BJbampUFhbesNXWrNsJDEdwTz4MLhF89d/PX3L41Z5arTv7qNg8vZucsjrPvPpDgtpDaSKqoCCzCFlIhuyk6QSMNGKu6OLG+WWUsUc0T4d4l8uCJp/WTW4O5/xCSBvCxudVHFa+PPrgSUjPnPMTTojcmmzGYMlggvFjuRK2sYmwwL3jxFsN7pLRLu0bX1tG3xMyd9yLxhhgdmFk2tCsY73UgbMvlJ+UdjBAbaWivd9R0k3q+f0OcJy6qtbSFHl1NTXpd2ZAagis2pm2c6hLBtwIxWVtq+vQnFIZG8zC969FNpuA/fULRHYR6GREVw7mU661LvDKgGs+uaqGfsoubRqmNrle/eAwl7e5k+urFHIVUCMzMNIpAt1ssA1KIuzQqiwBdtIW+w1HF2np9kKmtfuw8PazSMhmyq6DpAfOUSSNIE+7ZhFyN9wfhjRwnHdZnJPRsk/4r0B+lyUg2P0qYPbYX/HDOEt2plkJl9tYBP8AzORIg6gazRDRE6VnuBM9/liSwX2lXOJHU9sdK8VclZdUCtViImfzJ7Ed/wCGLZH2kXlA3MPtTSsPDNTLPTZQYSuBcMYCipTWozSJhdUkxBJjA+G07Ncao64ZSIrqbfnD6z1ahvqINiO2El+zy5f2ZVf9/wBBnMMAP/idyARpIO7kv9W5YnuSSbhPuUW7UgzFUaGEQTSotEpNmC95BI1QCQVtEGbrrfnzG06oSk9o1CrXChgpXNVNLHTD9YUQQrwG003VyYbqAOpQjVlhyUX3dvWhOM4uSv21H/lyBI3AkRvBVimwAHYk9gfSIEHrqPuYW45mSBRcE31CJABI1vaAbhac2iATvMFaECvMlIsCAQZ1xZvr03UGFINi4kyQBOxAKvEk2LdNZCEfVag5JDAQgrU2AJO5WgljMSpM6lOH/PIws+1aoUTLvp1EO9Ei67RUFpkhjl5FzqH62q5jq6HglTYr1fEQBiiwCgMOWYBgyCRrYke9qXNrlyRplZ4kFOMoJ70y+HOMZKWu9eRhwfjrE1EJUGk0bvtLAeVrXU2PaIjBw3mgp80mDGw1GTUeDaFXhlMtmCx2EmSIHSoW3bqj7h8MPtEsuG+71ei+pXBirXWi19hx43xj3RCwSdBjWGHuwCAFNOASRFpaYIgiwhBROfM5NWOmWzIXLUqat1U8vTUzpA1TSJJ1Ab+HUIvBv3AIZdpLE+abkuZcoVDK3BINcyCqxpU0lPVqg66I7nT3nTGBCOivs+4JVbOc95n3gFgFpp6W6mY+m4UY1aAiL+caFpr3WmuwA3WDYWEkbbfhhgoDcRzYGonyhGk72LIP1W3BIsf5qsluS5r019ikN7b5P7e5a5f4sKqO4mKtSkDIi6yD0w+kSsxrYfEEmaTVNdzFiMlGp1LP/WE/JemfII8x9f8AvNziP2649chyfh2Z6O8k1nj/AMNNh0k+b9U3PbBl9gCoMzNCrBmEQfnZ/SoNwLbGx3uv1rVa1Xjw7DRd7/qJnNPDw2XySiFgVKkjuTm657dyCBO98Ug/ml1wQZR0XeA81QWK+ogCpWDSdIFmqHci/m7zi8WvlIyupFquEmvLLdaYa6EgBqRE+m1tUjGj/HvGl/LuRXr5SdRGzZMUwwiIKU7z32n09Im63p4h4v8A6hRTpyuXWfJmXv8AB6FTVcSYbwl1R+qN9Iif8n3e4VuQ/ZbMzmVAEkVKZAGokyL2iNjPewO2IU8n4RrV/kZ6+Zug9UzKW/Z1AbaRNto+f1sS/A6ZXyuale8/RmPqehpG7GTY3Prve+Xv1wM3xPLuYzBSo5vqWq/VPUCrk9jczB3MxveceotTjZ6k5frz1diviTuAr3kkkgAapna3YQMePBPIu5emh34lKb72Ec9xinUQeG6sUqCVVpgOVQTHaSYkaZG4iQa1J2nuGKvBpo1z0o+zGSulrCZJ6bDe4sZuU6EkLA4aWplIYCmK9M6VaCUei4m5kEtViCNRm8SC0ufan9/Q0d9d/wBAb7SsvqyjMR5K1GrBBFqjJr7mZ8Z5IiDO2mcOn8wcPV12MRTxmaWn0CL5U06hdAbiob7Cf1RILDU1U7GyvcAuN5dhUZ6YIWqEbZp8g3hT1Cb/AMMcuzSuGV/xbXr9qPSxVG063pP0BXCs4TLWBNB27AhnqhEkiPMS51ESdIvbF9oinljzmvJa+xy4WI/ma3KN+L09zr8vDxBTqLrVqaLOvR4ZfZvK8rTpkNoGib3iAOxQTjbOaWI4yqGlGxs97QqAZQjM8lB7sCAqhtZYxK9LkROokCIGo453CSg2+T9dARVyXeQJ7bKQM6KmsU4CkrDE1Q5JIpe78zggeJYLEFyRf4fXgRpmvuJc+ZirVNR3MEeUEgARpAHuipI3MpBM2gxg5EtBFGW8kfnquXLF1MiNGkwBuI6BsPU/fgLDSGyyCdTmxnRzAM01BFRWaWNRAJ6wWUCSo1WtYiVMpJKcO9+kWdEI/LLu/wD0vsVeXudXpSGuhq+IBRDU1UzJWzoAu+giShY9iIvJKW4klQxJ7TlUqwRiBVdyWhZdgIAMsBEAzJ72tePw9PQqYp7VVVFUB1ISqpKGCGqabroMjRchrNIERJw8cNW2/Am0+HiUv+IqslRTSYtUCw+qoxOltUuShJYHqm+o2MATjODbuxopLd7g7iPGfEp0F8N/c01ElWCkrVaoYOny3Ik99xgqOVt8x/3UgXxvJVHpuugiXVjqmEjVY9MSZ/Z22OHWjFy2t617TDMcMqnx30HTX0UpOqFZNLaS3hwWgTp6WiPS7bq0enYZLfqte0vLk6gpqGp2ej4SkmFYIAjOpK9RkXUCxtqwj97Gy79VureY18w3hqnhkqlVHnqKmKdVCphLT4n6x2O02yW9gcWqQbq87yZWlUUmAxUOGIAWQGEagdMFWWNO+q+EjBriLS4l7iPtFqMiFaRpk+KKVU7FnPUUVqThitxC1SJFwY0gvCTdpaAvSr1F7J88ZhFK6g40st0pyA2ubg+rargwVA9cBwV2DK1xEjiOXZ6lRgjaXqMYA1QXMkSFAm8xHcb2nojuRGTVj5xHmKuUFJKZ1GnTqErdlHgqjgLolQG1SxNgYgQCOPDgnem5yVeL1LTql816L6Cxks3WpEFWqrq0t3GoKwYXDCVnuI/E4s4JrUilyY1Zr2u5vVIJVY0+GQGpbGRpcFTKm6n17CAEjgoZvmwjkfa7WOkvSpkeM7O2mBqqiotRhAsQtTyzHSLXkDFwrg4rfQ8GlJNvkGM37VBUy9Wi9CoC1FqXiU19yrKXRHLmoCFAFOIErpIDNbBWE9JfU2idJiJlEzNZKpanU1KAZp0BTCg0nsEpU6aqVIUzpB6p+tJvKDtNIaE6jKLdaaeZCKVR6FAoRKCrSYnfoqSnfsjr8o9RjzYuGHjYilxyyXiqfqjtbm8KDjwtPwdr6mysl7P6FDOpl1c1qb0vEZq4BRVpiq1JGCeCWZSJMQGcpciRj15YEbUnwuvFU7PHjjSUWlpdXz05DTxzkjhrkgaaYMsSiUBV1inoUK8k06QEEUaaoo0iSwnDSnhpU2l5Ek53bA2W9nHC6Z6q2ZqbmVrKohhGhgKUSLjUt7z1QpEPjYC3tMLlN7tCjT5C4VDy+cYtZQKsFLkyjeFBkHTpqo/lB1STMXtWAuPo/sG5cy5leG8OFJqPg1r31CuPEZgoAZ3I1rpA1hEZaepjNNgQAn/yOCouFeSVmaea0wj9I4fFAfRSRldWgF0GsltQNaABWNgC1YVC3USRIjnl+oQ4Q86Nl323qA6/B8oXYhK4SszvVTx1kksGphGFA6KaHVNPqDAqJENri9vevyq32ddcB9Fu3BXifCsoaviV8nUdisAVcxXXyjSJA8NSFFtK00E91MkvLb3duD+nsCNJUmGuCc0U6K0xQyiBKJdlUuaqqXnVGoMd2dgXLMDUchh06cv1KS/bD1v2GcVL9zAX5cyyisoyiqua0GqlJmBIpvrAWoZZZaZ623NtsBbdJ38q15y/A74dm4pU+LZUVFccPpsqoV8NqtU6ulll5qMXbqDayZJCm0CKraFdtLu1r6B+LOqt9+gV4dmVrqtNMg1XwU0rp8Woaalk1G2YJhiqL1dF7KJwf8iUtFG63VmdegvxHFt7r39pZzXEqamo1XK6RW0q6MKiKSpL61P0oFaoawKFYWwgGMTlt2Pd5O+83DdwAlGlT3Plz39cS/lfaZp0wi6EYulFnrGkG8LwtZX6X7yoVJJqVGZ9TatXSukv9Rx27cPr9aFWHBaLu3exS4n7QRVREqIjrTdqiSCdLNGoKDmQFQiQVC6SHeQ2t9Sf5uM0vl+v2DlSur8t5Woc3jwqlGnQXw696tJU93UIIKsyDNFAyEAq1NUIhVuoC4aO04u7Ku3SWvoFyd277Owk5az1V6yeBw6ka1EOy+DTCkDSVYtRWsKNg5BqMmuWEsemLfGxJVHD38srFct7lfXaZ53jxCrla2XCDL1PERKr1C1Nzc6QM28AhvJo0DUzBQzuzxntO0w0yq+6WgVUtSrxLP5eoZOU4fJJLacqgLlmVjJgFfKFHhGnClgI1tqj/l47/h6P7j0RcCoIXFOhk8tUZm1/R1pO6OUlxroioUqCmAWGtGiJ7TgrH2mX7YvyfvYrklvS7zH8oGg9VTl6SVCTqlawr0w6UxpV/EFUJChlDu0GrUiBVYGv+RtK0p33E1W/h1oZNnBXbwxw7J1GcdKU8oVZVQM5FIU4KKFktog6VAJKiMVhte0Nr5Ne5gypb7OcS5h0M6V8llw2lVZHoBBbVpL0dC0qjjXKvVpO6wCpBGKS2rGb+fDbfN3a9CkJtRyxby76T0fh4FpeG00oK9ThlL6PVenU8UU9GtVhVAYEKQxU3am2oliSScUW0Yijbw3XMlo5aPXkRZbmzK03rGllaNNa4CspWnIUEFlTR4K0g5nV4K0yQBBEE4y2mWtQl9R8u67GPgftJyaKq/R1UikyHSA1MgQqKaasoKhf01U1swCo95FsdEdppftkvA2JGU3cm336gziPJdSstN6eTqU0ZSy+HSIRw8FXlw7OSIAdnYlVUSAqgXwoRkrcV4pbvE5sXGknV/jgDeHV8mtU1Bpd9BX3uqogDRPSxC6osGiRMjCrKtNK5cC0k2hoy/NlN0akQGp6STSoqtJZLL1QSsKDcgOZNoILAunCstKuwk4tarfzYu5nKZMmPCKbdDMzGSf2ajLedgfuxFxwk6KxzVrTM8rkssfKgI32J/FpMfAGN/jhaw0Upl/M88pUprQapNNVVFphSFApiVEhQbQWktckzM4dzjWXgKsOndGGQ5xoU6ZRVowSxJaiXqXUAwzdQEAEDaZN5ODGUIqjSw7dg7lzieSFVCtKk7DWyrUmnT1U1JBLONIKEhgDMkWuLCGTNQZqWWwpzvzVSrVFNZVLLTYrpY1AF8zHUD5jaRuYG8YfFlFvUXCjS0MeFc6ilTanSYpTeajIq2bpCkmQTJAA3G2EjiJKkyko29S3xDmlfoyU9OX8Hw6Y0qnvI1Suvr82oEk6L2+GGc1loCj816lDk/NZVvFJy1CqFpx72KYUzIKmDqNjYYGFV6jYlpaegKrc8U8vUfwlNE1LEUB06NUqupQsqDBFvjbCOVN5R0tFm9SPmv2reMFFfXVVCNKtSDAGCJAKi8EificaUnLRixjGLbRNyJzbQmuoy+Xb3ak/SKVMLAafdFhBc9wpnb0jBw9BcRXpr4AfinN9PxH90ASzEinTUU9zZQDGn0AtiUkm2y0LpIv8l8/+EzPQmizIUZvDUEqWViNm3KibD7Rgwllegs1mWpYPPTiuzBnFaoCGrLCkggBgzLpMEKJEAWB9DgZnd8QUlFR4B3ljmeqv0go1ANUWmaj1xLPpOoaSGUluog6muLAbYeEnb9xJpUtPIVc9nk8R9S0yxqnUyooUsxJLDuVmTP78JJqyieiA9fninQqdKurrtUpJEapU6XUqQSCQYIJB+OCuaNLtGDknnlvG8Skxp1KivTNWovUV0iQxKuxB0rBg+VewMGM2pdvMnKKcddxjm+PMuY8TV74n8+liNSaPOArDo6Da4tebh4jUr4hUVlrgR5v3rM1Qqzd2qdTGCRuVY2+J7/HCyxb1djKKS0GHlTmqtR1JTrU1VkjS2pqY0OrQq6YQksdgAYa8gTfCxGtxDEgnvQCzVUtUZiyFmIJcWBnpkQBsDeYME/HEptNvT0KRVJATPZwLUZfCLGfzgVSragCTq3O8H474y1W4fxLlPnOsoCr44VRpCqzBQBsAAwAHoAMVjZGUVf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1" name="Picture 3" descr="C:\Users\HOME\Desktop\загруженно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000114"/>
            <a:ext cx="3000396" cy="2000264"/>
          </a:xfrm>
          <a:prstGeom prst="rect">
            <a:avLst/>
          </a:prstGeom>
          <a:noFill/>
        </p:spPr>
      </p:pic>
      <p:sp>
        <p:nvSpPr>
          <p:cNvPr id="17413" name="AutoShape 5" descr="Санкт-Петербургский государственный университет - Helpe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5" name="Picture 7" descr="В СПбГУ прокомментировали убийство студентки преподавателем | Новости |  Известия | 09.11.20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3071816"/>
            <a:ext cx="3143272" cy="18145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9678" y="146667"/>
            <a:ext cx="7531346" cy="534265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/>
          <a:p>
            <a:pPr marL="20137" algn="ctr">
              <a:spcBef>
                <a:spcPts val="206"/>
              </a:spcBef>
            </a:pPr>
            <a:r>
              <a:rPr lang="ru-RU" spc="24" dirty="0" smtClean="0"/>
              <a:t>       </a:t>
            </a:r>
            <a:endParaRPr spc="-8" dirty="0"/>
          </a:p>
        </p:txBody>
      </p:sp>
      <p:sp>
        <p:nvSpPr>
          <p:cNvPr id="6" name="Заголовок 12"/>
          <p:cNvSpPr txBox="1">
            <a:spLocks/>
          </p:cNvSpPr>
          <p:nvPr/>
        </p:nvSpPr>
        <p:spPr>
          <a:xfrm>
            <a:off x="457200" y="274638"/>
            <a:ext cx="8229600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      </a:t>
            </a:r>
            <a:r>
              <a:rPr lang="ru-RU" sz="3300" b="1" kern="0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Образование в Европе</a:t>
            </a:r>
            <a:endParaRPr kumimoji="0" lang="ru-RU" sz="33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4876" y="1142990"/>
            <a:ext cx="41434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После окончания учебы 20-летний Тургенев отправился в Европу, чтобы продолжить образование. Он изучал античных классиков, римскую и греческую литературу, путешествовал по Франции, Голландии, Италии.</a:t>
            </a:r>
            <a:r>
              <a:rPr lang="ru-RU" sz="1600" dirty="0" smtClean="0"/>
              <a:t>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Берлине прослушал курс университетских лекций по философии и филологии, писал стихи. 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AutoShape 2" descr="Тургенев в Берлине - www.vash-berlin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4" name="Picture 4" descr="Тургенев в Берлине - www.vash-berlin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14"/>
            <a:ext cx="3143272" cy="1857388"/>
          </a:xfrm>
          <a:prstGeom prst="rect">
            <a:avLst/>
          </a:prstGeom>
          <a:noFill/>
        </p:spPr>
      </p:pic>
      <p:sp>
        <p:nvSpPr>
          <p:cNvPr id="15366" name="AutoShape 6" descr="Берлинский университет имени Гумбольдта: как поступить, факультеты,  стоимос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photo4.jpg - Изображение Берлинский университет имени Гумбольдта, Берлин -  Tripadvis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70" name="Picture 10" descr="Письмо № 107, из Берлинского университета имени Гумбольдта — T&amp;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000378"/>
            <a:ext cx="3357554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9678" y="146667"/>
            <a:ext cx="7531346" cy="534265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/>
          <a:p>
            <a:pPr marL="20137" algn="ctr">
              <a:spcBef>
                <a:spcPts val="206"/>
              </a:spcBef>
            </a:pPr>
            <a:r>
              <a:rPr lang="ru-RU" spc="24" dirty="0" smtClean="0"/>
              <a:t>       </a:t>
            </a:r>
            <a:endParaRPr spc="-8" dirty="0"/>
          </a:p>
        </p:txBody>
      </p:sp>
      <p:sp>
        <p:nvSpPr>
          <p:cNvPr id="6" name="Заголовок 12"/>
          <p:cNvSpPr txBox="1">
            <a:spLocks/>
          </p:cNvSpPr>
          <p:nvPr/>
        </p:nvSpPr>
        <p:spPr>
          <a:xfrm>
            <a:off x="457200" y="274638"/>
            <a:ext cx="8229600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      Возвращение на</a:t>
            </a:r>
            <a:r>
              <a:rPr kumimoji="0" lang="ru-RU" sz="33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родину</a:t>
            </a:r>
            <a:endParaRPr kumimoji="0" lang="ru-RU" sz="33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142990"/>
            <a:ext cx="42148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1840-х годах Тургенев вернулся на родину, получил степень магистра греческой и латинской филологии в Петербургском университете, даже написал диссертацию — однако защищать её не стал. Интерес к научной деятельности вытеснило желание писать. Именно в это время Тургенев познакомился с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Н.В. Гоголем, С.Т. Аксаковым,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 Ф.М.Достоевским, А.А.Фетом и многими другими литераторами.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Краткая биография тургенев - Сборник Биограф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928676"/>
            <a:ext cx="2386016" cy="3062293"/>
          </a:xfrm>
          <a:prstGeom prst="rect">
            <a:avLst/>
          </a:prstGeom>
          <a:noFill/>
        </p:spPr>
      </p:pic>
      <p:pic>
        <p:nvPicPr>
          <p:cNvPr id="14340" name="Picture 4" descr="Иван Тургенев в творческом процесс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643056"/>
            <a:ext cx="2428892" cy="3176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И.С.Тургенев и В.Г.Белинский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86116" y="1000114"/>
            <a:ext cx="2643206" cy="3200876"/>
          </a:xfrm>
        </p:spPr>
        <p:txBody>
          <a:bodyPr/>
          <a:lstStyle/>
          <a:p>
            <a:endParaRPr lang="ru-RU" sz="1600" i="0" dirty="0" smtClean="0">
              <a:solidFill>
                <a:schemeClr val="tx1"/>
              </a:solidFill>
            </a:endParaRPr>
          </a:p>
          <a:p>
            <a:r>
              <a:rPr lang="ru-RU" sz="1600" i="0" dirty="0" smtClean="0">
                <a:solidFill>
                  <a:schemeClr val="tx1"/>
                </a:solidFill>
              </a:rPr>
              <a:t>В 1843 году под инициалами Т. Л. (</a:t>
            </a:r>
            <a:r>
              <a:rPr lang="ru-RU" sz="1600" i="0" dirty="0" err="1" smtClean="0">
                <a:solidFill>
                  <a:schemeClr val="tx1"/>
                </a:solidFill>
              </a:rPr>
              <a:t>Тургенев-Лутовинов</a:t>
            </a:r>
            <a:r>
              <a:rPr lang="ru-RU" sz="1600" i="0" dirty="0" smtClean="0">
                <a:solidFill>
                  <a:schemeClr val="tx1"/>
                </a:solidFill>
              </a:rPr>
              <a:t>) вышла поэма Тургенева «Параша». Ее очень высоко оценил </a:t>
            </a:r>
          </a:p>
          <a:p>
            <a:r>
              <a:rPr lang="ru-RU" sz="1600" i="0" dirty="0" smtClean="0">
                <a:solidFill>
                  <a:schemeClr val="tx1"/>
                </a:solidFill>
              </a:rPr>
              <a:t>В.Г.Белинский, и с этого момента их знакомство переросло в крепкую дружбу — Тургенев даже стал крёстным сына критика.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3314" name="Picture 2" descr="Как русские писатели отзывались о Белинском? Тютчев, Тургенев, Достоевский,  Гончаров | Записки КульТуристки | Яндекс Дзе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52"/>
            <a:ext cx="2786082" cy="3214710"/>
          </a:xfrm>
          <a:prstGeom prst="rect">
            <a:avLst/>
          </a:prstGeom>
          <a:noFill/>
        </p:spPr>
      </p:pic>
      <p:pic>
        <p:nvPicPr>
          <p:cNvPr id="13316" name="Picture 4" descr="Ласковый гигант с глазами умирающей газели: к 200-летию И.С.Тургенева |  STENA.e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000114"/>
            <a:ext cx="2786082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2830</TotalTime>
  <Words>1025</Words>
  <Application>Microsoft Office PowerPoint</Application>
  <PresentationFormat>Экран (16:9)</PresentationFormat>
  <Paragraphs>164</Paragraphs>
  <Slides>19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Comic Sans MS</vt:lpstr>
      <vt:lpstr>Constantia</vt:lpstr>
      <vt:lpstr>Wingdings 2</vt:lpstr>
      <vt:lpstr>Office Theme</vt:lpstr>
      <vt:lpstr>     Литературное                     чтение</vt:lpstr>
      <vt:lpstr>Биография </vt:lpstr>
      <vt:lpstr>                          </vt:lpstr>
      <vt:lpstr>              Отец И.С.Тургенева</vt:lpstr>
      <vt:lpstr>                 Мать И.С.Тургенева</vt:lpstr>
      <vt:lpstr>                 </vt:lpstr>
      <vt:lpstr>       </vt:lpstr>
      <vt:lpstr>       </vt:lpstr>
      <vt:lpstr>        И.С.Тургенев и В.Г.Белинский </vt:lpstr>
      <vt:lpstr>      Произведения И.С.Тургенева</vt:lpstr>
      <vt:lpstr>      Произведения И.С.Тургенева</vt:lpstr>
      <vt:lpstr>  Последние годы жизни И.С.Тургенева </vt:lpstr>
      <vt:lpstr>                 «Записки охотника»</vt:lpstr>
      <vt:lpstr>                 «Записки охотника»</vt:lpstr>
      <vt:lpstr>   Основная тема рассказа «Бирюк»</vt:lpstr>
      <vt:lpstr>  Основная тема рассказа «Бирюк»</vt:lpstr>
      <vt:lpstr>  </vt:lpstr>
      <vt:lpstr>                  Словарная работа</vt:lpstr>
      <vt:lpstr>Задание для самостоятельного выполнения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cp:lastModifiedBy>Пользователь</cp:lastModifiedBy>
  <cp:revision>301</cp:revision>
  <dcterms:created xsi:type="dcterms:W3CDTF">2020-04-13T08:05:42Z</dcterms:created>
  <dcterms:modified xsi:type="dcterms:W3CDTF">2020-10-09T12:21:58Z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