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2"/>
    <p:sldId id="263" r:id="rId3"/>
    <p:sldId id="264" r:id="rId4"/>
    <p:sldId id="286" r:id="rId5"/>
    <p:sldId id="257" r:id="rId6"/>
    <p:sldId id="299" r:id="rId7"/>
    <p:sldId id="300" r:id="rId8"/>
    <p:sldId id="301" r:id="rId9"/>
    <p:sldId id="302" r:id="rId10"/>
    <p:sldId id="307" r:id="rId11"/>
    <p:sldId id="308" r:id="rId12"/>
    <p:sldId id="303" r:id="rId13"/>
    <p:sldId id="309" r:id="rId14"/>
    <p:sldId id="310" r:id="rId15"/>
    <p:sldId id="304" r:id="rId16"/>
    <p:sldId id="269" r:id="rId17"/>
  </p:sldIdLst>
  <p:sldSz cx="9144000" cy="5143500" type="screen16x9"/>
  <p:notesSz cx="5765800" cy="3244850"/>
  <p:defaultTextStyle>
    <a:defPPr>
      <a:defRPr lang="ru-RU"/>
    </a:defPPr>
    <a:lvl1pPr marL="0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659" autoAdjust="0"/>
  </p:normalViewPr>
  <p:slideViewPr>
    <p:cSldViewPr>
      <p:cViewPr>
        <p:scale>
          <a:sx n="75" d="100"/>
          <a:sy n="75" d="100"/>
        </p:scale>
        <p:origin x="36" y="40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936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873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809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745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682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618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4554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9491" algn="l" defTabSz="144987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4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5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07831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8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936">
        <a:defRPr>
          <a:latin typeface="+mn-lt"/>
          <a:ea typeface="+mn-ea"/>
          <a:cs typeface="+mn-cs"/>
        </a:defRPr>
      </a:lvl2pPr>
      <a:lvl3pPr marL="1449873">
        <a:defRPr>
          <a:latin typeface="+mn-lt"/>
          <a:ea typeface="+mn-ea"/>
          <a:cs typeface="+mn-cs"/>
        </a:defRPr>
      </a:lvl3pPr>
      <a:lvl4pPr marL="2174809">
        <a:defRPr>
          <a:latin typeface="+mn-lt"/>
          <a:ea typeface="+mn-ea"/>
          <a:cs typeface="+mn-cs"/>
        </a:defRPr>
      </a:lvl4pPr>
      <a:lvl5pPr marL="2899745">
        <a:defRPr>
          <a:latin typeface="+mn-lt"/>
          <a:ea typeface="+mn-ea"/>
          <a:cs typeface="+mn-cs"/>
        </a:defRPr>
      </a:lvl5pPr>
      <a:lvl6pPr marL="3624682">
        <a:defRPr>
          <a:latin typeface="+mn-lt"/>
          <a:ea typeface="+mn-ea"/>
          <a:cs typeface="+mn-cs"/>
        </a:defRPr>
      </a:lvl6pPr>
      <a:lvl7pPr marL="4349618">
        <a:defRPr>
          <a:latin typeface="+mn-lt"/>
          <a:ea typeface="+mn-ea"/>
          <a:cs typeface="+mn-cs"/>
        </a:defRPr>
      </a:lvl7pPr>
      <a:lvl8pPr marL="5074554">
        <a:defRPr>
          <a:latin typeface="+mn-lt"/>
          <a:ea typeface="+mn-ea"/>
          <a:cs typeface="+mn-cs"/>
        </a:defRPr>
      </a:lvl8pPr>
      <a:lvl9pPr marL="57994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Читать бесплатно электронную книгу Хамелеон. Антон Павлович Чехов онлайн.  Скачать в FB2, EPUB, MOBI - LibreBook.me"/>
          <p:cNvPicPr>
            <a:picLocks noChangeAspect="1" noChangeArrowheads="1"/>
          </p:cNvPicPr>
          <p:nvPr/>
        </p:nvPicPr>
        <p:blipFill rotWithShape="1">
          <a:blip r:embed="rId3"/>
          <a:srcRect b="12349"/>
          <a:stretch/>
        </p:blipFill>
        <p:spPr bwMode="auto">
          <a:xfrm>
            <a:off x="5868144" y="1419622"/>
            <a:ext cx="1994774" cy="2664296"/>
          </a:xfrm>
          <a:prstGeom prst="rect">
            <a:avLst/>
          </a:prstGeom>
          <a:noFill/>
        </p:spPr>
      </p:pic>
      <p:sp>
        <p:nvSpPr>
          <p:cNvPr id="2" name="object 2"/>
          <p:cNvSpPr/>
          <p:nvPr/>
        </p:nvSpPr>
        <p:spPr>
          <a:xfrm>
            <a:off x="1" y="-20538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8"/>
            <a:ext cx="6875356" cy="1685376"/>
          </a:xfrm>
          <a:prstGeom prst="rect">
            <a:avLst/>
          </a:prstGeom>
        </p:spPr>
        <p:txBody>
          <a:bodyPr vert="horz" wrap="square" lIns="0" tIns="23156" rIns="0" bIns="0" rtlCol="0">
            <a:spAutoFit/>
          </a:bodyPr>
          <a:lstStyle/>
          <a:p>
            <a:pPr marL="20137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>
              <a:latin typeface="Agency FB" panose="020B0503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684584" y="1419622"/>
            <a:ext cx="8304422" cy="3523326"/>
          </a:xfrm>
          <a:prstGeom prst="rect">
            <a:avLst/>
          </a:prstGeom>
        </p:spPr>
        <p:txBody>
          <a:bodyPr vert="horz" wrap="square" lIns="0" tIns="22151" rIns="0" bIns="0" rtlCol="0">
            <a:spAutoFit/>
          </a:bodyPr>
          <a:lstStyle/>
          <a:p>
            <a:pPr marL="29199" algn="ctr">
              <a:lnSpc>
                <a:spcPts val="3092"/>
              </a:lnSpc>
              <a:spcBef>
                <a:spcPts val="174"/>
              </a:spcBef>
            </a:pPr>
            <a:endParaRPr lang="ru-RU" sz="3200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9" algn="ctr">
              <a:spcBef>
                <a:spcPts val="174"/>
              </a:spcBef>
            </a:pPr>
            <a:r>
              <a:rPr sz="4000" b="1" spc="-32" dirty="0" err="1" smtClean="0">
                <a:solidFill>
                  <a:srgbClr val="2365C7"/>
                </a:solidFill>
                <a:latin typeface="Agency FB" panose="020B0503020202020204" pitchFamily="34" charset="0"/>
                <a:cs typeface="Arial" pitchFamily="34" charset="0"/>
              </a:rPr>
              <a:t>Тема</a:t>
            </a:r>
            <a:r>
              <a:rPr sz="3600" b="1" spc="-32" dirty="0" smtClean="0">
                <a:solidFill>
                  <a:srgbClr val="2365C7"/>
                </a:solidFill>
                <a:latin typeface="Agency FB" panose="020B0503020202020204" pitchFamily="34" charset="0"/>
                <a:cs typeface="Arial" pitchFamily="34" charset="0"/>
              </a:rPr>
              <a:t>:</a:t>
            </a:r>
            <a:r>
              <a:rPr lang="ru-RU" sz="36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А.П.Чехов.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9199" algn="ctr">
              <a:spcBef>
                <a:spcPts val="174"/>
              </a:spcBef>
            </a:pP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Рассказ 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Хамелеон</a:t>
            </a:r>
            <a:r>
              <a:rPr lang="en-US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9199" algn="ctr">
              <a:spcBef>
                <a:spcPts val="174"/>
              </a:spcBef>
            </a:pP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9199" algn="ctr">
              <a:spcBef>
                <a:spcPts val="174"/>
              </a:spcBef>
            </a:pPr>
            <a:r>
              <a:rPr lang="ru-RU" sz="4000" b="1" spc="-16" dirty="0" smtClean="0">
                <a:solidFill>
                  <a:srgbClr val="0070C0"/>
                </a:solidFill>
                <a:latin typeface="Arial"/>
                <a:cs typeface="Arial"/>
              </a:rPr>
              <a:t>  </a:t>
            </a:r>
          </a:p>
          <a:p>
            <a:pPr marL="53363" marR="977657" algn="ctr">
              <a:lnSpc>
                <a:spcPts val="3108"/>
              </a:lnSpc>
              <a:spcBef>
                <a:spcPts val="2347"/>
              </a:spcBef>
            </a:pPr>
            <a:endParaRPr sz="3200" dirty="0">
              <a:latin typeface="Agency FB" panose="020B0503020202020204" pitchFamily="34" charset="0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28596" y="1785932"/>
            <a:ext cx="500066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7" y="337424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6"/>
            <a:ext cx="274924" cy="590848"/>
          </a:xfrm>
          <a:prstGeom prst="rect">
            <a:avLst/>
          </a:prstGeom>
        </p:spPr>
        <p:txBody>
          <a:bodyPr vert="horz" wrap="square" lIns="0" tIns="25171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3600" dirty="0">
              <a:solidFill>
                <a:schemeClr val="bg1"/>
              </a:solidFill>
              <a:latin typeface="Agency FB" panose="020B0503020202020204" pitchFamily="34" charset="0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54308"/>
          </a:xfrm>
          <a:prstGeom prst="rect">
            <a:avLst/>
          </a:prstGeom>
        </p:spPr>
        <p:txBody>
          <a:bodyPr vert="horz" wrap="square" lIns="0" tIns="19130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gency FB" panose="020B0503020202020204" pitchFamily="34" charset="0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gency FB" panose="020B0503020202020204" pitchFamily="34" charset="0"/>
                <a:cs typeface="Arial"/>
              </a:rPr>
              <a:t>ласс</a:t>
            </a:r>
            <a:endParaRPr sz="2100" dirty="0">
              <a:latin typeface="Agency FB" panose="020B0503020202020204" pitchFamily="34" charset="0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7" y="458119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428596" y="3214692"/>
            <a:ext cx="500066" cy="12144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>
              <a:latin typeface="Agency FB" panose="020B0503020202020204" pitchFamily="34" charset="0"/>
            </a:endParaRPr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Благотворительная деятельность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85720" y="1047890"/>
            <a:ext cx="428628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857238"/>
            <a:ext cx="450059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Но Чехов был не только писателем и драматургом. В 1892 – 1899 писатель покупает дом в имении Мелихово, где ведет активную благотворительную и общественную деятельность. Здесь он открывает школу для крестьянских детей, жертвует деньги на строительство дорог, занимается посадкой деревьев, принимает множество гостей. Он строит собственную библиотеку, которую сам же спонсирует и  пополняет новыми экземплярами интересных книг, занимается возведением новой исследовательской обсерватории, помогает материально детским садам и школам.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 </a:t>
            </a:r>
            <a:br>
              <a:rPr lang="ru-RU" sz="1600" dirty="0" smtClean="0"/>
            </a:br>
            <a:r>
              <a:rPr lang="ru-RU" sz="1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 smtClean="0">
                <a:latin typeface="Arial" pitchFamily="34" charset="0"/>
                <a:cs typeface="Arial" pitchFamily="34" charset="0"/>
              </a:rPr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0" name="Picture 2" descr="Антон Павлович Чехов: он оставался врачом до последнего вздоха |  Милосердие.r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26387" y="942209"/>
            <a:ext cx="1796742" cy="1773557"/>
          </a:xfrm>
          <a:prstGeom prst="rect">
            <a:avLst/>
          </a:prstGeom>
          <a:noFill/>
        </p:spPr>
      </p:pic>
      <p:pic>
        <p:nvPicPr>
          <p:cNvPr id="12292" name="Picture 4" descr="Презентация по литературе &quot;Благотворительная деятельность А.П. Чехова&quot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29998" y="2211710"/>
            <a:ext cx="1708812" cy="21596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4"/>
          <p:cNvSpPr txBox="1"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latin typeface="Constantia" pitchFamily="18" charset="0"/>
              </a:rPr>
              <a:t> </a:t>
            </a:r>
            <a:r>
              <a:rPr lang="ru-RU" dirty="0" smtClean="0">
                <a:latin typeface="Constantia" pitchFamily="18" charset="0"/>
              </a:rPr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Последние годы жизни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А.П.Чехова 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11960" y="339502"/>
            <a:ext cx="471775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Вследствие болезни, Чехов переезжает в Ялту. Там его навещают близкие друзья и знакомые А. Куприн, Л. Толстой, И. Бунин, М. Горький, И. Левитан.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Писатель в 1904 году едет в Германию, чтобы пройти курс лечения, но из-за обострения болезни, 2 июля он умирает.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Похоронили его в Москве, рядом с могилой отца.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Могила Антона Чехо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357304"/>
            <a:ext cx="3857652" cy="332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>
              <a:latin typeface="Agency FB" panose="020B0503020202020204" pitchFamily="34" charset="0"/>
            </a:endParaRPr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                   </a:t>
            </a:r>
            <a:r>
              <a:rPr lang="ru-RU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А.П.Чехов «Хамелеон»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928676"/>
            <a:ext cx="421484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История создания рассказа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Рассказ «Хамелеон» появился в журнале «Осколки» № 36 в 1884 г.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 подзаголовком «Сценка».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Восьмидесятые годы были для Чехова очень плодотворными — в это время он написал свои лучшие рассказы. Много своих произведений он посвятил теме чиновничества: жизни чиновников, отношениям между ними, их психологии, поступкам. Часто материал для своих рассказов он брал из жизни.</a:t>
            </a:r>
            <a:br>
              <a:rPr lang="ru-RU" sz="1600" b="1" dirty="0" smtClean="0">
                <a:latin typeface="Arial" pitchFamily="34" charset="0"/>
                <a:cs typeface="Arial" pitchFamily="34" charset="0"/>
              </a:rPr>
            </a:b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А.П. Чехов &quot;Хамелеон&quot;: описание, герои, анализ рассказ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8" name="AutoShape 4" descr="А.П. Чехов &quot;Хамелеон&quot;: описание, герои, анализ рассказ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2" name="Picture 8" descr="А.П. Чехов &quot;Хамелеон&quot;: описание, герои, анализ рассказ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7805" y="942209"/>
            <a:ext cx="1816995" cy="2099924"/>
          </a:xfrm>
          <a:prstGeom prst="rect">
            <a:avLst/>
          </a:prstGeom>
          <a:noFill/>
        </p:spPr>
      </p:pic>
      <p:pic>
        <p:nvPicPr>
          <p:cNvPr id="16394" name="Picture 10" descr="Rus dili -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9460" y="1634565"/>
            <a:ext cx="2252665" cy="2838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>
              <a:latin typeface="Agency FB" panose="020B0503020202020204" pitchFamily="34" charset="0"/>
            </a:endParaRPr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ru-RU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Что означает слово «хамелеон»?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942209"/>
            <a:ext cx="878687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Хамелеоны (</a:t>
            </a:r>
            <a:r>
              <a:rPr lang="ru-RU" sz="1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Chamaeleontidae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) 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-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семейство пресмыкающихся подотряда ящериц. Окраска тела может сильно изменяться в зависимости от освещения, температуры, испуга, цвета фона. </a:t>
            </a:r>
          </a:p>
          <a:p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Хамелеоном называют также в переносном смысле человека,  меняющего свои мнения в зависимости от внешних обстоятельств.</a:t>
            </a:r>
            <a:r>
              <a:rPr lang="ru-RU" sz="1600" dirty="0" smtClean="0"/>
              <a:t> 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Хамелеонство - это моментальное изменение своих взглядов на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прямопротивоположные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в угоду обстоятельств. 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latin typeface="Arial" pitchFamily="34" charset="0"/>
                <a:cs typeface="Arial" pitchFamily="34" charset="0"/>
              </a:rPr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4036" name="Picture 4" descr="Настоящие хамелеоны — Википед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375" y="3218578"/>
            <a:ext cx="2857520" cy="1752600"/>
          </a:xfrm>
          <a:prstGeom prst="rect">
            <a:avLst/>
          </a:prstGeom>
          <a:noFill/>
        </p:spPr>
      </p:pic>
      <p:pic>
        <p:nvPicPr>
          <p:cNvPr id="44038" name="Picture 6" descr="Пантеровый хамелеон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3290" y="3294778"/>
            <a:ext cx="2857500" cy="16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Краткое содержание рассказа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1000114"/>
            <a:ext cx="5072098" cy="3939540"/>
          </a:xfrm>
        </p:spPr>
        <p:txBody>
          <a:bodyPr/>
          <a:lstStyle/>
          <a:p>
            <a:pPr fontAlgn="base"/>
            <a:r>
              <a:rPr lang="ru-RU" sz="1600" i="0" dirty="0" smtClean="0">
                <a:solidFill>
                  <a:schemeClr val="tx1"/>
                </a:solidFill>
              </a:rPr>
              <a:t>В рассказе «Хамелеон» Чехов изобразил обычную человеческую глупость. Мастера </a:t>
            </a:r>
          </a:p>
          <a:p>
            <a:pPr fontAlgn="base"/>
            <a:r>
              <a:rPr lang="ru-RU" sz="1600" i="0" dirty="0" err="1" smtClean="0">
                <a:solidFill>
                  <a:schemeClr val="tx1"/>
                </a:solidFill>
              </a:rPr>
              <a:t>Хрюкова</a:t>
            </a:r>
            <a:r>
              <a:rPr lang="ru-RU" sz="1600" i="0" dirty="0" smtClean="0">
                <a:solidFill>
                  <a:schemeClr val="tx1"/>
                </a:solidFill>
              </a:rPr>
              <a:t> укусила за палец собачка. Мастер очень хотел </a:t>
            </a:r>
            <a:r>
              <a:rPr lang="ru-RU" sz="1600" i="0" dirty="0" err="1" smtClean="0">
                <a:solidFill>
                  <a:schemeClr val="tx1"/>
                </a:solidFill>
              </a:rPr>
              <a:t>наживиться</a:t>
            </a:r>
            <a:r>
              <a:rPr lang="ru-RU" sz="1600" i="0" dirty="0" smtClean="0">
                <a:solidFill>
                  <a:schemeClr val="tx1"/>
                </a:solidFill>
              </a:rPr>
              <a:t>, подал в суд и назвал себя пострадавшим лицом. Полицейский изначально соглашается с </a:t>
            </a:r>
            <a:r>
              <a:rPr lang="ru-RU" sz="1600" i="0" dirty="0" err="1" smtClean="0">
                <a:solidFill>
                  <a:schemeClr val="tx1"/>
                </a:solidFill>
              </a:rPr>
              <a:t>Хрюковым</a:t>
            </a:r>
            <a:r>
              <a:rPr lang="ru-RU" sz="1600" i="0" dirty="0" smtClean="0">
                <a:solidFill>
                  <a:schemeClr val="tx1"/>
                </a:solidFill>
              </a:rPr>
              <a:t>. Однако, из толпы кто-то крикнул, что собака вполне может быть и генеральской. Полицейский тут же изменил своё мнение.</a:t>
            </a:r>
          </a:p>
          <a:p>
            <a:pPr fontAlgn="base"/>
            <a:r>
              <a:rPr lang="ru-RU" sz="1600" i="0" dirty="0" smtClean="0">
                <a:solidFill>
                  <a:schemeClr val="tx1"/>
                </a:solidFill>
              </a:rPr>
              <a:t>Именно этого человека Чехов и подразумевал по словом «Хамелеон». Ведь всё решает положение. Если собака действительно генерала, то мастер в ту же секунду из потерпевшего превращается в обвиняемого.</a:t>
            </a:r>
            <a:r>
              <a:rPr lang="ru-RU" sz="1600" b="0" i="0" dirty="0" smtClean="0"/>
              <a:t> </a:t>
            </a:r>
            <a:r>
              <a:rPr lang="ru-RU" sz="1600" i="0" dirty="0" smtClean="0"/>
              <a:t>На протяжении всего произведения Очумелов менял своё мнение несколько раз.</a:t>
            </a:r>
            <a:endParaRPr lang="ru-RU" sz="1600" i="0" dirty="0">
              <a:solidFill>
                <a:schemeClr val="tx1"/>
              </a:solidFill>
            </a:endParaRPr>
          </a:p>
        </p:txBody>
      </p:sp>
      <p:pic>
        <p:nvPicPr>
          <p:cNvPr id="5" name="Picture 6" descr="https://school-10.ru/wp-content/uploads/2019/07/Analiz_rasskaza_hameleon_chehova_sochinenie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6136" y="1024180"/>
            <a:ext cx="2563916" cy="29697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>
              <a:latin typeface="Agency FB" panose="020B0503020202020204" pitchFamily="34" charset="0"/>
            </a:endParaRPr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        Словарная работа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855070"/>
            <a:ext cx="8606760" cy="5336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бешеный –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quturgan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;                  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тоска –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g‘am-g‘ussa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умиление –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oshish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бродячий –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daydi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городовой –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politsiya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xodimi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вздорный –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janjalkash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;                                                                        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конфискованный –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musodara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истребить –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золотых дел мастер –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qo‘li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пасть –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og‘iz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                         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кривой –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ko‘zi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полуоборот –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burilgan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;                   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мировой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sudya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породистый –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zotli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;                                   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намедни, </a:t>
            </a:r>
            <a:r>
              <a:rPr lang="ru-RU" sz="1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намеднись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yaqinda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растопырив –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yoymoq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;                             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вестимо –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решето –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elak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;                                             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отродясь –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tug‘ilgandan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соскучиться –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sog‘inmoq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dirty="0" smtClean="0">
                <a:latin typeface="Arial" pitchFamily="34" charset="0"/>
                <a:cs typeface="Arial" pitchFamily="34" charset="0"/>
              </a:rPr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7" name="Picture 1" descr="C:\Users\HOME\Desktop\cov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1000114"/>
            <a:ext cx="2159000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430887"/>
          </a:xfrm>
        </p:spPr>
        <p:txBody>
          <a:bodyPr/>
          <a:lstStyle/>
          <a:p>
            <a:pPr algn="ctr"/>
            <a:r>
              <a:rPr lang="ru-RU" sz="2800" dirty="0" smtClean="0"/>
              <a:t>Задание для самостоятельного выполнения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59832" y="987573"/>
            <a:ext cx="3240360" cy="3323987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</a:rPr>
              <a:t>Подготовить презентацию по биографии А.П.Чехова;   </a:t>
            </a:r>
          </a:p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chemeClr val="tx1"/>
                </a:solidFill>
              </a:rPr>
              <a:t>Прочитать и подготовить</a:t>
            </a:r>
          </a:p>
          <a:p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smtClean="0">
                <a:solidFill>
                  <a:schemeClr val="tx1"/>
                </a:solidFill>
              </a:rPr>
              <a:t>    пересказ рассказа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     «Хамелеон».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2" y="1503394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Отображение сетевого контент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1139" y="987573"/>
            <a:ext cx="2127750" cy="2580318"/>
          </a:xfrm>
          <a:prstGeom prst="rect">
            <a:avLst/>
          </a:prstGeom>
          <a:noFill/>
        </p:spPr>
      </p:pic>
      <p:pic>
        <p:nvPicPr>
          <p:cNvPr id="1030" name="Picture 6" descr="Хамелеон - Антон Павлович Чехов. Скачать электронную книгу в формате fb2,  epub, pdf или читать онлайн на Andron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30452" y="987573"/>
            <a:ext cx="2044239" cy="25803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97164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6964" y="97164"/>
            <a:ext cx="4959131" cy="4278094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1600" b="0" i="0" cap="all" dirty="0" smtClean="0"/>
              <a:t> </a:t>
            </a:r>
          </a:p>
          <a:p>
            <a:pPr algn="ctr"/>
            <a:r>
              <a:rPr lang="ru-RU" sz="1600" i="0" dirty="0" smtClean="0"/>
              <a:t>     Антон Павлович Чехов — </a:t>
            </a:r>
            <a:endParaRPr lang="en-US" sz="1600" i="0" dirty="0" smtClean="0">
              <a:latin typeface="Agency FB" panose="020B0503020202020204" pitchFamily="34" charset="0"/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выдающийся русский писатель, драматург, по профессии врач. Почётный академик Императорской Академии наук по разряду изящной словесности (1900—1902).    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 Является общепризнанным классиком мировой литературы. Его пьесы, в особенности «Вишнёвый сад», на протяжении ста лет ставятся во многих театрах мира.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 Один из самых известных мировых драматургов.</a:t>
            </a:r>
            <a:r>
              <a:rPr lang="ru-RU" sz="1600" b="0" i="0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1600" i="0" dirty="0" smtClean="0">
                <a:solidFill>
                  <a:schemeClr val="tx1"/>
                </a:solidFill>
              </a:rPr>
              <a:t>     Произведения гениального писателя – величайшее достояние России. </a:t>
            </a:r>
            <a:r>
              <a:rPr lang="ru-RU" sz="1600" dirty="0" smtClean="0">
                <a:solidFill>
                  <a:schemeClr val="tx1"/>
                </a:solidFill>
              </a:rPr>
              <a:t/>
            </a:r>
            <a:br>
              <a:rPr lang="ru-RU" sz="1600" dirty="0" smtClean="0">
                <a:solidFill>
                  <a:schemeClr val="tx1"/>
                </a:solidFill>
              </a:rPr>
            </a:br>
            <a:r>
              <a:rPr lang="ru-RU" sz="1600" dirty="0" smtClean="0">
                <a:solidFill>
                  <a:schemeClr val="tx1"/>
                </a:solidFill>
              </a:rPr>
              <a:t>  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36866" name="Picture 2" descr="Краткая биография Чехова, самое главное в творчестве Антона Павловича,  интересные факты для детей всех класс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35288" y="1059582"/>
            <a:ext cx="2304257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6"/>
            <a:ext cx="8190071" cy="553998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714374" y="214297"/>
            <a:ext cx="7786716" cy="50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    Детство и юность А.П.Чехова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373952" y="857238"/>
            <a:ext cx="43312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Антон Павлович Чехов родился в провинциальном Таганроге 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17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января 1860 года.</a:t>
            </a:r>
            <a:r>
              <a:rPr lang="ru-RU" sz="1600" dirty="0" smtClean="0"/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Детство и юность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Чехова прошли в этом небольшом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портовом городе на степной окраине страны, у мелководного и тёплого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Азовского моря. 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-180528" y="2787774"/>
            <a:ext cx="91816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А.П.Чехов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в детстве                                                                              А.П.Чехов в юности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       </a:t>
            </a:r>
            <a:endParaRPr lang="ru-RU" sz="1600" dirty="0"/>
          </a:p>
        </p:txBody>
      </p:sp>
      <p:pic>
        <p:nvPicPr>
          <p:cNvPr id="34818" name="Picture 2" descr="Антон Чехов в детств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14"/>
            <a:ext cx="1621984" cy="1787660"/>
          </a:xfrm>
          <a:prstGeom prst="rect">
            <a:avLst/>
          </a:prstGeom>
          <a:noFill/>
        </p:spPr>
      </p:pic>
      <p:pic>
        <p:nvPicPr>
          <p:cNvPr id="34822" name="Picture 6" descr="Антон Чехов фото 2 из 20 в галерее на - 24СМИ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70196" y="1000114"/>
            <a:ext cx="1766000" cy="1790627"/>
          </a:xfrm>
          <a:prstGeom prst="rect">
            <a:avLst/>
          </a:prstGeom>
          <a:noFill/>
        </p:spPr>
      </p:pic>
      <p:pic>
        <p:nvPicPr>
          <p:cNvPr id="13" name="Picture 2" descr="Дом Чехова Таганрог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30276" y="2821757"/>
            <a:ext cx="3224970" cy="208880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4371950"/>
            <a:ext cx="184731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9512" y="3723878"/>
            <a:ext cx="24507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Дом в Таганроге, где  </a:t>
            </a:r>
          </a:p>
          <a:p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       родился  </a:t>
            </a:r>
            <a:r>
              <a:rPr lang="ru-RU" sz="1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А.П.Чехов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5" y="162355"/>
            <a:ext cx="8190071" cy="553998"/>
          </a:xfrm>
        </p:spPr>
        <p:txBody>
          <a:bodyPr/>
          <a:lstStyle/>
          <a:p>
            <a:r>
              <a:rPr lang="ru-RU" dirty="0" smtClean="0"/>
              <a:t>                 Родители А.П.Чехова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10244" name="AutoShape 4" descr="Тургенев, Сергей Николаевич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Тургенев, Сергей Николаевич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H="1">
            <a:off x="4860032" y="267494"/>
            <a:ext cx="4104456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Отец писателя,</a:t>
            </a:r>
            <a:r>
              <a:rPr lang="ru-RU" sz="1400" dirty="0" smtClean="0"/>
              <a:t> 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неудачливый, вскоре вконец разорившийся </a:t>
            </a:r>
          </a:p>
          <a:p>
            <a:pPr fontAlgn="base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мелкий купец Павел Егорович Чехов,  имел крепкие крестьянские корни. Дед Чехова – крепостной крестьянин – сумел выкупиться и выкупить свою семью. Сам Чехов принадлежал к первому поколению интеллигентных «выходцев из народа».</a:t>
            </a:r>
          </a:p>
          <a:p>
            <a:pPr fontAlgn="base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  В 1876 году отец Чехова вынужден был закрыть бакалейную лавочку и уехать в Москву. </a:t>
            </a:r>
          </a:p>
          <a:p>
            <a:pPr fontAlgn="base"/>
            <a:r>
              <a:rPr lang="ru-RU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 Мать воспитывала детей в духе любви к Родине, к её природе, </a:t>
            </a:r>
          </a:p>
          <a:p>
            <a:pPr fontAlgn="base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живой и неживой.</a:t>
            </a:r>
            <a:endParaRPr lang="en-US" sz="1400" b="1" dirty="0" smtClean="0">
              <a:latin typeface="Agency FB" panose="020B0503020202020204" pitchFamily="34" charset="0"/>
              <a:cs typeface="Arial" pitchFamily="34" charset="0"/>
            </a:endParaRPr>
          </a:p>
          <a:p>
            <a:pPr fontAlgn="base"/>
            <a:r>
              <a:rPr lang="en-US" sz="1600" b="1" dirty="0">
                <a:latin typeface="Agency FB" panose="020B0503020202020204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latin typeface="Agency FB" panose="020B0503020202020204" pitchFamily="34" charset="0"/>
                <a:cs typeface="Arial" pitchFamily="34" charset="0"/>
              </a:rPr>
              <a:t>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5575" y="3795886"/>
            <a:ext cx="443660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                                          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Мать Евгения Яковлевна. Отец Павел Егорович </a:t>
            </a:r>
            <a:endParaRPr lang="ru-RU" sz="1400" dirty="0"/>
          </a:p>
        </p:txBody>
      </p:sp>
      <p:pic>
        <p:nvPicPr>
          <p:cNvPr id="32772" name="Picture 4" descr="Павел Егорович и Мария Павловна Чеховы, родители писателя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2008" y="1063696"/>
            <a:ext cx="4230170" cy="27780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>
              <a:latin typeface="Agency FB" panose="020B0503020202020204" pitchFamily="34" charset="0"/>
            </a:endParaRPr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8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Образование А.П.Чехова</a:t>
            </a:r>
            <a:r>
              <a:rPr lang="ru-RU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643174" y="571486"/>
            <a:ext cx="315296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В семилетнем возрасте Антон был определён в 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греческую школу.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Однако греческая школа себя не оправдала. Отучившись в ней два года, Чехов по настоянию матери был отдан в </a:t>
            </a:r>
            <a:r>
              <a:rPr lang="ru-RU" sz="1600" b="1" i="1" dirty="0" smtClean="0">
                <a:latin typeface="Arial" pitchFamily="34" charset="0"/>
                <a:cs typeface="Arial" pitchFamily="34" charset="0"/>
              </a:rPr>
              <a:t>подготовительный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класс 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Таганрогской классической гимназии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(1869).</a:t>
            </a:r>
            <a:r>
              <a:rPr lang="ru-RU" sz="1600" dirty="0" smtClean="0"/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1879 году Чехов окончил гимназию и получил пособие для поступления в 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Московский Университет на медицинский факультет.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1600" b="1" dirty="0" smtClean="0">
                <a:latin typeface="Arial" pitchFamily="34" charset="0"/>
                <a:cs typeface="Arial" pitchFamily="34" charset="0"/>
              </a:rPr>
            </a:b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67842" y="3929073"/>
            <a:ext cx="87618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Таганрогская гимназия                                                        Московский университет, где             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А.П.Чехов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учился на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медицинском факультете</a:t>
            </a:r>
            <a:endParaRPr lang="ru-RU" sz="1600" dirty="0"/>
          </a:p>
        </p:txBody>
      </p:sp>
      <p:pic>
        <p:nvPicPr>
          <p:cNvPr id="28674" name="Picture 2" descr="Уставы императорского Московского Университет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6136" y="1000114"/>
            <a:ext cx="3062144" cy="2857520"/>
          </a:xfrm>
          <a:prstGeom prst="rect">
            <a:avLst/>
          </a:prstGeom>
          <a:noFill/>
        </p:spPr>
      </p:pic>
      <p:pic>
        <p:nvPicPr>
          <p:cNvPr id="28676" name="Picture 4" descr="Гимназия Чехова в Таганрог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000114"/>
            <a:ext cx="2286016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>
              <a:latin typeface="Agency FB" panose="020B0503020202020204" pitchFamily="34" charset="0"/>
            </a:endParaRPr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10156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</a:t>
            </a: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Начало литературной деятельности </a:t>
            </a:r>
            <a:r>
              <a:rPr lang="ru-RU" sz="3200" b="1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Л.Н.Толстого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928676"/>
            <a:ext cx="435771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Занятия в университете Антон Чехов совмещал с постоянной литературной работой. В основном он публиковался под псевдонимом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Антоша </a:t>
            </a:r>
            <a:r>
              <a:rPr lang="ru-RU" sz="1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Чехонте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позднее появились 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«Врач без пациентов», «Дяденька», «Человек без селезёнки», «</a:t>
            </a:r>
            <a:r>
              <a:rPr lang="ru-RU" sz="1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Балдастов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», «</a:t>
            </a:r>
            <a:r>
              <a:rPr lang="ru-RU" sz="16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Антонсон</a:t>
            </a:r>
            <a:r>
              <a:rPr lang="ru-RU" sz="1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», «Брат моего брата»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— всего около пятидесяти.</a:t>
            </a:r>
            <a:r>
              <a:rPr lang="ru-RU" sz="1600" dirty="0" smtClean="0"/>
              <a:t>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Чехов печатался в московских юмористических журналах «Будильник», «Зритель», «Осколки», сотрудничал с «Петербургской газетой», газетами  «Новое время» и «Русские ведомости». 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8" name="Picture 2" descr="Этот день в истории – 15 сентябр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06682" y="3415780"/>
            <a:ext cx="2466975" cy="1500198"/>
          </a:xfrm>
          <a:prstGeom prst="rect">
            <a:avLst/>
          </a:prstGeom>
          <a:noFill/>
        </p:spPr>
      </p:pic>
      <p:sp>
        <p:nvSpPr>
          <p:cNvPr id="24580" name="AutoShape 4" descr="Чехов А.П.), Осколки № 46 1886 г. Еженедельный иллюстрированный журнал под  редакцией Н. А. Лейкина.. (ТСССС!... Рассказ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82" name="Picture 6" descr="Чехов А.П.), Осколки № 46 1886 г. Еженедельный иллюстрированный журнал под  редакцией Н. А. Лейкина.. (ТСССС!... Рассказ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928676"/>
            <a:ext cx="1928826" cy="2428893"/>
          </a:xfrm>
          <a:prstGeom prst="rect">
            <a:avLst/>
          </a:prstGeom>
          <a:noFill/>
        </p:spPr>
      </p:pic>
      <p:pic>
        <p:nvPicPr>
          <p:cNvPr id="24584" name="Picture 8" descr="Будильник. № 38 1882 г. Еженедельный сатирический журнал с рисунками и  карикатурами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78" y="928677"/>
            <a:ext cx="2000264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>
              <a:latin typeface="Agency FB" panose="020B0503020202020204" pitchFamily="34" charset="0"/>
            </a:endParaRPr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Первые успехи А.П.Чехова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1021050"/>
            <a:ext cx="478976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В 1882 году писатель завершил работу над первым сборником рассказов «Шалость», но в печать он так и не вышел, вероятно из-за финансовых проблем. Первый сборник Чехова, «Сказки Мельпомены», увидел свет в 1884 году.</a:t>
            </a:r>
            <a:br>
              <a:rPr lang="ru-RU" sz="1600" b="1" dirty="0" smtClean="0"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К 1885 году Чехов был уже популярным автором малых рассказов.</a:t>
            </a:r>
            <a:r>
              <a:rPr lang="ru-RU" sz="1600" dirty="0" smtClean="0"/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 1887 года Чехов начал пробовать себя в более серьезных жанрах и темах. Переломным произведением в творчестве писателя стала повесть «Степь» для журнала «Северный вестник». Вдохновение для нее Чехов нашел в путешествии по Приазовью, во время которого побывал и на родине — в Таганроге.</a:t>
            </a:r>
            <a:r>
              <a:rPr lang="ru-RU" sz="1600" b="1" dirty="0" smtClean="0"/>
              <a:t> 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2" name="Picture 4" descr="Степь. А.П. Чехов. Илл. В.А. Дугина: milakamilla — LiveJourn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942209"/>
            <a:ext cx="1785950" cy="2214578"/>
          </a:xfrm>
          <a:prstGeom prst="rect">
            <a:avLst/>
          </a:prstGeom>
          <a:noFill/>
        </p:spPr>
      </p:pic>
      <p:sp>
        <p:nvSpPr>
          <p:cNvPr id="22534" name="AutoShape 6" descr="Степи России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6" name="Picture 8" descr="Читать онлайн электронную книгу Том 2. Рассказы, юморески 1883-1884 -  Иллюстрации бесплатно и без регистрации! - LibreBook.m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82158" y="2184477"/>
            <a:ext cx="2043104" cy="28050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>
              <a:latin typeface="Agency FB" panose="020B0503020202020204" pitchFamily="34" charset="0"/>
            </a:endParaRPr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          «Остров Сахалин»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1047890"/>
            <a:ext cx="468052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В 1890 году Антон Чехов отправился на остров Сахалин, чтобы исследовать быт русских тюрем. Местная администрация запрещала общаться с политзаключенными, но писатель 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это правило нарушал. Ему удалось провести перепись населения острова, заполнив десять тысяч карточек на его жителей. Через </a:t>
            </a:r>
          </a:p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пять лет вышла художественно-публицистическая книга путёвых записок о ссыльной колонии и каторге — «Остров Сахалин».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4" name="Picture 4" descr="Зачем Чехов поехал на Сахалин? « Моя Планета» рассказывае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14433" y="1005242"/>
            <a:ext cx="3938944" cy="2532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>
              <a:latin typeface="Agency FB" panose="020B0503020202020204" pitchFamily="34" charset="0"/>
            </a:endParaRPr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       А.П.Чехов в Москве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214942" y="928676"/>
            <a:ext cx="374954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После Сахалина писатель поселился в Москве на Малой Дмитровке. В эти годы Чехов был уже одним из самых читаемых авторов в России. Его публиковали в журналах «Северный вестник», «Русская мысль», газетах «Новое время» и «Русские ведомости». Он общался с писателями В.Г. Короленко, </a:t>
            </a:r>
          </a:p>
          <a:p>
            <a:pPr fontAlgn="base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В. Гиляровским, Д.Мережковским, режиссером В.Немировичем-Данченко, актёрами А.Ленским и А.Южиным, художником Исааком Левитаном.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4" name="AutoShape 2" descr="Chekhov House Museum, Moscow,Russia - Изображение Дом-музей А.П.Чехова,  Москва - Tripadvis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Дом-музей Чехова (Россия, Москва) - автор фото Марина Петренк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8" name="AutoShape 6" descr="Chekhov House Museum, Moscow,Russia - Изображение Дом-музей А.П.Чехова,  Москва - Tripadviso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9" name="Picture 7" descr="C:\Users\HOME\Desktop\загруженно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071816"/>
            <a:ext cx="2857520" cy="1809750"/>
          </a:xfrm>
          <a:prstGeom prst="rect">
            <a:avLst/>
          </a:prstGeom>
          <a:noFill/>
        </p:spPr>
      </p:pic>
      <p:pic>
        <p:nvPicPr>
          <p:cNvPr id="18441" name="Picture 9" descr="Почему художник Левитан хотел вызвать на дуэль писателя Чехов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000114"/>
            <a:ext cx="2857520" cy="1928826"/>
          </a:xfrm>
          <a:prstGeom prst="rect">
            <a:avLst/>
          </a:prstGeom>
          <a:noFill/>
        </p:spPr>
      </p:pic>
      <p:sp>
        <p:nvSpPr>
          <p:cNvPr id="18443" name="AutoShape 11" descr="Немирович-Данченко, Владимир Ив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45" name="AutoShape 13" descr="Немирович-Данченко, Владимир Ив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46" name="Picture 14" descr="C:\Users\HOME\Desktop\загруженное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7554" y="1000114"/>
            <a:ext cx="1752606" cy="1928826"/>
          </a:xfrm>
          <a:prstGeom prst="rect">
            <a:avLst/>
          </a:prstGeom>
          <a:noFill/>
        </p:spPr>
      </p:pic>
      <p:pic>
        <p:nvPicPr>
          <p:cNvPr id="18448" name="Picture 16" descr="Встреча в Венеции. Чехов, Суворин, Мережковский, Гиппиус: a_fixx —  LiveJourna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554" y="3000378"/>
            <a:ext cx="1757355" cy="1857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4245</TotalTime>
  <Words>933</Words>
  <Application>Microsoft Office PowerPoint</Application>
  <PresentationFormat>Экран (16:9)</PresentationFormat>
  <Paragraphs>245</Paragraphs>
  <Slides>16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Agency FB</vt:lpstr>
      <vt:lpstr>Arial</vt:lpstr>
      <vt:lpstr>Calibri</vt:lpstr>
      <vt:lpstr>Constantia</vt:lpstr>
      <vt:lpstr>Office Theme</vt:lpstr>
      <vt:lpstr>     Литературное                     чтение</vt:lpstr>
      <vt:lpstr>Биография </vt:lpstr>
      <vt:lpstr>                          </vt:lpstr>
      <vt:lpstr>                 Родители А.П.Чехова </vt:lpstr>
      <vt:lpstr>                 </vt:lpstr>
      <vt:lpstr>                 </vt:lpstr>
      <vt:lpstr>                 </vt:lpstr>
      <vt:lpstr>                 </vt:lpstr>
      <vt:lpstr>                 </vt:lpstr>
      <vt:lpstr>                 </vt:lpstr>
      <vt:lpstr>   Последние годы жизни А.П.Чехова </vt:lpstr>
      <vt:lpstr>                 </vt:lpstr>
      <vt:lpstr>                 </vt:lpstr>
      <vt:lpstr>        Краткое содержание рассказа</vt:lpstr>
      <vt:lpstr>                 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401</cp:revision>
  <dcterms:created xsi:type="dcterms:W3CDTF">2020-04-13T08:05:42Z</dcterms:created>
  <dcterms:modified xsi:type="dcterms:W3CDTF">2020-10-24T13:49:36Z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