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89" r:id="rId4"/>
    <p:sldId id="264" r:id="rId5"/>
    <p:sldId id="286" r:id="rId6"/>
    <p:sldId id="257" r:id="rId7"/>
    <p:sldId id="277" r:id="rId8"/>
    <p:sldId id="279" r:id="rId9"/>
    <p:sldId id="280" r:id="rId10"/>
    <p:sldId id="281" r:id="rId11"/>
    <p:sldId id="291" r:id="rId12"/>
    <p:sldId id="282" r:id="rId13"/>
    <p:sldId id="290" r:id="rId14"/>
    <p:sldId id="293" r:id="rId15"/>
    <p:sldId id="302" r:id="rId16"/>
    <p:sldId id="301" r:id="rId17"/>
    <p:sldId id="304" r:id="rId18"/>
    <p:sldId id="297" r:id="rId19"/>
    <p:sldId id="269" r:id="rId20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7" autoAdjust="0"/>
  </p:normalViewPr>
  <p:slideViewPr>
    <p:cSldViewPr>
      <p:cViewPr varScale="1">
        <p:scale>
          <a:sx n="78" d="100"/>
          <a:sy n="78" d="100"/>
        </p:scale>
        <p:origin x="36" y="5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071539" y="1779086"/>
            <a:ext cx="7918918" cy="3112954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spcBef>
                <a:spcPts val="174"/>
              </a:spcBef>
            </a:pPr>
            <a:r>
              <a:rPr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Николай Алексеевич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         Некрасов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       «Школьник»</a:t>
            </a:r>
            <a:endParaRPr b="1" dirty="0">
              <a:latin typeface="Arial"/>
              <a:cs typeface="Arial"/>
            </a:endParaRPr>
          </a:p>
          <a:p>
            <a:pPr marL="20134"/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528" y="2214561"/>
            <a:ext cx="504056" cy="107727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746" name="Picture 2" descr="Некрасов Николай - Школьник. Слуша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32"/>
            <a:ext cx="1956756" cy="2658026"/>
          </a:xfrm>
          <a:prstGeom prst="rect">
            <a:avLst/>
          </a:prstGeom>
          <a:noFill/>
        </p:spPr>
      </p:pic>
      <p:sp>
        <p:nvSpPr>
          <p:cNvPr id="27" name="object 5"/>
          <p:cNvSpPr/>
          <p:nvPr/>
        </p:nvSpPr>
        <p:spPr>
          <a:xfrm>
            <a:off x="323528" y="3435846"/>
            <a:ext cx="504056" cy="107727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«Русские женщины»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(1873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5857884" y="1500180"/>
            <a:ext cx="3085882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 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71816"/>
            <a:ext cx="2928958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«Дедушка»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(1870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1428742"/>
            <a:ext cx="2857520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«Мороз, Красный Нос» (1863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14644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«На Волге»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(1860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857488" y="3786196"/>
            <a:ext cx="3029075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«Кому на Руси жить хорошо» (1878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928926" y="2357436"/>
            <a:ext cx="3071834" cy="1213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Поэмы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Н.А.Некрасова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857488" y="2428874"/>
            <a:ext cx="281272" cy="1675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 flipH="1" flipV="1">
            <a:off x="5857884" y="2500312"/>
            <a:ext cx="142876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857884" y="3214692"/>
            <a:ext cx="323818" cy="20294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786050" y="3214692"/>
            <a:ext cx="357190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1" idx="0"/>
          </p:cNvCxnSpPr>
          <p:nvPr/>
        </p:nvCxnSpPr>
        <p:spPr>
          <a:xfrm rot="5400000">
            <a:off x="4293418" y="3650490"/>
            <a:ext cx="214314" cy="5709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>
            <a:off x="4429918" y="2213766"/>
            <a:ext cx="142876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«Школьник»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72198" y="1428742"/>
            <a:ext cx="2743879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«Поэт и гражданин»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00378"/>
            <a:ext cx="285752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57158" y="1571618"/>
            <a:ext cx="2714644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«Железная дорога»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92195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«Памяти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Добролюбова»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48744" y="3786196"/>
            <a:ext cx="3029075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«Зелёный шум»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(1862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2285998"/>
            <a:ext cx="3071834" cy="1213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Стихотворения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Н.А.Некрасова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928926" y="2428874"/>
            <a:ext cx="281272" cy="16758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5857884" y="2357436"/>
            <a:ext cx="285752" cy="21431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929322" y="3071816"/>
            <a:ext cx="418474" cy="18831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857488" y="3214692"/>
            <a:ext cx="357190" cy="1295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stCxn id="22" idx="4"/>
          </p:cNvCxnSpPr>
          <p:nvPr/>
        </p:nvCxnSpPr>
        <p:spPr>
          <a:xfrm rot="5400000">
            <a:off x="4374496" y="3625461"/>
            <a:ext cx="287853" cy="3571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2" idx="0"/>
          </p:cNvCxnSpPr>
          <p:nvPr/>
        </p:nvCxnSpPr>
        <p:spPr>
          <a:xfrm rot="16200000" flipH="1">
            <a:off x="4397328" y="2147044"/>
            <a:ext cx="243775" cy="3413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«Современник»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928677"/>
            <a:ext cx="3643339" cy="353941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Совместно с писателем Иваном Ивановичем Панаевым на взятые взаймы деньги зимой 1846 года поэт арендовал «Современник». В издании публиковались передовые литераторы и все те, кто ненавидел крепостное право. В январе 1847 года состоялся первый выпуск обновленного «Современника». В 1862-ом правительство приостановило работу неугодного высшим чинам журнала, а в 1866 году закрыло его вовсе.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Характеристика Казбича в романе &quot;Герой нашего времени&quot;: образ, описание в  цитатах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Николай Некрасов и редколлегия «Отечественных запис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024251"/>
            <a:ext cx="4142264" cy="344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44" y="162356"/>
            <a:ext cx="9290087" cy="430887"/>
          </a:xfrm>
        </p:spPr>
        <p:txBody>
          <a:bodyPr/>
          <a:lstStyle/>
          <a:p>
            <a:r>
              <a:rPr lang="ru-RU" sz="2500" dirty="0" smtClean="0"/>
              <a:t>                       </a:t>
            </a:r>
            <a:r>
              <a:rPr lang="ru-RU" sz="2800" dirty="0" smtClean="0"/>
              <a:t>«Отечественные записки»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6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1868-ом Николай Алексеевич купил права на «Отечественные записки». Там классик публиковался все последующие годы недолгой жизни.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170" name="AutoShape 2" descr="Отечественные записки&quot; Н. А. Некрасова. 1868-18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Журнал Отечественные записки 1839 - 1848. Указатель содержания. В.Э.  Боград. Москва, 1985 г.. Купить антикварную книгу в пода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Журнал Отечественные записки 1839 - 1848. Указатель содержания. В.Э.  Боград. Москва, 1985 г.. Купить антикварную книгу в пода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בידספיריט | Отечественные запис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84"/>
            <a:ext cx="2000264" cy="2786082"/>
          </a:xfrm>
          <a:prstGeom prst="rect">
            <a:avLst/>
          </a:prstGeom>
          <a:noFill/>
        </p:spPr>
      </p:pic>
      <p:pic>
        <p:nvPicPr>
          <p:cNvPr id="7178" name="Picture 10" descr="Некрасов Николай Алексеевич — биография писателя, личная жизнь, фото,  портреты,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131590"/>
            <a:ext cx="274319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 Н.А.Некрасова</a:t>
            </a:r>
            <a:endParaRPr lang="ru-RU" dirty="0"/>
          </a:p>
        </p:txBody>
      </p:sp>
      <p:pic>
        <p:nvPicPr>
          <p:cNvPr id="36866" name="Picture 2" descr="Болезнь Николая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87574"/>
            <a:ext cx="3240360" cy="3255797"/>
          </a:xfrm>
          <a:prstGeom prst="rect">
            <a:avLst/>
          </a:prstGeom>
          <a:noFill/>
        </p:spPr>
      </p:pic>
      <p:pic>
        <p:nvPicPr>
          <p:cNvPr id="36868" name="Picture 4" descr="Могила Николая Некра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87574"/>
            <a:ext cx="3600400" cy="32557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071948"/>
            <a:ext cx="8786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Умер Некрасов 8 января 1878 года от</a:t>
            </a:r>
            <a:r>
              <a:rPr lang="ru-RU" dirty="0" smtClean="0"/>
              <a:t>  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Могила поэта на кладбище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неизлечимой болезни.                                    Новодевичьего монастыря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358378" cy="430887"/>
          </a:xfrm>
        </p:spPr>
        <p:txBody>
          <a:bodyPr/>
          <a:lstStyle/>
          <a:p>
            <a:r>
              <a:rPr lang="ru-RU" sz="2800" dirty="0" smtClean="0"/>
              <a:t>   «Школьник». История создания стихотворения 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950133"/>
            <a:ext cx="2786082" cy="3693319"/>
          </a:xfrm>
        </p:spPr>
        <p:txBody>
          <a:bodyPr/>
          <a:lstStyle/>
          <a:p>
            <a:endParaRPr lang="ru-RU" sz="1600" b="0" i="0" dirty="0" smtClean="0"/>
          </a:p>
          <a:p>
            <a:r>
              <a:rPr lang="ru-RU" sz="1600" i="0" dirty="0" smtClean="0">
                <a:solidFill>
                  <a:schemeClr val="tx1"/>
                </a:solidFill>
              </a:rPr>
              <a:t>Стихотворение </a:t>
            </a:r>
            <a:r>
              <a:rPr lang="ru-RU" sz="1600" i="0" dirty="0" smtClean="0">
                <a:solidFill>
                  <a:srgbClr val="0070C0"/>
                </a:solidFill>
              </a:rPr>
              <a:t>“Школьник”</a:t>
            </a:r>
            <a:r>
              <a:rPr lang="ru-RU" sz="1600" i="0" dirty="0" smtClean="0">
                <a:solidFill>
                  <a:schemeClr val="tx1"/>
                </a:solidFill>
              </a:rPr>
              <a:t> было написано в 1856 г. и напечатано в журнале </a:t>
            </a:r>
            <a:r>
              <a:rPr lang="ru-RU" sz="1600" i="0" dirty="0" smtClean="0">
                <a:solidFill>
                  <a:srgbClr val="0070C0"/>
                </a:solidFill>
              </a:rPr>
              <a:t>“Библиотека для чтения” </a:t>
            </a:r>
            <a:r>
              <a:rPr lang="ru-RU" sz="1600" i="0" dirty="0" smtClean="0">
                <a:solidFill>
                  <a:schemeClr val="tx1"/>
                </a:solidFill>
              </a:rPr>
              <a:t>№ 10, вошло в сборник стихотворений 1856 г. В центре стихотворения оборванный и босой крестьянский сын, который пешком идёт в соседнее село, чтобы сесть за парту приходской школы.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6" name="AutoShape 2" descr="Школьник Некрасов стихотворение с иллюстрац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Стихотворение &quot;Школьник&quot; - Электронная тетрадь по творчеству Н.А.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71552"/>
            <a:ext cx="2786082" cy="3290893"/>
          </a:xfrm>
          <a:prstGeom prst="rect">
            <a:avLst/>
          </a:prstGeom>
          <a:noFill/>
        </p:spPr>
      </p:pic>
      <p:pic>
        <p:nvPicPr>
          <p:cNvPr id="7" name="Picture 4" descr="Школьник by Nikolay A. Nekras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52"/>
            <a:ext cx="235745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358378" cy="430887"/>
          </a:xfrm>
        </p:spPr>
        <p:txBody>
          <a:bodyPr/>
          <a:lstStyle/>
          <a:p>
            <a:r>
              <a:rPr lang="ru-RU" sz="2800" dirty="0" smtClean="0"/>
              <a:t>   «Школьник». История создания стихотворения 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714362"/>
            <a:ext cx="2714644" cy="4257199"/>
          </a:xfrm>
        </p:spPr>
        <p:txBody>
          <a:bodyPr/>
          <a:lstStyle/>
          <a:p>
            <a:endParaRPr lang="ru-RU" sz="1600" b="0" i="0" dirty="0" smtClean="0">
              <a:solidFill>
                <a:schemeClr val="tx1"/>
              </a:solidFill>
            </a:endParaRPr>
          </a:p>
          <a:p>
            <a:pPr fontAlgn="base"/>
            <a:r>
              <a:rPr lang="ru-RU" sz="1600" i="0" dirty="0" smtClean="0"/>
              <a:t>Тема стихотворения – </a:t>
            </a:r>
            <a:r>
              <a:rPr lang="ru-RU" sz="1600" i="0" dirty="0" smtClean="0">
                <a:solidFill>
                  <a:schemeClr val="tx1"/>
                </a:solidFill>
              </a:rPr>
              <a:t>роль образования в становлении личности и в судьбе родины.</a:t>
            </a:r>
          </a:p>
          <a:p>
            <a:pPr fontAlgn="base"/>
            <a:r>
              <a:rPr lang="ru-RU" sz="1600" i="0" dirty="0" smtClean="0"/>
              <a:t>Основная мысль: </a:t>
            </a:r>
            <a:r>
              <a:rPr lang="ru-RU" sz="1600" i="0" dirty="0" smtClean="0">
                <a:solidFill>
                  <a:schemeClr val="tx1"/>
                </a:solidFill>
              </a:rPr>
              <a:t>благодаря образованию из русского народа выходят славные люди: добрые, благородные, сильные любящей душой.</a:t>
            </a:r>
            <a:r>
              <a:rPr lang="ru-RU" sz="1600" i="0" dirty="0" smtClean="0"/>
              <a:t> </a:t>
            </a:r>
          </a:p>
          <a:p>
            <a:pPr fontAlgn="base"/>
            <a:r>
              <a:rPr lang="ru-RU" sz="1600" i="0" dirty="0" smtClean="0"/>
              <a:t>Лирический герой приводит в пример “архангельского мужика”, М.В.Ломоносова, который стал великим “по своей и божьей воле”. </a:t>
            </a: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6146" name="AutoShape 2" descr="Школьник Некрасов стихотворение с иллюстрац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Детское чтение с экрана: Н.А.Некрасов &quot;Школь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03598"/>
            <a:ext cx="2891150" cy="3456384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Школьник Некрасов стихотворение с иллюстрация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264320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358378" cy="430887"/>
          </a:xfrm>
        </p:spPr>
        <p:txBody>
          <a:bodyPr/>
          <a:lstStyle/>
          <a:p>
            <a:r>
              <a:rPr lang="ru-RU" sz="2800" dirty="0" smtClean="0"/>
              <a:t>                   «Архангельский мужик» 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488" y="642924"/>
            <a:ext cx="3429024" cy="4924425"/>
          </a:xfrm>
        </p:spPr>
        <p:txBody>
          <a:bodyPr/>
          <a:lstStyle/>
          <a:p>
            <a:endParaRPr lang="ru-RU" sz="1600" b="0" i="0" dirty="0" smtClean="0">
              <a:solidFill>
                <a:schemeClr val="tx1"/>
              </a:solidFill>
            </a:endParaRPr>
          </a:p>
          <a:p>
            <a:pPr fontAlgn="base"/>
            <a:r>
              <a:rPr lang="ru-RU" sz="1600" i="0" dirty="0" smtClean="0"/>
              <a:t>Михаил Васильевич Ломоносов (1711 – 1765) – великий русский учёный, химик, физик, художник, историк, поэт и писатель, труды которого стали известны во всём мире.</a:t>
            </a:r>
          </a:p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Обременённый тяготами жизни, Ломоносов, недолго думая, собирает вещи (две рубахи, тулуп и несколько книг), сбегает из дома. Нагнав караван и попросив у рыбаков разрешения, он отправляется в дальний путь вместе с ними. Через три недели, в январе 1731 года, Михаил Васильевич прибывает в столицу.</a:t>
            </a: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6146" name="AutoShape 2" descr="Школьник Некрасов стихотворение с иллюстрац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Кто такой архангельский мужик. Анализ стихотворения «Школьник»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347614"/>
            <a:ext cx="2204175" cy="2651186"/>
          </a:xfrm>
          <a:prstGeom prst="rect">
            <a:avLst/>
          </a:prstGeom>
          <a:noFill/>
        </p:spPr>
      </p:pic>
      <p:pic>
        <p:nvPicPr>
          <p:cNvPr id="8" name="Picture 6" descr="Стихотворение Н. А. Некрасова «Школьник»: утверждение мысли о величии  человека из народа - Сайт westysluzk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382420"/>
            <a:ext cx="2204175" cy="265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355"/>
            <a:ext cx="8559531" cy="507831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1" y="1238186"/>
            <a:ext cx="5112568" cy="784830"/>
          </a:xfrm>
        </p:spPr>
        <p:txBody>
          <a:bodyPr/>
          <a:lstStyle/>
          <a:p>
            <a:r>
              <a:rPr lang="ru-RU" sz="1700" dirty="0" smtClean="0"/>
              <a:t>                    </a:t>
            </a:r>
          </a:p>
          <a:p>
            <a:endParaRPr lang="ru-RU" sz="1700" dirty="0" smtClean="0"/>
          </a:p>
          <a:p>
            <a:r>
              <a:rPr lang="ru-RU" sz="1700" dirty="0" smtClean="0"/>
              <a:t>                  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865406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ельник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qarag‘ay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o‘rmoni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котомка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yelkaxalta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издержал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sarflab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yubormoq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робей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qo‘rqma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четвертачок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so‘mning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to‘rtdan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qismi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дворовый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krepostnoylardan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chiqqan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xizmatkor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отпущенный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ozod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qilingan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qul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наяву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o‘ng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tushda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бездарно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no‘noqlik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uquvsizlik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поприще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faoliyat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sohasi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напыщенных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gerdaygan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ko‘rinish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1.bp.blogspot.com/-LrHy_hNMz_U/W-FnYVkXN3I/AAAAAAAAFM4/FNTBZLNQrwIOxgxppzvE8ZZl5_SMfrWmACPcBGAYYCw/s1600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90"/>
            <a:ext cx="4256514" cy="785818"/>
          </a:xfrm>
          <a:prstGeom prst="rect">
            <a:avLst/>
          </a:prstGeom>
          <a:noFill/>
        </p:spPr>
      </p:pic>
      <p:pic>
        <p:nvPicPr>
          <p:cNvPr id="9" name="Picture 2" descr="D:\Ona\O'quv Amaliyot\kopy\boo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995686"/>
            <a:ext cx="2146300" cy="21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00649"/>
              </p:ext>
            </p:extLst>
          </p:nvPr>
        </p:nvGraphicFramePr>
        <p:xfrm>
          <a:off x="5276141" y="4227934"/>
          <a:ext cx="376035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5" imgW="4087440" imgH="685800" progId="Package">
                  <p:embed/>
                </p:oleObj>
              </mc:Choice>
              <mc:Fallback>
                <p:oleObj name="Объект упаковщика для оболочки" showAsIcon="1" r:id="rId5" imgW="40874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141" y="4227934"/>
                        <a:ext cx="376035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36096" y="4659982"/>
            <a:ext cx="35283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071552"/>
            <a:ext cx="47525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Подготовить сообщение об основных вехах жизни и творчества Н.А.Некрасова.</a:t>
            </a:r>
          </a:p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- Выучить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наизусть отрывок из стихотворения «Школьник»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(стр. 106).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12" name="Picture 2" descr="https://i0.wp.com/klin-demianovo.ru/wp-content/uploads/2018/01/item_1169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31590"/>
            <a:ext cx="2592288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738665"/>
          </a:xfrm>
        </p:spPr>
        <p:txBody>
          <a:bodyPr anchor="ctr"/>
          <a:lstStyle/>
          <a:p>
            <a:pPr algn="ctr"/>
            <a:r>
              <a:rPr lang="ru-RU" sz="4800" dirty="0" smtClean="0"/>
              <a:t>Биография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357174"/>
            <a:ext cx="4347019" cy="35394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Николай Алексеевич Некрасов</a:t>
            </a:r>
            <a:r>
              <a:rPr lang="ru-RU" sz="3200" dirty="0" smtClean="0">
                <a:solidFill>
                  <a:schemeClr val="tx1"/>
                </a:solidFill>
              </a:rPr>
              <a:t> – великий русский писатель, поэт, талантливый публицист.</a:t>
            </a:r>
            <a:endParaRPr lang="ru-RU" sz="3200" dirty="0"/>
          </a:p>
        </p:txBody>
      </p:sp>
      <p:pic>
        <p:nvPicPr>
          <p:cNvPr id="24578" name="Picture 2" descr="Никола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03598"/>
            <a:ext cx="270472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Детство и юность Н.А.Некрасова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43452"/>
            <a:ext cx="8929718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Дом в </a:t>
            </a:r>
            <a:r>
              <a:rPr lang="ru-RU" sz="1600" b="1" i="1" kern="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Немирово</a:t>
            </a: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где родился Н.А.Некрасов.</a:t>
            </a:r>
            <a:endParaRPr lang="ru-RU" sz="1600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14400"/>
            <a:ext cx="3857652" cy="161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Николай Алексеевич Некрасов родился 10 декабря 1821 года в селе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Немирово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Подольской губернии, где квартировал 36-й егерский пехотный полк, в котором его отец служил капитаном.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Место рождения будущего поэ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74"/>
            <a:ext cx="3714776" cy="2214578"/>
          </a:xfrm>
          <a:prstGeom prst="rect">
            <a:avLst/>
          </a:prstGeom>
          <a:noFill/>
        </p:spPr>
      </p:pic>
      <p:pic>
        <p:nvPicPr>
          <p:cNvPr id="24580" name="Picture 4" descr="https://i1.wp.com/klin-demianovo.ru/wp-content/uploads/2018/01/f1d847b75e56f0eb96e167ed9309b3eb-600x479-520x415.jpg?resize=500%2C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14"/>
            <a:ext cx="4114800" cy="27146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857620" y="371475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Маленький Николай с матерью Еленой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Андреевной Некрасовой.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60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</a:t>
            </a:r>
            <a:r>
              <a:rPr lang="ru-RU" sz="43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Отец Н.А.Некрасова</a:t>
            </a:r>
            <a:r>
              <a:rPr lang="ru-RU" sz="27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142990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Глава семейства Алексей Сергеевич был деспотом, гордившимся своим дворянским происхождением. Заядлый картежник не интересовался ни поэзией, ни прозой. Психически неуравновешенный мужчина был хорош только в двух вещах – охоте и рукоприкладстве. Несмотря на то, что Алексею были чужды интеллектуальные запросы, именно в библиотеке отца юный Некрасов прочитал запрещенную в то время оду А.С.Пушкина «Вольность».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Николай Некрасов. Два пути - Церковь Успения Богородицы » АНАЛИТИКА »  Церковь Успения Богород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162474"/>
            <a:ext cx="279008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                </a:t>
            </a:r>
            <a:r>
              <a:rPr lang="ru-RU" dirty="0" smtClean="0"/>
              <a:t>Мать Н.А.Некрасова</a:t>
            </a:r>
            <a:endParaRPr lang="ru-RU" dirty="0"/>
          </a:p>
        </p:txBody>
      </p:sp>
      <p:sp>
        <p:nvSpPr>
          <p:cNvPr id="10242" name="AutoShape 2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Родители Лермонтова и их биографии. Как звали родителей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Михаил Юрьевич Лермонтов - литература, презентации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928678"/>
            <a:ext cx="4929222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Мать Елена Алексеевна была полной противоположностью супруга. Она была из образованной и богатой семьи. Нежная с тонкой душевной организацией барышня все время музицировала и читала. В иллюзорном мире книг она спасалась от суровых будничных реалий. Впоследствии этой «святой» женщине Некрасов посвятит поэму «Мать» и «Рыцарь на час».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Некрасов был не единственным ребенком. В тяжелой обстановке зверских расправ отца над крестьянами и жестокого отношения к «затворнице» жене росло еще 13 детей.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987574"/>
            <a:ext cx="2671136" cy="32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Образование Н.А.Некрасова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071948"/>
            <a:ext cx="8643998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Ярославская гимназия.</a:t>
            </a:r>
            <a:endParaRPr lang="ru-RU" sz="1600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3" y="1000116"/>
            <a:ext cx="4071965" cy="280075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1600" b="1" dirty="0" smtClean="0"/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1832 году Некрасов поступил в ярославскую гимназию, где дошел только до 5 класса. Отец всегда хотел, чтобы сын пошел по его стопам и стал военным. В 1838 году 17-летний Николай отправился в Санкт-Петербург для определения в дворянский полк.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/>
          </a:p>
        </p:txBody>
      </p:sp>
      <p:pic>
        <p:nvPicPr>
          <p:cNvPr id="18438" name="Picture 6" descr="НЕКРАСОВ Николай Алексеевич — Яр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028087"/>
            <a:ext cx="42588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Петербурге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6"/>
            <a:ext cx="564360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культурной столице юноша повстречал своего земляка – Андрея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Глушицкого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который рассказал поэту о прелестях учебы в высшем учебном заведении. Воодушевленный Некрасов, вопреки наставлениям отца, решает поступить на филологический факультет Петербургского университета. Однако амбициозный парень заваливает вступительный экзамен и зарабатывает статус вольнослушателя (1831-1841 года).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Будучи студентом, Николай Некрасов терпел страшную нужду. Оставшись без материального обеспечения, он ночевал в подворотнях и подвалах, а полноценный обед видел только во снах. Ужасные лишения не только подготовили будущего литератора к взрослой жизни, но и закалили его характер.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Николай Некрасов. Фотография: poli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4112" y="1004163"/>
            <a:ext cx="2389914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01084" y="4143386"/>
            <a:ext cx="604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1600" b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Н.А.Некрасов в Петербурге.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Литературная деятельность Н.А.Некрасова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4" y="928676"/>
            <a:ext cx="4714908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Первым сборником стихов юного Некрасова стали «Мечты и звуки». Книга была подготовлена в 1839 году, но Некрасов не спешил публиковать свое «детище». Литератор сомневался в поэтической зрелости своих стихов и искал строгого советчика. Писатель попросил основоположника романтизма 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В.А.Жуковского ознакомиться с ней. Василий Андреевич посоветовал не печатать книгу под своим именем, объяснив это тем, что в дальнейшем Некрасов напишет великие произведения,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за этот «непрофессионализм» Николаю Алексеевичу будет стыдно.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ниги Николая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63638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Литературная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5"/>
            <a:ext cx="4000528" cy="3062377"/>
          </a:xfrm>
        </p:spPr>
        <p:txBody>
          <a:bodyPr/>
          <a:lstStyle/>
          <a:p>
            <a:endParaRPr lang="ru-RU" sz="2100" dirty="0" smtClean="0">
              <a:solidFill>
                <a:schemeClr val="tx1"/>
              </a:solidFill>
            </a:endParaRPr>
          </a:p>
          <a:p>
            <a:endParaRPr lang="ru-RU" sz="21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В итоге сборник вышел в свет под псевдонимом Н.Н. Этот сборник не имел успеха у публики, и после критики </a:t>
            </a:r>
            <a:r>
              <a:rPr lang="ru-RU" sz="1600" i="0" dirty="0" err="1" smtClean="0">
                <a:solidFill>
                  <a:schemeClr val="tx1"/>
                </a:solidFill>
              </a:rPr>
              <a:t>Виссариона</a:t>
            </a:r>
            <a:r>
              <a:rPr lang="ru-RU" sz="1600" i="0" dirty="0" smtClean="0">
                <a:solidFill>
                  <a:schemeClr val="tx1"/>
                </a:solidFill>
              </a:rPr>
              <a:t> Григорьевича Белинского в литературном журнале «Отечественные записки» был уничтожен лично Некрасовым.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1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i2.wp.com/klin-demianovo.ru/wp-content/uploads/2018/01/396349_nekrasov-s-belinskim-600x434-520x376.gif?resize=500%2C3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071552"/>
            <a:ext cx="3816424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7360" y="4214824"/>
            <a:ext cx="5845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В.Г.Белинский и Н.А.Некрасов.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</TotalTime>
  <Words>1026</Words>
  <Application>Microsoft Office PowerPoint</Application>
  <PresentationFormat>Экран (16:9)</PresentationFormat>
  <Paragraphs>184</Paragraphs>
  <Slides>19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Объект упаковщика для оболочки</vt:lpstr>
      <vt:lpstr>     Литературное                     чтение</vt:lpstr>
      <vt:lpstr>Биография </vt:lpstr>
      <vt:lpstr>                 </vt:lpstr>
      <vt:lpstr>                          </vt:lpstr>
      <vt:lpstr>                 Мать Н.А.Некрасова</vt:lpstr>
      <vt:lpstr>                 </vt:lpstr>
      <vt:lpstr>                                                                                                        В Петербурге </vt:lpstr>
      <vt:lpstr>    Литературная деятельность Н.А.Некрасова</vt:lpstr>
      <vt:lpstr>           Литературная деятельность</vt:lpstr>
      <vt:lpstr>      Произведения Н.А.Некрасова</vt:lpstr>
      <vt:lpstr>      Произведения Н.А.Некрасова</vt:lpstr>
      <vt:lpstr>                     «Современник»</vt:lpstr>
      <vt:lpstr>                       «Отечественные записки»</vt:lpstr>
      <vt:lpstr>Последние годы жизни Н.А.Некрасова</vt:lpstr>
      <vt:lpstr>   «Школьник». История создания стихотворения   </vt:lpstr>
      <vt:lpstr>   «Школьник». История создания стихотворения   </vt:lpstr>
      <vt:lpstr>                   «Архангельский мужик»   </vt:lpstr>
      <vt:lpstr>        Предтекстовая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400</cp:revision>
  <dcterms:created xsi:type="dcterms:W3CDTF">2020-04-13T08:05:42Z</dcterms:created>
  <dcterms:modified xsi:type="dcterms:W3CDTF">2020-10-09T12:43:27Z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