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256" r:id="rId2"/>
    <p:sldId id="263" r:id="rId3"/>
    <p:sldId id="289" r:id="rId4"/>
    <p:sldId id="296" r:id="rId5"/>
    <p:sldId id="297" r:id="rId6"/>
    <p:sldId id="298" r:id="rId7"/>
    <p:sldId id="304" r:id="rId8"/>
    <p:sldId id="303" r:id="rId9"/>
    <p:sldId id="299" r:id="rId10"/>
    <p:sldId id="300" r:id="rId11"/>
    <p:sldId id="301" r:id="rId12"/>
    <p:sldId id="291" r:id="rId13"/>
    <p:sldId id="280" r:id="rId14"/>
    <p:sldId id="306" r:id="rId15"/>
    <p:sldId id="295" r:id="rId16"/>
    <p:sldId id="288" r:id="rId17"/>
    <p:sldId id="269" r:id="rId18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788" y="8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03.10.2020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10/3/2020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-900608" y="1707654"/>
            <a:ext cx="7918918" cy="2510225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 algn="ctr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sz="3200" b="1" spc="-32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sz="3200"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sz="3200" b="1" spc="-32" dirty="0" smtClean="0">
                <a:solidFill>
                  <a:srgbClr val="2365C7"/>
                </a:solidFill>
                <a:latin typeface="Arial"/>
                <a:cs typeface="Arial"/>
              </a:rPr>
              <a:t> Николай </a:t>
            </a:r>
          </a:p>
          <a:p>
            <a:pPr marL="29196" algn="ctr">
              <a:lnSpc>
                <a:spcPts val="3092"/>
              </a:lnSpc>
              <a:spcBef>
                <a:spcPts val="174"/>
              </a:spcBef>
            </a:pPr>
            <a:r>
              <a:rPr lang="ru-RU" sz="3200" b="1" spc="-32" dirty="0" smtClean="0">
                <a:solidFill>
                  <a:srgbClr val="2365C7"/>
                </a:solidFill>
                <a:latin typeface="Arial"/>
                <a:cs typeface="Arial"/>
              </a:rPr>
              <a:t>Васильевич Гоголь.</a:t>
            </a:r>
            <a:endParaRPr lang="ru-RU" sz="3200" b="1" dirty="0" smtClean="0">
              <a:latin typeface="Arial"/>
              <a:cs typeface="Arial"/>
            </a:endParaRPr>
          </a:p>
          <a:p>
            <a:pPr marL="20134" algn="ctr">
              <a:lnSpc>
                <a:spcPts val="4329"/>
              </a:lnSpc>
            </a:pPr>
            <a:r>
              <a:rPr lang="ru-RU" sz="3200" b="1" spc="-16" dirty="0" smtClean="0">
                <a:solidFill>
                  <a:srgbClr val="2365C7"/>
                </a:solidFill>
                <a:latin typeface="Arial"/>
                <a:cs typeface="Arial"/>
              </a:rPr>
              <a:t>«Тарас </a:t>
            </a:r>
            <a:r>
              <a:rPr lang="ru-RU" sz="3200" b="1" spc="-16" dirty="0" err="1" smtClean="0">
                <a:solidFill>
                  <a:srgbClr val="2365C7"/>
                </a:solidFill>
                <a:latin typeface="Arial"/>
                <a:cs typeface="Arial"/>
              </a:rPr>
              <a:t>Бульба</a:t>
            </a:r>
            <a:r>
              <a:rPr lang="ru-RU" sz="3200" b="1" spc="-16" dirty="0" smtClean="0">
                <a:solidFill>
                  <a:srgbClr val="2365C7"/>
                </a:solidFill>
                <a:latin typeface="Arial"/>
                <a:cs typeface="Arial"/>
              </a:rPr>
              <a:t>»       </a:t>
            </a:r>
          </a:p>
          <a:p>
            <a:pPr marL="53357" marR="977540" algn="ctr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85720" y="2143122"/>
            <a:ext cx="545820" cy="1357321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32748" y="337425"/>
            <a:ext cx="1006041" cy="1005549"/>
            <a:chOff x="4686759" y="212868"/>
            <a:chExt cx="634365" cy="634365"/>
          </a:xfrm>
        </p:grpSpPr>
        <p:sp>
          <p:nvSpPr>
            <p:cNvPr id="11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7809314" y="394737"/>
            <a:ext cx="274924" cy="590848"/>
          </a:xfrm>
          <a:prstGeom prst="rect">
            <a:avLst/>
          </a:prstGeom>
        </p:spPr>
        <p:txBody>
          <a:bodyPr vert="horz" wrap="square" lIns="0" tIns="25168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ru-RU" sz="3600" dirty="0" smtClean="0">
                <a:solidFill>
                  <a:schemeClr val="bg1"/>
                </a:solidFill>
                <a:latin typeface="Arial"/>
                <a:cs typeface="Arial"/>
              </a:rPr>
              <a:t>8</a:t>
            </a:r>
            <a:endParaRPr sz="36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609632" y="859064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25602" name="Picture 2" descr="Гоголь Н.В.: Иллюстрации к произведениям Гого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1851670"/>
            <a:ext cx="3390646" cy="22143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Герои повести «Тарас </a:t>
            </a:r>
            <a:r>
              <a:rPr lang="ru-RU" spc="-8" dirty="0" err="1" smtClean="0"/>
              <a:t>Бульба</a:t>
            </a:r>
            <a:r>
              <a:rPr lang="ru-RU" spc="-8" dirty="0" smtClean="0"/>
              <a:t>»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29190" y="642924"/>
            <a:ext cx="400052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Второй сын Тараса,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ндрий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стал предателем, что тоже является испытанием для отца. И в этой ситуации Тарас оказался силён духом –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убивает своего сына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Андрия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как убивал своих врагов.  	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Г. Киянченко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5790" y="1084901"/>
            <a:ext cx="4405326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Герои повести «Тарас </a:t>
            </a:r>
            <a:r>
              <a:rPr lang="ru-RU" spc="-8" dirty="0" err="1" smtClean="0"/>
              <a:t>Бульба</a:t>
            </a:r>
            <a:r>
              <a:rPr lang="ru-RU" spc="-8" dirty="0" smtClean="0"/>
              <a:t>»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42924"/>
            <a:ext cx="392909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Вскоре Тарас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погибает и сам.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«…А уже огонь подымался над костром, захватывал его ноги и разостлался пламенем по дереву…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Да разве найдутся на свете такие огни, муки и такая сила, которая бы пересилила русскую силу!...»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986" name="AutoShape 2" descr="Ответы Mail.ru: где можно найти ответы к сочинению три смерти из  произведения Гоголя &quot;Тарас Бульба 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Ответы Mail.ru: где можно найти ответы к сочинению три смерти из  произведения Гоголя &quot;Тарас Бульба 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990" name="Picture 6" descr="Ответы Mail.ru: где можно найти ответы к сочинению три смерти из  произведения Гоголя &quot;Тарас Бульба 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000115"/>
            <a:ext cx="4306216" cy="27237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8102850" cy="534262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Цитаты из повести «Тарас </a:t>
            </a:r>
            <a:r>
              <a:rPr lang="ru-RU" spc="-8" dirty="0" err="1" smtClean="0"/>
              <a:t>Бульба</a:t>
            </a:r>
            <a:r>
              <a:rPr lang="ru-RU" spc="-8" dirty="0" smtClean="0"/>
              <a:t>»</a:t>
            </a:r>
            <a:endParaRPr spc="-8" dirty="0"/>
          </a:p>
        </p:txBody>
      </p:sp>
      <p:sp>
        <p:nvSpPr>
          <p:cNvPr id="34818" name="AutoShape 2" descr="Пушкин, Александр Сергеевич — Википед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3714743" y="1000114"/>
            <a:ext cx="544260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Нет уз святее товарищества!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Терпи,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козак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, – атаман будешь.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Есть ещё порох в пороховницах?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Что, сынку, помогли тебе твои ляхи?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Я тебя породил, я тебя и убью!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Отчизна есть то, что ищет душа наша, что милее для нее всего...</a:t>
            </a: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4" descr="Гоголь Николай | Театр на Юго-Запад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1142990"/>
            <a:ext cx="3166953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Решение кроссворда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57158" y="1142990"/>
            <a:ext cx="5500726" cy="3939540"/>
          </a:xfrm>
        </p:spPr>
        <p:txBody>
          <a:bodyPr/>
          <a:lstStyle/>
          <a:p>
            <a:r>
              <a:rPr lang="ru-RU" sz="1600" dirty="0" smtClean="0"/>
              <a:t>       По горизонтали:</a:t>
            </a:r>
          </a:p>
          <a:p>
            <a:endParaRPr lang="ru-RU" sz="1600" dirty="0" smtClean="0"/>
          </a:p>
          <a:p>
            <a:pPr marL="342900" indent="-342900">
              <a:buAutoNum type="arabicPeriod"/>
            </a:pPr>
            <a:r>
              <a:rPr lang="ru-RU" sz="1600" dirty="0" smtClean="0">
                <a:solidFill>
                  <a:schemeClr val="tx1"/>
                </a:solidFill>
              </a:rPr>
              <a:t>Название сборника, куда вошла повесть «Тарас </a:t>
            </a:r>
            <a:r>
              <a:rPr lang="ru-RU" sz="1600" dirty="0" err="1" smtClean="0">
                <a:solidFill>
                  <a:schemeClr val="tx1"/>
                </a:solidFill>
              </a:rPr>
              <a:t>Бульба</a:t>
            </a:r>
            <a:r>
              <a:rPr lang="ru-RU" sz="1600" dirty="0" smtClean="0">
                <a:solidFill>
                  <a:schemeClr val="tx1"/>
                </a:solidFill>
              </a:rPr>
              <a:t>».</a:t>
            </a:r>
          </a:p>
          <a:p>
            <a:pPr marL="342900" indent="-342900">
              <a:buFontTx/>
              <a:buAutoNum type="arabicPeriod" startAt="2"/>
            </a:pPr>
            <a:r>
              <a:rPr lang="ru-RU" sz="1600" dirty="0" smtClean="0">
                <a:solidFill>
                  <a:schemeClr val="tx1"/>
                </a:solidFill>
              </a:rPr>
              <a:t>Имя младшего сына Тараса </a:t>
            </a:r>
            <a:r>
              <a:rPr lang="ru-RU" sz="1600" dirty="0" err="1" smtClean="0">
                <a:solidFill>
                  <a:schemeClr val="tx1"/>
                </a:solidFill>
              </a:rPr>
              <a:t>Бульбы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rgbClr val="0070C0"/>
                </a:solidFill>
              </a:rPr>
              <a:t>       По вертикали:</a:t>
            </a:r>
            <a:r>
              <a:rPr lang="ru-RU" sz="1600" dirty="0" smtClean="0">
                <a:solidFill>
                  <a:schemeClr val="tx1"/>
                </a:solidFill>
              </a:rPr>
              <a:t>  </a:t>
            </a:r>
          </a:p>
          <a:p>
            <a:pPr marL="342900" indent="-342900"/>
            <a:endParaRPr lang="ru-RU" sz="1600" dirty="0" smtClean="0">
              <a:solidFill>
                <a:schemeClr val="tx1"/>
              </a:solidFill>
            </a:endParaRP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1.  Причина, по которой Тарас </a:t>
            </a:r>
            <a:r>
              <a:rPr lang="ru-RU" sz="1600" dirty="0" err="1" smtClean="0">
                <a:solidFill>
                  <a:schemeClr val="tx1"/>
                </a:solidFill>
              </a:rPr>
              <a:t>Бульба</a:t>
            </a:r>
            <a:r>
              <a:rPr lang="ru-RU" sz="1600" dirty="0" smtClean="0">
                <a:solidFill>
                  <a:schemeClr val="tx1"/>
                </a:solidFill>
              </a:rPr>
              <a:t> убивает своего сына </a:t>
            </a:r>
            <a:r>
              <a:rPr lang="ru-RU" sz="1600" dirty="0" err="1" smtClean="0">
                <a:solidFill>
                  <a:schemeClr val="tx1"/>
                </a:solidFill>
              </a:rPr>
              <a:t>Андрия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2.  Место, где происходят основные действия в повести «Тарас </a:t>
            </a:r>
            <a:r>
              <a:rPr lang="ru-RU" sz="1600" dirty="0" err="1" smtClean="0">
                <a:solidFill>
                  <a:schemeClr val="tx1"/>
                </a:solidFill>
              </a:rPr>
              <a:t>Бульба</a:t>
            </a:r>
            <a:r>
              <a:rPr lang="ru-RU" sz="1600" dirty="0" smtClean="0">
                <a:solidFill>
                  <a:schemeClr val="tx1"/>
                </a:solidFill>
              </a:rPr>
              <a:t>».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3.  Имя старшего сына Тараса </a:t>
            </a:r>
            <a:r>
              <a:rPr lang="ru-RU" sz="1600" dirty="0" err="1" smtClean="0">
                <a:solidFill>
                  <a:schemeClr val="tx1"/>
                </a:solidFill>
              </a:rPr>
              <a:t>Бульбы</a:t>
            </a:r>
            <a:r>
              <a:rPr lang="ru-RU" sz="1600" dirty="0" smtClean="0">
                <a:solidFill>
                  <a:schemeClr val="tx1"/>
                </a:solidFill>
              </a:rPr>
              <a:t>.</a:t>
            </a:r>
          </a:p>
          <a:p>
            <a:pPr marL="342900" indent="-342900"/>
            <a:r>
              <a:rPr lang="ru-RU" sz="1600" dirty="0" smtClean="0">
                <a:solidFill>
                  <a:schemeClr val="tx1"/>
                </a:solidFill>
              </a:rPr>
              <a:t>4.  Река, «за порогами» которой жили запорожские казаки?</a:t>
            </a:r>
          </a:p>
          <a:p>
            <a:pPr marL="342900" indent="-342900">
              <a:buAutoNum type="arabicPeriod" startAt="2"/>
            </a:pP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10244" name="Picture 4" descr="Иллюстрация 1 из 32 для Тарас Бульба - Николай Гоголь | Лабиринт - книги.  Источник: Лабиринт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00760" y="1000114"/>
            <a:ext cx="2786113" cy="27237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214296"/>
            <a:ext cx="8190071" cy="507831"/>
          </a:xfrm>
        </p:spPr>
        <p:txBody>
          <a:bodyPr/>
          <a:lstStyle/>
          <a:p>
            <a:r>
              <a:rPr lang="ru-RU" dirty="0" smtClean="0"/>
              <a:t>     Решение кроссворда.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57950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2000246"/>
            <a:ext cx="500066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57356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57356" y="150018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57620" y="4000510"/>
            <a:ext cx="500066" cy="4905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57620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57752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57818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488" y="100011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857356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57356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 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00051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358082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7488" y="150018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857884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857620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57818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57752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857488" y="400051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57488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57818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57356" y="100011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57488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14296"/>
            <a:ext cx="9261641" cy="507831"/>
          </a:xfrm>
        </p:spPr>
        <p:txBody>
          <a:bodyPr/>
          <a:lstStyle/>
          <a:p>
            <a:r>
              <a:rPr lang="ru-RU" dirty="0" smtClean="0"/>
              <a:t>     Решение кроссворда. Проверьте!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357686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857620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857488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57950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57554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857488" y="2000246"/>
            <a:ext cx="500066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357422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857356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857356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857356" y="150018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857620" y="4000510"/>
            <a:ext cx="500066" cy="49054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857620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858016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857752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357818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488" y="100011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1857356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857356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5357818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п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5357818" y="400051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358082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2857488" y="150018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5857884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857620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5357818" y="3000378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е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4857752" y="2000246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857488" y="4000510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2857488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5357818" y="2500312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857356" y="100011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857488" y="3500444"/>
            <a:ext cx="503238" cy="48577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err="1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62355"/>
            <a:ext cx="8559531" cy="507830"/>
          </a:xfrm>
        </p:spPr>
        <p:txBody>
          <a:bodyPr/>
          <a:lstStyle/>
          <a:p>
            <a:r>
              <a:rPr lang="ru-RU" dirty="0" smtClean="0"/>
              <a:t>                  Словарная работа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00034" y="1000114"/>
            <a:ext cx="5112568" cy="6017032"/>
          </a:xfrm>
        </p:spPr>
        <p:txBody>
          <a:bodyPr/>
          <a:lstStyle/>
          <a:p>
            <a:r>
              <a:rPr lang="ru-RU" sz="1700" dirty="0" smtClean="0"/>
              <a:t>                    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повесть – </a:t>
            </a:r>
            <a:r>
              <a:rPr lang="en-US" sz="1700" dirty="0" err="1" smtClean="0">
                <a:solidFill>
                  <a:schemeClr val="tx1"/>
                </a:solidFill>
              </a:rPr>
              <a:t>qissa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крестьяне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dehqonlar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порог – </a:t>
            </a:r>
            <a:r>
              <a:rPr lang="en-US" sz="1700" dirty="0" err="1" smtClean="0">
                <a:solidFill>
                  <a:schemeClr val="tx1"/>
                </a:solidFill>
              </a:rPr>
              <a:t>ostona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угнетать – </a:t>
            </a:r>
            <a:r>
              <a:rPr lang="en-US" sz="1700" dirty="0" err="1" smtClean="0">
                <a:solidFill>
                  <a:schemeClr val="tx1"/>
                </a:solidFill>
              </a:rPr>
              <a:t>zulm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o‘tkazmoq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измена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xoinlik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непосильная дань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chidab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bo‘lmas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soliq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верность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sadoqat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r>
              <a:rPr lang="ru-RU" sz="1700" dirty="0" smtClean="0">
                <a:solidFill>
                  <a:schemeClr val="tx1"/>
                </a:solidFill>
              </a:rPr>
              <a:t> </a:t>
            </a:r>
          </a:p>
          <a:p>
            <a:r>
              <a:rPr lang="ru-RU" sz="1700" dirty="0" smtClean="0">
                <a:solidFill>
                  <a:schemeClr val="tx1"/>
                </a:solidFill>
              </a:rPr>
              <a:t>товарищество – </a:t>
            </a:r>
            <a:r>
              <a:rPr lang="en-US" sz="1700" dirty="0" err="1" smtClean="0">
                <a:solidFill>
                  <a:schemeClr val="tx1"/>
                </a:solidFill>
              </a:rPr>
              <a:t>birodarlik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мужество – </a:t>
            </a:r>
            <a:r>
              <a:rPr lang="en-US" sz="1700" dirty="0" err="1" smtClean="0">
                <a:solidFill>
                  <a:schemeClr val="tx1"/>
                </a:solidFill>
              </a:rPr>
              <a:t>mardlik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беззаветный – </a:t>
            </a:r>
            <a:r>
              <a:rPr lang="en-US" sz="1700" dirty="0" err="1" smtClean="0">
                <a:solidFill>
                  <a:schemeClr val="tx1"/>
                </a:solidFill>
              </a:rPr>
              <a:t>fidokorona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соратник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safdosh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предатель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sotqin</a:t>
            </a:r>
            <a:r>
              <a:rPr lang="en-US" sz="1700" dirty="0" smtClean="0">
                <a:solidFill>
                  <a:schemeClr val="tx1"/>
                </a:solidFill>
              </a:rPr>
              <a:t>, </a:t>
            </a:r>
            <a:r>
              <a:rPr lang="en-US" sz="1700" dirty="0" err="1" smtClean="0">
                <a:solidFill>
                  <a:schemeClr val="tx1"/>
                </a:solidFill>
              </a:rPr>
              <a:t>vatanfurush</a:t>
            </a:r>
            <a:r>
              <a:rPr lang="en-US" sz="1700" dirty="0" smtClean="0">
                <a:solidFill>
                  <a:schemeClr val="tx1"/>
                </a:solidFill>
              </a:rPr>
              <a:t>;</a:t>
            </a:r>
            <a:endParaRPr lang="ru-RU" sz="1700" dirty="0" smtClean="0">
              <a:solidFill>
                <a:schemeClr val="tx1"/>
              </a:solidFill>
            </a:endParaRPr>
          </a:p>
          <a:p>
            <a:r>
              <a:rPr lang="ru-RU" sz="1700" dirty="0" smtClean="0">
                <a:solidFill>
                  <a:schemeClr val="tx1"/>
                </a:solidFill>
              </a:rPr>
              <a:t>испытание –</a:t>
            </a:r>
            <a:r>
              <a:rPr lang="en-US" sz="1700" dirty="0" smtClean="0">
                <a:solidFill>
                  <a:schemeClr val="tx1"/>
                </a:solidFill>
              </a:rPr>
              <a:t> </a:t>
            </a:r>
            <a:r>
              <a:rPr lang="en-US" sz="1700" dirty="0" err="1" smtClean="0">
                <a:solidFill>
                  <a:schemeClr val="tx1"/>
                </a:solidFill>
              </a:rPr>
              <a:t>sinov</a:t>
            </a:r>
            <a:r>
              <a:rPr lang="en-US" sz="1700" dirty="0" smtClean="0">
                <a:solidFill>
                  <a:schemeClr val="tx1"/>
                </a:solidFill>
              </a:rPr>
              <a:t>.</a:t>
            </a:r>
            <a:endParaRPr lang="ru-RU" sz="1700" dirty="0" smtClean="0">
              <a:solidFill>
                <a:schemeClr val="tx1"/>
              </a:solidFill>
            </a:endParaRPr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 smtClean="0"/>
          </a:p>
          <a:p>
            <a:endParaRPr lang="ru-RU" sz="1700" dirty="0"/>
          </a:p>
        </p:txBody>
      </p:sp>
      <p:pic>
        <p:nvPicPr>
          <p:cNvPr id="6" name="Picture 2" descr="D:\Ona\O'quv Amaliyot\kopy\book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285866"/>
            <a:ext cx="350360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142844" y="928677"/>
            <a:ext cx="52917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1214428"/>
            <a:ext cx="39290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Подготовиться к пересказу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повести  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Н.В.Гоголя «Тарас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 </a:t>
            </a:r>
            <a:endParaRPr lang="en-US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b="1" dirty="0" smtClean="0">
                <a:latin typeface="Arial" pitchFamily="34" charset="0"/>
                <a:cs typeface="Arial" pitchFamily="34" charset="0"/>
              </a:rPr>
              <a:t>                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(стр. 91 - 97).</a:t>
            </a:r>
            <a:r>
              <a:rPr lang="ru-RU" sz="1600" dirty="0" smtClean="0"/>
              <a:t>  </a:t>
            </a:r>
            <a:endParaRPr lang="ru-RU" sz="1600" dirty="0"/>
          </a:p>
        </p:txBody>
      </p:sp>
      <p:sp>
        <p:nvSpPr>
          <p:cNvPr id="1026" name="AutoShape 2" descr="Гоголь, Н. Тарас Бульба. / Иллюстрации А. Герасимова [автограф]. М.: ГИХЛ,  1955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Тарас Бульба eBook by Н.В. Гоголь - 1230000524100 | Rakuten Kobo United  States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1071552"/>
            <a:ext cx="321471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51470"/>
            <a:ext cx="8524193" cy="948644"/>
          </a:xfrm>
        </p:spPr>
        <p:txBody>
          <a:bodyPr anchor="ctr"/>
          <a:lstStyle/>
          <a:p>
            <a:pPr algn="ctr"/>
            <a:r>
              <a:rPr lang="ru-RU" sz="2800" dirty="0" smtClean="0"/>
              <a:t>История создания повести «Тарас </a:t>
            </a:r>
            <a:r>
              <a:rPr lang="ru-RU" sz="2800" dirty="0" err="1" smtClean="0"/>
              <a:t>Бульба</a:t>
            </a:r>
            <a:r>
              <a:rPr lang="ru-RU" sz="2800" dirty="0" smtClean="0"/>
              <a:t>»</a:t>
            </a:r>
            <a:endParaRPr lang="ru-RU" sz="28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714877" y="357174"/>
            <a:ext cx="4071966" cy="3785652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</a:rPr>
              <a:t> </a:t>
            </a:r>
          </a:p>
          <a:p>
            <a:endParaRPr lang="ru-RU" sz="1600" i="0" dirty="0" smtClean="0">
              <a:solidFill>
                <a:schemeClr val="tx1"/>
              </a:solidFill>
            </a:endParaRPr>
          </a:p>
          <a:p>
            <a:r>
              <a:rPr lang="ru-RU" sz="1600" i="0" dirty="0" smtClean="0">
                <a:solidFill>
                  <a:schemeClr val="tx1"/>
                </a:solidFill>
              </a:rPr>
              <a:t>Повесть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«Тарас </a:t>
            </a:r>
            <a:r>
              <a:rPr lang="ru-RU" sz="16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 имеет большую и сложную творческую историю. Она была впервые напечатана в 1835 году в сборнике «Миргород». В 1842 году во втором томе своих «Сочинений» Н.В.Гоголь поместил «Тараса </a:t>
            </a:r>
            <a:r>
              <a:rPr lang="ru-RU" sz="1600" i="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Бульбу</a:t>
            </a:r>
            <a:r>
              <a:rPr lang="ru-RU" sz="1600" i="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» в новой, коренным образом переделанной редакции. Работа над этим произведением продолжалась с перерывами девять лет: с 1833-го года до 1842. </a:t>
            </a:r>
            <a:endParaRPr lang="ru-RU" sz="16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558" name="AutoShape 6" descr="Гоголь, Н. Тарас Бульба. / Иллюстрации А. Герасимова [автограф]. М.: ГИХЛ,  1955. | Аукционы | Аукционный дом «Литфонд»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Тарас Буль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Тарас Буль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4" name="AutoShape 12" descr="Тарас Буль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6" name="AutoShape 14" descr="Тарас Бульб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8" name="AutoShape 16" descr="Тарас Бульба, Н.В. Гоголь, - иллюстрации Овчаренко Сергея | Иллюстрации,  Кельтские воины, Бульб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74" name="Picture 22" descr="Тарас Бульба» Николай Гоголь - купить книгу «Тарас Бульба» в Минске —  Издательство Речь на OZ.by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982072"/>
            <a:ext cx="3286148" cy="39290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</a:t>
            </a:r>
            <a:endParaRPr lang="ru-RU" sz="28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85721" y="1000114"/>
            <a:ext cx="385765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14282" y="928676"/>
            <a:ext cx="40719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  украинских  землях  западнее  Днепра  хозяйничали  в  то  трудное  время  польские  паны.  Они  угнетали  крестьян, беря с них непосильную дань, преследовали все национальное,  украинское.  Многие  крестьяне,  не  выдержав гнета, бежали от кабалы на юг, в широкие степи, в низовье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Днепра. На острове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Хортица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у днепровских порогов возник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укрепленный лагерь беглых крестьян. Они стали называться  запорожскими  казаками,  так  как  жили  «за порогами» Днепра.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42858"/>
            <a:ext cx="9001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</a:t>
            </a:r>
            <a:r>
              <a:rPr lang="ru-RU" sz="3200" b="1" dirty="0" smtClean="0">
                <a:solidFill>
                  <a:schemeClr val="bg1"/>
                </a:solidFill>
              </a:rPr>
              <a:t>История создания повести «Тарас </a:t>
            </a:r>
            <a:r>
              <a:rPr lang="ru-RU" sz="3200" b="1" dirty="0" err="1" smtClean="0">
                <a:solidFill>
                  <a:schemeClr val="bg1"/>
                </a:solidFill>
              </a:rPr>
              <a:t>Бульба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2" name="Picture 18" descr="Тест по повести Тарас Бульба - Николай Гоголь - Викторина с ответам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14810" y="1000114"/>
            <a:ext cx="4431564" cy="3011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</a:t>
            </a:r>
            <a:endParaRPr lang="ru-RU" sz="28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28992" y="1000114"/>
            <a:ext cx="5500726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72000" y="785800"/>
            <a:ext cx="43577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Защищаясь от врагов, устраивали засеки, то есть преграды из наваленных деревьев. Засека — по-украински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«сечь». Поэтому и лагерь их стал называться Запорожской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Сечью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Запорожское казачество боролось и с польской шляхтой, и с турками, которые часто нападали на эти земли. В этой упорной борьбе за родную землю формировались могучие характеры, крепкие натуры, так привлекавшие Гоголя своей удалью и героизмом, укреплялось товарищество, росла «русская сила казачества».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42858"/>
            <a:ext cx="9001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</a:t>
            </a:r>
            <a:r>
              <a:rPr lang="ru-RU" sz="3200" b="1" dirty="0" smtClean="0">
                <a:solidFill>
                  <a:schemeClr val="bg1"/>
                </a:solidFill>
              </a:rPr>
              <a:t>История создания повести «Тарас </a:t>
            </a:r>
            <a:r>
              <a:rPr lang="ru-RU" sz="3200" b="1" dirty="0" err="1" smtClean="0">
                <a:solidFill>
                  <a:schemeClr val="bg1"/>
                </a:solidFill>
              </a:rPr>
              <a:t>Бульба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35844" name="Picture 4" descr="Дерегус Михаил Гордеевич | Nostalgie :: арт галерея живописи эпохи  соцреализма | Галерея, Бульб, Музей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4214842" cy="38338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7463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 </a:t>
            </a:r>
            <a:endParaRPr lang="ru-RU" sz="28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428992" y="1000114"/>
            <a:ext cx="5500726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865406"/>
            <a:ext cx="407196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В  повести  «Тарас 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»  Гоголь  изображает  богатырские  характеры  самого  Тараса,  Остапа,  других  запорожских  «рыцарей»,  их  самоотверженную  борьбу  за  родную землю, за свою национальную независимость. Для Тараса и  Остапа  любовь  и  верность  родине,  товариществу  выше личной привязанности, кровного родства, любовного чувства. Повесть полна восхищения перед беззаветным мужеством народа и его героической борьбой за независимость и свободу родины.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0" y="142858"/>
            <a:ext cx="9001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       </a:t>
            </a:r>
            <a:r>
              <a:rPr lang="ru-RU" sz="3200" b="1" dirty="0" smtClean="0">
                <a:solidFill>
                  <a:schemeClr val="bg1"/>
                </a:solidFill>
              </a:rPr>
              <a:t>История создания повести «Тарас </a:t>
            </a:r>
            <a:r>
              <a:rPr lang="ru-RU" sz="3200" b="1" dirty="0" err="1" smtClean="0">
                <a:solidFill>
                  <a:schemeClr val="bg1"/>
                </a:solidFill>
              </a:rPr>
              <a:t>Бульба</a:t>
            </a:r>
            <a:r>
              <a:rPr lang="ru-RU" sz="3200" b="1" dirty="0" smtClean="0">
                <a:solidFill>
                  <a:schemeClr val="bg1"/>
                </a:solidFill>
              </a:rPr>
              <a:t>»</a:t>
            </a:r>
            <a:endParaRPr lang="ru-RU" b="1" dirty="0">
              <a:solidFill>
                <a:schemeClr val="bg1"/>
              </a:solidFill>
            </a:endParaRPr>
          </a:p>
        </p:txBody>
      </p:sp>
      <p:pic>
        <p:nvPicPr>
          <p:cNvPr id="23" name="Picture 4" descr="А. Бубн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8464" y="1000114"/>
            <a:ext cx="4459816" cy="30117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Герои повести «Тарас </a:t>
            </a:r>
            <a:r>
              <a:rPr lang="ru-RU" spc="-8" dirty="0" err="1" smtClean="0"/>
              <a:t>Бульба</a:t>
            </a:r>
            <a:r>
              <a:rPr lang="ru-RU" spc="-8" dirty="0" smtClean="0"/>
              <a:t>»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72066" y="642924"/>
            <a:ext cx="392909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Главный герой произведения – Тарас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 Рядом с ним – его друзья и соратники, а также два близких ему человека – его сыновья Остап и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Андрий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9938" name="Picture 2" descr="ТОП украинских личностей, о которых стоит снять фильмы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00114"/>
            <a:ext cx="4572032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Герои повести «Тарас </a:t>
            </a:r>
            <a:r>
              <a:rPr lang="ru-RU" spc="-8" dirty="0" err="1" smtClean="0"/>
              <a:t>Бульба</a:t>
            </a:r>
            <a:r>
              <a:rPr lang="ru-RU" spc="-8" dirty="0" smtClean="0"/>
              <a:t>»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642924"/>
            <a:ext cx="35719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«Тарас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Бульба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по случаю приезда сыновей велел созвать всех сотников и весь полковой чин, кто только был налицо. «Вот, смотрите, какие молодцы!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На Сечь их скоро пошлю».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 descr="Иллюстрации А.М.Герасимова к повести &quot;Тарас Бульба&quot; Н.В.Гоголя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5111" y="1044256"/>
            <a:ext cx="4549344" cy="26076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561045"/>
          </a:xfrm>
        </p:spPr>
        <p:txBody>
          <a:bodyPr/>
          <a:lstStyle/>
          <a:p>
            <a:r>
              <a:rPr lang="ru-RU" dirty="0" smtClean="0"/>
              <a:t>                         </a:t>
            </a:r>
            <a:r>
              <a:rPr lang="ru-RU" sz="36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76" y="4143386"/>
            <a:ext cx="8786844" cy="785817"/>
          </a:xfrm>
          <a:prstGeom prst="rect">
            <a:avLst/>
          </a:prstGeom>
        </p:spPr>
        <p:txBody>
          <a:bodyPr lIns="91429" tIns="45714" rIns="91429" bIns="45714">
            <a:normAutofit fontScale="92500" lnSpcReduction="20000"/>
          </a:bodyPr>
          <a:lstStyle/>
          <a:p>
            <a:pPr algn="just" defTabSz="914290">
              <a:lnSpc>
                <a:spcPct val="90000"/>
              </a:lnSpc>
              <a:defRPr/>
            </a:pPr>
            <a:r>
              <a:rPr lang="ru-RU" sz="1600" b="1" kern="0" dirty="0" smtClean="0">
                <a:solidFill>
                  <a:srgbClr val="262626"/>
                </a:solidFill>
                <a:latin typeface="Arial" pitchFamily="34" charset="0"/>
                <a:cs typeface="Arial" pitchFamily="34" charset="0"/>
              </a:rPr>
              <a:t>«Бедная старушка печально глядела…, она не могла удержаться от слёз, взглянула на детей своих, с которыми угрожала ей такая скорая разлука, - и никто не мог описать всей безмолвной её горести, которая, казалось, трепетала в глазах её и в судорожно сжатых губах…».  </a:t>
            </a: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7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       </a:t>
            </a:r>
            <a:endParaRPr lang="ru-RU" sz="47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Как составить цитатный план к теме &quot;Образ матери&quot;(Тарас Бульба)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021191"/>
            <a:ext cx="3929090" cy="2907882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14282" y="142858"/>
            <a:ext cx="8786874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pc="-8" dirty="0" smtClean="0"/>
              <a:t>                    </a:t>
            </a:r>
            <a:r>
              <a:rPr lang="ru-RU" b="1" spc="-8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Герои повести «Тарас </a:t>
            </a:r>
            <a:r>
              <a:rPr lang="ru-RU" b="1" spc="-8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Бульба</a:t>
            </a:r>
            <a:r>
              <a:rPr lang="ru-RU" b="1" spc="-8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2" descr="Характеристика Тараса Бульбы в повести &quot;Тарас Бульба&quot; Гоголя: описание  внешности и характер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00561" y="1000114"/>
            <a:ext cx="4249645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69678" y="146668"/>
            <a:ext cx="7531346" cy="534266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pc="-8" dirty="0" smtClean="0"/>
              <a:t>Герои повести «Тарас </a:t>
            </a:r>
            <a:r>
              <a:rPr lang="ru-RU" spc="-8" dirty="0" err="1" smtClean="0"/>
              <a:t>Бульба</a:t>
            </a:r>
            <a:r>
              <a:rPr lang="ru-RU" spc="-8" dirty="0" smtClean="0"/>
              <a:t>»</a:t>
            </a:r>
            <a:endParaRPr spc="-8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642924"/>
            <a:ext cx="3714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Мужественному и стойкому казаку Тарасу приходится испытать не только гордость за своих сыновей, но и боль утраты и предательство. Гибель Остапа, такого же бесстрашного воина, как отец, - большая трагедия для Тараса </a:t>
            </a:r>
            <a:r>
              <a:rPr lang="ru-RU" sz="1600" b="1" dirty="0" err="1" smtClean="0">
                <a:latin typeface="Arial" pitchFamily="34" charset="0"/>
                <a:cs typeface="Arial" pitchFamily="34" charset="0"/>
              </a:rPr>
              <a:t>Бульбы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7892" name="Picture 4" descr="Тарас Бульба: удивительные факты, о которых не рассказывают в школ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9952" y="1131590"/>
            <a:ext cx="4252156" cy="2868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4372</TotalTime>
  <Words>903</Words>
  <Application>Microsoft Office PowerPoint</Application>
  <PresentationFormat>Экран (16:9)</PresentationFormat>
  <Paragraphs>222</Paragraphs>
  <Slides>17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Comic Sans MS</vt:lpstr>
      <vt:lpstr>Office Theme</vt:lpstr>
      <vt:lpstr>     Литературное                     чтение</vt:lpstr>
      <vt:lpstr>История создания повести «Тарас Бульба»</vt:lpstr>
      <vt:lpstr>                 </vt:lpstr>
      <vt:lpstr>                 </vt:lpstr>
      <vt:lpstr>                 </vt:lpstr>
      <vt:lpstr>Герои повести «Тарас Бульба»</vt:lpstr>
      <vt:lpstr>Герои повести «Тарас Бульба»</vt:lpstr>
      <vt:lpstr>                          </vt:lpstr>
      <vt:lpstr>Герои повести «Тарас Бульба»</vt:lpstr>
      <vt:lpstr>Герои повести «Тарас Бульба»</vt:lpstr>
      <vt:lpstr>Герои повести «Тарас Бульба»</vt:lpstr>
      <vt:lpstr>Цитаты из повести «Тарас Бульба»</vt:lpstr>
      <vt:lpstr>             Решение кроссворда</vt:lpstr>
      <vt:lpstr>     Решение кроссворда.</vt:lpstr>
      <vt:lpstr>     Решение кроссворда. Проверьте!</vt:lpstr>
      <vt:lpstr>                  Словарная работа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460</cp:revision>
  <dcterms:created xsi:type="dcterms:W3CDTF">2020-04-13T08:05:42Z</dcterms:created>
  <dcterms:modified xsi:type="dcterms:W3CDTF">2020-10-03T09:31:00Z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