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gif" ContentType="video/unknown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70" r:id="rId2"/>
  </p:sldMasterIdLst>
  <p:notesMasterIdLst>
    <p:notesMasterId r:id="rId23"/>
  </p:notesMasterIdLst>
  <p:sldIdLst>
    <p:sldId id="283" r:id="rId3"/>
    <p:sldId id="272" r:id="rId4"/>
    <p:sldId id="273" r:id="rId5"/>
    <p:sldId id="264" r:id="rId6"/>
    <p:sldId id="287" r:id="rId7"/>
    <p:sldId id="286" r:id="rId8"/>
    <p:sldId id="271" r:id="rId9"/>
    <p:sldId id="263" r:id="rId10"/>
    <p:sldId id="258" r:id="rId11"/>
    <p:sldId id="259" r:id="rId12"/>
    <p:sldId id="274" r:id="rId13"/>
    <p:sldId id="279" r:id="rId14"/>
    <p:sldId id="280" r:id="rId15"/>
    <p:sldId id="269" r:id="rId16"/>
    <p:sldId id="289" r:id="rId17"/>
    <p:sldId id="275" r:id="rId18"/>
    <p:sldId id="270" r:id="rId19"/>
    <p:sldId id="276" r:id="rId20"/>
    <p:sldId id="288" r:id="rId21"/>
    <p:sldId id="281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D0E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96404" autoAdjust="0"/>
  </p:normalViewPr>
  <p:slideViewPr>
    <p:cSldViewPr>
      <p:cViewPr varScale="1">
        <p:scale>
          <a:sx n="66" d="100"/>
          <a:sy n="66" d="100"/>
        </p:scale>
        <p:origin x="636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F6DAC-09A3-4950-AD57-695A8ACA10B2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7A62E-89C2-4673-9108-AD74B7E5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75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7A62E-89C2-4673-9108-AD74B7E55C2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279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dirty="0" smtClean="0">
                <a:latin typeface="+mn-lt"/>
              </a:rPr>
              <a:t>Существуют ХЭ, имеющие один и тот же заряд ядра, но разные массы, такие элементы называются ИЗОТАПАМИ.</a:t>
            </a:r>
          </a:p>
          <a:p>
            <a:r>
              <a:rPr lang="ru-RU" sz="1200" b="1" dirty="0" smtClean="0">
                <a:latin typeface="+mn-lt"/>
              </a:rPr>
              <a:t>Давайте рассмотрим изотопы самого простого ХЭ ВОДОРОДА.</a:t>
            </a:r>
          </a:p>
          <a:p>
            <a:r>
              <a:rPr lang="ru-RU" sz="1200" b="1" dirty="0" smtClean="0">
                <a:latin typeface="+mn-lt"/>
              </a:rPr>
              <a:t>НА</a:t>
            </a:r>
            <a:r>
              <a:rPr lang="ru-RU" sz="1200" b="1" baseline="0" dirty="0" smtClean="0">
                <a:latin typeface="+mn-lt"/>
              </a:rPr>
              <a:t> СЕГОДНЯШНИЙ ДЕНЬ ИХ ВСЕГО 3 : ВОДОРОД (ИМЕЕТ 1 ПРОТОН И НЕ ИМЕЕТ НЕЙТРОНОВ)</a:t>
            </a:r>
          </a:p>
          <a:p>
            <a:r>
              <a:rPr lang="ru-RU" sz="1200" b="1" baseline="0" dirty="0" smtClean="0">
                <a:latin typeface="+mn-lt"/>
              </a:rPr>
              <a:t>ДЕЙТЕРИЙ (1ПРОТОН+1 НЕЙТРОН</a:t>
            </a:r>
          </a:p>
          <a:p>
            <a:r>
              <a:rPr lang="ru-RU" sz="1200" b="1" baseline="0" dirty="0" smtClean="0">
                <a:latin typeface="+mn-lt"/>
              </a:rPr>
              <a:t>ТРИТИЙ (1 ПРОТОН И 2 НЕЙТРОНА) </a:t>
            </a:r>
          </a:p>
          <a:p>
            <a:r>
              <a:rPr lang="ru-RU" sz="1200" b="1" baseline="0" dirty="0" smtClean="0">
                <a:latin typeface="+mn-lt"/>
              </a:rPr>
              <a:t>Т.о., ОДИНАКОВЫЙ ЗАРЯД ЯДРА ПОЗВОЛЯЕТ ПРИЧИСЛИТЬ ДАННЫЕ АТОМЫ К ОДНОМУ ХИМИЧЕСКОМУ ЭЛЕМЕНТУ – ВОДОРОДУ.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01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Известно, что в природе </a:t>
            </a:r>
            <a:r>
              <a:rPr lang="ru-RU" b="1" dirty="0" smtClean="0"/>
              <a:t>хлор</a:t>
            </a:r>
            <a:r>
              <a:rPr lang="ru-RU" dirty="0" smtClean="0"/>
              <a:t> может находиться в виде двух стабильных </a:t>
            </a:r>
            <a:r>
              <a:rPr lang="ru-RU" b="1" dirty="0" smtClean="0"/>
              <a:t>изотопов.</a:t>
            </a:r>
            <a:r>
              <a:rPr lang="ru-RU" dirty="0" smtClean="0"/>
              <a:t> с массовым числом 35 и 37 Доли их содержания соответственно равны 75   и 25%</a:t>
            </a:r>
            <a:endParaRPr lang="ru-RU" b="1" dirty="0" smtClean="0"/>
          </a:p>
          <a:p>
            <a:r>
              <a:rPr lang="ru-RU" b="1" dirty="0" smtClean="0"/>
              <a:t>ТАК, ОТНОСИТЕЛЬНАЯ</a:t>
            </a:r>
            <a:r>
              <a:rPr lang="ru-RU" b="1" baseline="0" dirty="0" smtClean="0"/>
              <a:t> АТОМНАЯ МАССА ПРЕДСТАВЛЕННАЯ В ТАБЛИЦЕ МЕНДЕЛЕЕВА  РАВНА ПРИМЕРНО 35,5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80579F-8F20-42C7-BFF0-2ECF5957BBA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411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3894C-0784-4791-8ED2-A4CFC9110CF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7C05E-E5D1-46DA-BE61-5A1AB809D3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936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31886-9912-46A0-9AA7-81093EBECC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7087D-FA67-4A35-8159-91A7DF80C9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945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5D981-E132-4A22-BBDC-498D09D589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3BE9B-191B-4E2B-B5F4-6FD1D554BD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117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F7AF6-764D-4CAA-9975-B62F182C60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2A93-D74E-4F20-83F1-949FC7E3FF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039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AFE94-21C9-43FD-9175-46DFABC740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2763F-A581-4820-9910-1680AA58C9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4973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1AE0A-F77F-4BDE-8EFD-D9FE413144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9BCFD-3431-4E3A-9D32-17EB96BBC7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4275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54C30-76CD-4F3B-AD22-840023E7317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4DF5F-3695-4A06-A2C8-A7E5C957F2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8872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A549C-B7B0-4200-B47A-D6E5BFB0BB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7D171-7686-4F03-8CCA-853459ED94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71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2DC83-2606-4872-82F0-4DA33FECFA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2283F-4EA1-4491-AEE0-5B280F9F0E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0964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9FCF9-445D-485A-9D33-32A4B770ED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03244-7BBC-4FFB-9256-6280B69A9D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55821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1293C-A091-41B0-BECE-E9B97686DA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C916D-AC7D-4EBD-B61A-5E8FCF19AD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2690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0238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71284-B82A-4AD3-92A5-901E08E8B2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2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B051D86-DF49-4A30-93B0-93E59A3ABF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EFE6367-E964-4B89-A2FE-9EAE288B671E}" type="slidenum">
              <a:rPr lang="ru-RU" altLang="ru-RU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666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9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3175" y="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object 4"/>
          <p:cNvSpPr txBox="1">
            <a:spLocks noChangeArrowheads="1"/>
          </p:cNvSpPr>
          <p:nvPr/>
        </p:nvSpPr>
        <p:spPr bwMode="auto">
          <a:xfrm>
            <a:off x="1617663" y="2781301"/>
            <a:ext cx="10133012" cy="95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238"/>
              </a:spcBef>
              <a:buFontTx/>
              <a:buNone/>
            </a:pPr>
            <a:r>
              <a:rPr lang="uz-Cyrl-UZ" sz="6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ms-MY" sz="6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Izotoplar</a:t>
            </a:r>
            <a:r>
              <a:rPr lang="en-US" sz="6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Izobarlar</a:t>
            </a:r>
            <a:r>
              <a:rPr lang="en-US" sz="6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ms-MY" sz="6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757237" y="2583096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732292" y="4860472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851025" y="476250"/>
            <a:ext cx="4244975" cy="138588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88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5050" y="623888"/>
            <a:ext cx="1690688" cy="91440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842" y="4293096"/>
            <a:ext cx="5735454" cy="22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7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oiling-water.gif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38058" y="1472347"/>
            <a:ext cx="3792537" cy="4525962"/>
          </a:xfrm>
        </p:spPr>
      </p:pic>
      <p:sp>
        <p:nvSpPr>
          <p:cNvPr id="6" name="TextBox 5"/>
          <p:cNvSpPr txBox="1"/>
          <p:nvPr/>
        </p:nvSpPr>
        <p:spPr>
          <a:xfrm>
            <a:off x="473634" y="980728"/>
            <a:ext cx="583839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izotopi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 da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qaynaydi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100,15 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 da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qaynaydi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O-16 (t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 = 100.0 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O-18 (t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 = 100.15 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</a:p>
          <a:p>
            <a:endParaRPr lang="en-US" sz="3200" dirty="0"/>
          </a:p>
          <a:p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67608" y="332656"/>
            <a:ext cx="1479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lang="en-US" sz="5400" b="1" baseline="-25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r>
              <a:rPr lang="en-US" sz="5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  <a:endParaRPr lang="ru-RU" sz="5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016588" y="2199100"/>
            <a:ext cx="1080120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</a:t>
            </a:r>
            <a:r>
              <a:rPr lang="en-US" sz="1600" b="1" baseline="-25000" dirty="0"/>
              <a:t>2</a:t>
            </a:r>
            <a:r>
              <a:rPr lang="en-US" sz="1600" b="1" baseline="30000" dirty="0"/>
              <a:t>16</a:t>
            </a:r>
            <a:r>
              <a:rPr lang="ru-RU" sz="1600" b="1" dirty="0"/>
              <a:t>О</a:t>
            </a:r>
          </a:p>
        </p:txBody>
      </p:sp>
      <p:sp>
        <p:nvSpPr>
          <p:cNvPr id="13" name="Овал 12"/>
          <p:cNvSpPr/>
          <p:nvPr/>
        </p:nvSpPr>
        <p:spPr>
          <a:xfrm>
            <a:off x="7040488" y="2351936"/>
            <a:ext cx="1080120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</a:t>
            </a:r>
            <a:r>
              <a:rPr lang="en-US" sz="1600" b="1" baseline="-25000" dirty="0"/>
              <a:t>2</a:t>
            </a:r>
            <a:r>
              <a:rPr lang="en-US" sz="1600" b="1" baseline="30000" dirty="0"/>
              <a:t>16</a:t>
            </a:r>
            <a:r>
              <a:rPr lang="ru-RU" sz="1600" b="1" dirty="0"/>
              <a:t>О</a:t>
            </a:r>
          </a:p>
        </p:txBody>
      </p:sp>
      <p:sp>
        <p:nvSpPr>
          <p:cNvPr id="14" name="Овал 13"/>
          <p:cNvSpPr/>
          <p:nvPr/>
        </p:nvSpPr>
        <p:spPr>
          <a:xfrm>
            <a:off x="7064388" y="2505636"/>
            <a:ext cx="1080120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</a:t>
            </a:r>
            <a:r>
              <a:rPr lang="en-US" sz="1600" b="1" baseline="-25000" dirty="0"/>
              <a:t>2</a:t>
            </a:r>
            <a:r>
              <a:rPr lang="en-US" sz="1600" b="1" baseline="30000" dirty="0"/>
              <a:t>16</a:t>
            </a:r>
            <a:r>
              <a:rPr lang="ru-RU" sz="1600" b="1" dirty="0"/>
              <a:t>О</a:t>
            </a:r>
          </a:p>
        </p:txBody>
      </p:sp>
      <p:sp>
        <p:nvSpPr>
          <p:cNvPr id="15" name="Овал 14"/>
          <p:cNvSpPr/>
          <p:nvPr/>
        </p:nvSpPr>
        <p:spPr>
          <a:xfrm>
            <a:off x="7124947" y="2667152"/>
            <a:ext cx="1080120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</a:t>
            </a:r>
            <a:r>
              <a:rPr lang="en-US" sz="1600" b="1" baseline="-25000" dirty="0"/>
              <a:t>2</a:t>
            </a:r>
            <a:r>
              <a:rPr lang="en-US" sz="1600" b="1" baseline="30000" dirty="0"/>
              <a:t>18</a:t>
            </a:r>
            <a:r>
              <a:rPr lang="ru-RU" sz="1600" b="1" dirty="0"/>
              <a:t>О</a:t>
            </a:r>
          </a:p>
        </p:txBody>
      </p:sp>
      <p:sp>
        <p:nvSpPr>
          <p:cNvPr id="16" name="Овал 15"/>
          <p:cNvSpPr/>
          <p:nvPr/>
        </p:nvSpPr>
        <p:spPr>
          <a:xfrm>
            <a:off x="7185506" y="2819988"/>
            <a:ext cx="1080120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H</a:t>
            </a:r>
            <a:r>
              <a:rPr lang="en-US" sz="1600" b="1" baseline="-25000" dirty="0"/>
              <a:t>2</a:t>
            </a:r>
            <a:r>
              <a:rPr lang="en-US" sz="1600" b="1" baseline="30000" dirty="0"/>
              <a:t>18</a:t>
            </a:r>
            <a:r>
              <a:rPr lang="ru-RU" sz="1600" b="1" dirty="0"/>
              <a:t>О</a:t>
            </a:r>
          </a:p>
        </p:txBody>
      </p:sp>
      <p:sp>
        <p:nvSpPr>
          <p:cNvPr id="25" name="Овал 24"/>
          <p:cNvSpPr/>
          <p:nvPr/>
        </p:nvSpPr>
        <p:spPr>
          <a:xfrm>
            <a:off x="7302340" y="3129162"/>
            <a:ext cx="1080120" cy="9361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239059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06945 L -0.00399 -0.3194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8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00"/>
                            </p:stCondLst>
                            <p:childTnLst>
                              <p:par>
                                <p:cTn id="1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06945 L -0.00399 -0.319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8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800"/>
                            </p:stCondLst>
                            <p:childTnLst>
                              <p:par>
                                <p:cTn id="2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06945 L -0.00399 -0.3194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8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-0.04 C 0.081 -0.049 0.102 -0.054 0.124 -0.054 C 0.149 -0.054 0.169 -0.049 0.183 -0.04 L 0.25 0 E" pathEditMode="relative" ptsTypes="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-0.04 C 0.081 -0.049 0.102 -0.054 0.124 -0.054 C 0.149 -0.054 0.169 -0.049 0.183 -0.04 L 0.25 0 E" pathEditMode="relative" ptsTypes="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-0.04 C 0.081 -0.049 0.102 -0.054 0.124 -0.054 C 0.149 -0.054 0.169 -0.049 0.183 -0.04 L 0.25 0 E" pathEditMode="relative" ptsTypes="">
                                      <p:cBhvr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5" grpId="0" animBg="1"/>
      <p:bldP spid="2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62092"/>
            <a:ext cx="12192000" cy="1190625"/>
          </a:xfrm>
          <a:solidFill>
            <a:srgbClr val="0070C0"/>
          </a:solidFill>
        </p:spPr>
        <p:txBody>
          <a:bodyPr/>
          <a:lstStyle/>
          <a:p>
            <a:r>
              <a:rPr lang="en-US" sz="54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5400" b="1" dirty="0" smtClean="0">
                <a:solidFill>
                  <a:schemeClr val="bg1"/>
                </a:solidFill>
                <a:effectLst/>
              </a:rPr>
              <a:t> </a:t>
            </a:r>
            <a:endParaRPr lang="ru-RU" sz="54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23392" y="1600200"/>
            <a:ext cx="103494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75%    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25%     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izotoplarining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aralashmasidan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789984" y="1696882"/>
            <a:ext cx="1008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3200" baseline="-25000" dirty="0">
                <a:solidFill>
                  <a:srgbClr val="CC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066553" y="1641101"/>
            <a:ext cx="1008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3200" baseline="-25000" dirty="0">
                <a:solidFill>
                  <a:srgbClr val="CC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801442" y="1533379"/>
            <a:ext cx="4774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C00000"/>
                </a:solidFill>
              </a:rPr>
              <a:t>35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084551" y="1496827"/>
            <a:ext cx="4774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C00000"/>
                </a:solidFill>
              </a:rPr>
              <a:t>37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299" y="3641933"/>
            <a:ext cx="3264176" cy="285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45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2"/>
          <p:cNvSpPr txBox="1">
            <a:spLocks noChangeArrowheads="1"/>
          </p:cNvSpPr>
          <p:nvPr/>
        </p:nvSpPr>
        <p:spPr bwMode="auto">
          <a:xfrm>
            <a:off x="0" y="-26085"/>
            <a:ext cx="12191999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5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Izotoplarni</a:t>
            </a:r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hisoblash</a:t>
            </a:r>
            <a:endParaRPr 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839416" y="1086075"/>
            <a:ext cx="11089232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3200" i="1" dirty="0" err="1">
                <a:latin typeface="Arial" panose="020B0604020202020204" pitchFamily="34" charset="0"/>
              </a:rPr>
              <a:t>Xlor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atomining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ikkita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izotopi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asosida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o‘rtacha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massa</a:t>
            </a:r>
            <a:r>
              <a:rPr lang="en-GB" sz="3200" i="1" dirty="0">
                <a:latin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</a:rPr>
              <a:t>topiladi</a:t>
            </a:r>
            <a:r>
              <a:rPr lang="en-GB" sz="3200" i="1" dirty="0">
                <a:latin typeface="Arial" panose="020B0604020202020204" pitchFamily="34" charset="0"/>
              </a:rPr>
              <a:t>.</a:t>
            </a:r>
          </a:p>
          <a:p>
            <a:r>
              <a:rPr lang="en-GB" sz="3200" b="1" dirty="0">
                <a:latin typeface="Arial" panose="020B0604020202020204" pitchFamily="34" charset="0"/>
              </a:rPr>
              <a:t>		</a:t>
            </a:r>
          </a:p>
          <a:p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0066"/>
                </a:solidFill>
                <a:latin typeface="Arial" panose="020B0604020202020204" pitchFamily="34" charset="0"/>
              </a:rPr>
              <a:t>           </a:t>
            </a:r>
            <a:r>
              <a:rPr lang="en-GB" sz="3200" b="1" dirty="0" smtClean="0">
                <a:latin typeface="Arial" panose="020B0604020202020204" pitchFamily="34" charset="0"/>
              </a:rPr>
              <a:t>Bu </a:t>
            </a:r>
            <a:r>
              <a:rPr lang="en-GB" sz="3200" b="1" dirty="0" err="1" smtClean="0">
                <a:latin typeface="Arial" panose="020B0604020202020204" pitchFamily="34" charset="0"/>
              </a:rPr>
              <a:t>yerda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dirty="0" err="1" smtClean="0">
                <a:latin typeface="Arial" panose="020B0604020202020204" pitchFamily="34" charset="0"/>
              </a:rPr>
              <a:t>har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dirty="0" err="1" smtClean="0">
                <a:latin typeface="Arial" panose="020B0604020202020204" pitchFamily="34" charset="0"/>
              </a:rPr>
              <a:t>to‘rtta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dirty="0" err="1" smtClean="0">
                <a:latin typeface="Arial" panose="020B0604020202020204" pitchFamily="34" charset="0"/>
              </a:rPr>
              <a:t>atomda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dirty="0" err="1" smtClean="0">
                <a:latin typeface="Arial" panose="020B0604020202020204" pitchFamily="34" charset="0"/>
              </a:rPr>
              <a:t>xlor</a:t>
            </a:r>
            <a:r>
              <a:rPr lang="en-GB" sz="3200" b="1" dirty="0" smtClean="0">
                <a:latin typeface="Arial" panose="020B0604020202020204" pitchFamily="34" charset="0"/>
              </a:rPr>
              <a:t> (Cl) </a:t>
            </a:r>
            <a:r>
              <a:rPr lang="en-GB" sz="3200" b="1" dirty="0" err="1" smtClean="0">
                <a:latin typeface="Arial" panose="020B0604020202020204" pitchFamily="34" charset="0"/>
              </a:rPr>
              <a:t>bo‘ladi</a:t>
            </a:r>
            <a:r>
              <a:rPr lang="en-GB" sz="3200" b="1" dirty="0" smtClean="0">
                <a:latin typeface="Arial" panose="020B0604020202020204" pitchFamily="34" charset="0"/>
              </a:rPr>
              <a:t>.</a:t>
            </a:r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r>
              <a:rPr lang="en-GB" sz="3200" b="1" dirty="0">
                <a:latin typeface="Arial" panose="020B0604020202020204" pitchFamily="34" charset="0"/>
              </a:rPr>
              <a:t>	    </a:t>
            </a:r>
            <a:r>
              <a:rPr lang="en-GB" sz="3200" b="1" dirty="0" err="1" smtClean="0">
                <a:latin typeface="Arial" panose="020B0604020202020204" pitchFamily="34" charset="0"/>
              </a:rPr>
              <a:t>O‘rtacha</a:t>
            </a:r>
            <a:r>
              <a:rPr lang="en-GB" sz="3200" b="1" dirty="0" smtClean="0">
                <a:latin typeface="Arial" panose="020B0604020202020204" pitchFamily="34" charset="0"/>
              </a:rPr>
              <a:t>   </a:t>
            </a:r>
            <a:r>
              <a:rPr lang="en-GB" sz="3200" b="1" dirty="0">
                <a:latin typeface="Arial" panose="020B0604020202020204" pitchFamily="34" charset="0"/>
              </a:rPr>
              <a:t>=       35  +  35  +  35  +  </a:t>
            </a:r>
            <a:r>
              <a:rPr lang="en-GB" sz="3200" b="1" dirty="0" smtClean="0">
                <a:latin typeface="Arial" panose="020B0604020202020204" pitchFamily="34" charset="0"/>
              </a:rPr>
              <a:t>37  =  35.45</a:t>
            </a:r>
            <a:endParaRPr lang="en-GB" sz="3200" b="1" dirty="0">
              <a:latin typeface="Arial" panose="020B0604020202020204" pitchFamily="34" charset="0"/>
            </a:endParaRPr>
          </a:p>
          <a:p>
            <a:r>
              <a:rPr lang="en-GB" sz="3200" b="1" dirty="0">
                <a:latin typeface="Arial" panose="020B0604020202020204" pitchFamily="34" charset="0"/>
              </a:rPr>
              <a:t>			                   </a:t>
            </a:r>
            <a:r>
              <a:rPr lang="ru-RU" sz="3200" b="1" dirty="0" smtClean="0">
                <a:latin typeface="Arial" panose="020B0604020202020204" pitchFamily="34" charset="0"/>
              </a:rPr>
              <a:t>        </a:t>
            </a:r>
            <a:r>
              <a:rPr lang="en-GB" sz="3200" b="1" dirty="0" smtClean="0">
                <a:latin typeface="Arial" panose="020B0604020202020204" pitchFamily="34" charset="0"/>
              </a:rPr>
              <a:t>4</a:t>
            </a:r>
            <a:endParaRPr lang="en-GB" sz="3200" b="1" dirty="0">
              <a:latin typeface="Arial" panose="020B0604020202020204" pitchFamily="34" charset="0"/>
            </a:endParaRPr>
          </a:p>
        </p:txBody>
      </p:sp>
      <p:sp>
        <p:nvSpPr>
          <p:cNvPr id="143364" name="Line 4"/>
          <p:cNvSpPr>
            <a:spLocks noChangeShapeType="1"/>
          </p:cNvSpPr>
          <p:nvPr/>
        </p:nvSpPr>
        <p:spPr bwMode="auto">
          <a:xfrm>
            <a:off x="10350500" y="66040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 flipH="1">
            <a:off x="1663700" y="66040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367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663700" y="6413500"/>
            <a:ext cx="342900" cy="3937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43368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326106"/>
              </p:ext>
            </p:extLst>
          </p:nvPr>
        </p:nvGraphicFramePr>
        <p:xfrm>
          <a:off x="2988866" y="2041299"/>
          <a:ext cx="6150768" cy="2255277"/>
        </p:xfrm>
        <a:graphic>
          <a:graphicData uri="http://schemas.openxmlformats.org/drawingml/2006/table">
            <a:tbl>
              <a:tblPr/>
              <a:tblGrid>
                <a:gridCol w="1397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3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2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68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Proton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Neytron</a:t>
                      </a:r>
                      <a:endPara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0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35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Cl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17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9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37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    Cl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17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3390" name="Line 30"/>
          <p:cNvSpPr>
            <a:spLocks noChangeShapeType="1"/>
          </p:cNvSpPr>
          <p:nvPr/>
        </p:nvSpPr>
        <p:spPr bwMode="auto">
          <a:xfrm>
            <a:off x="5159896" y="6021288"/>
            <a:ext cx="3979738" cy="0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8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/>
          <p:cNvSpPr txBox="1">
            <a:spLocks noChangeArrowheads="1"/>
          </p:cNvSpPr>
          <p:nvPr/>
        </p:nvSpPr>
        <p:spPr bwMode="auto"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Izotoplarni</a:t>
            </a:r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hisoblash</a:t>
            </a:r>
            <a:endParaRPr 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310680" y="1076527"/>
            <a:ext cx="11881320" cy="553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3200" i="1" dirty="0" err="1" smtClean="0">
                <a:latin typeface="Arial" panose="020B0604020202020204" pitchFamily="34" charset="0"/>
              </a:rPr>
              <a:t>Xlor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atomining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ikkita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izotopi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asosida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o‘rtacha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massa</a:t>
            </a:r>
            <a:r>
              <a:rPr lang="en-GB" sz="3200" i="1" dirty="0" smtClean="0">
                <a:latin typeface="Arial" panose="020B0604020202020204" pitchFamily="34" charset="0"/>
              </a:rPr>
              <a:t> </a:t>
            </a:r>
            <a:r>
              <a:rPr lang="en-GB" sz="3200" i="1" dirty="0" err="1" smtClean="0">
                <a:latin typeface="Arial" panose="020B0604020202020204" pitchFamily="34" charset="0"/>
              </a:rPr>
              <a:t>topiladi</a:t>
            </a:r>
            <a:r>
              <a:rPr lang="en-GB" sz="3200" i="1" dirty="0" smtClean="0">
                <a:latin typeface="Arial" panose="020B0604020202020204" pitchFamily="34" charset="0"/>
              </a:rPr>
              <a:t>.</a:t>
            </a:r>
            <a:endParaRPr lang="en-GB" sz="3200" i="1" dirty="0">
              <a:latin typeface="Arial" panose="020B0604020202020204" pitchFamily="34" charset="0"/>
            </a:endParaRPr>
          </a:p>
          <a:p>
            <a:r>
              <a:rPr lang="en-GB" sz="3200" b="1" dirty="0">
                <a:latin typeface="Arial" panose="020B0604020202020204" pitchFamily="34" charset="0"/>
              </a:rPr>
              <a:t>		</a:t>
            </a:r>
          </a:p>
          <a:p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endParaRPr lang="en-GB" sz="3200" b="1" dirty="0">
              <a:latin typeface="Arial" panose="020B0604020202020204" pitchFamily="34" charset="0"/>
            </a:endParaRPr>
          </a:p>
          <a:p>
            <a:pPr lvl="0"/>
            <a:endParaRPr lang="ru-RU" sz="3200" b="1" dirty="0" smtClean="0">
              <a:latin typeface="Arial" panose="020B0604020202020204" pitchFamily="34" charset="0"/>
            </a:endParaRPr>
          </a:p>
          <a:p>
            <a:pPr lvl="0"/>
            <a:endParaRPr lang="ru-RU" sz="3200" b="1" dirty="0" smtClean="0">
              <a:latin typeface="Arial" panose="020B0604020202020204" pitchFamily="34" charset="0"/>
            </a:endParaRPr>
          </a:p>
          <a:p>
            <a:pPr lvl="0"/>
            <a:r>
              <a:rPr lang="en-GB" sz="3200" b="1" dirty="0" err="1" smtClean="0">
                <a:latin typeface="Arial" panose="020B0604020202020204" pitchFamily="34" charset="0"/>
              </a:rPr>
              <a:t>Har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dirty="0">
                <a:latin typeface="Arial" panose="020B0604020202020204" pitchFamily="34" charset="0"/>
              </a:rPr>
              <a:t>100 ta </a:t>
            </a:r>
            <a:r>
              <a:rPr lang="en-GB" sz="3200" b="1" dirty="0" err="1">
                <a:latin typeface="Arial" panose="020B0604020202020204" pitchFamily="34" charset="0"/>
              </a:rPr>
              <a:t>atomdan</a:t>
            </a:r>
            <a:r>
              <a:rPr lang="en-GB" sz="3200" b="1" dirty="0">
                <a:latin typeface="Arial" panose="020B0604020202020204" pitchFamily="34" charset="0"/>
              </a:rPr>
              <a:t> </a:t>
            </a:r>
            <a:r>
              <a:rPr lang="en-GB" sz="3200" b="1" dirty="0" smtClean="0">
                <a:latin typeface="Arial" panose="020B0604020202020204" pitchFamily="34" charset="0"/>
              </a:rPr>
              <a:t>75 </a:t>
            </a:r>
            <a:r>
              <a:rPr lang="en-GB" sz="3200" b="1" dirty="0" err="1" smtClean="0">
                <a:latin typeface="Arial" panose="020B0604020202020204" pitchFamily="34" charset="0"/>
              </a:rPr>
              <a:t>tasi</a:t>
            </a:r>
            <a:r>
              <a:rPr lang="en-GB" sz="3200" b="1" dirty="0" smtClean="0">
                <a:latin typeface="Arial" panose="020B0604020202020204" pitchFamily="34" charset="0"/>
              </a:rPr>
              <a:t>  </a:t>
            </a:r>
            <a:r>
              <a:rPr lang="en-GB" sz="3200" b="1" baseline="30000" dirty="0" smtClean="0">
                <a:latin typeface="Arial" panose="020B0604020202020204" pitchFamily="34" charset="0"/>
              </a:rPr>
              <a:t>35</a:t>
            </a:r>
            <a:r>
              <a:rPr lang="en-GB" sz="3200" b="1" dirty="0" smtClean="0">
                <a:latin typeface="Arial" panose="020B0604020202020204" pitchFamily="34" charset="0"/>
              </a:rPr>
              <a:t>Cl  </a:t>
            </a:r>
            <a:r>
              <a:rPr lang="en-GB" sz="3200" b="1" dirty="0" err="1" smtClean="0">
                <a:latin typeface="Arial" panose="020B0604020202020204" pitchFamily="34" charset="0"/>
              </a:rPr>
              <a:t>va</a:t>
            </a:r>
            <a:r>
              <a:rPr lang="en-GB" sz="3200" b="1" dirty="0" smtClean="0">
                <a:latin typeface="Arial" panose="020B0604020202020204" pitchFamily="34" charset="0"/>
              </a:rPr>
              <a:t> 25 </a:t>
            </a:r>
            <a:r>
              <a:rPr lang="en-GB" sz="3200" b="1" dirty="0" err="1" smtClean="0">
                <a:latin typeface="Arial" panose="020B0604020202020204" pitchFamily="34" charset="0"/>
              </a:rPr>
              <a:t>tasi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baseline="30000" dirty="0" smtClean="0">
                <a:latin typeface="Arial" panose="020B0604020202020204" pitchFamily="34" charset="0"/>
              </a:rPr>
              <a:t>37</a:t>
            </a:r>
            <a:r>
              <a:rPr lang="en-GB" sz="3200" b="1" dirty="0" smtClean="0">
                <a:latin typeface="Arial" panose="020B0604020202020204" pitchFamily="34" charset="0"/>
              </a:rPr>
              <a:t>Cl </a:t>
            </a:r>
            <a:r>
              <a:rPr lang="en-GB" sz="3200" b="1" dirty="0" err="1" smtClean="0">
                <a:latin typeface="Arial" panose="020B0604020202020204" pitchFamily="34" charset="0"/>
              </a:rPr>
              <a:t>ga</a:t>
            </a:r>
            <a:r>
              <a:rPr lang="en-GB" sz="3200" b="1" dirty="0" smtClean="0">
                <a:latin typeface="Arial" panose="020B0604020202020204" pitchFamily="34" charset="0"/>
              </a:rPr>
              <a:t> </a:t>
            </a:r>
            <a:r>
              <a:rPr lang="en-GB" sz="3200" b="1" dirty="0" err="1" smtClean="0">
                <a:latin typeface="Arial" panose="020B0604020202020204" pitchFamily="34" charset="0"/>
              </a:rPr>
              <a:t>taalluqli</a:t>
            </a:r>
            <a:r>
              <a:rPr lang="en-GB" sz="3200" b="1" dirty="0" smtClean="0">
                <a:latin typeface="Arial" panose="020B0604020202020204" pitchFamily="34" charset="0"/>
              </a:rPr>
              <a:t>.</a:t>
            </a:r>
          </a:p>
          <a:p>
            <a:endParaRPr lang="en-GB" sz="3200" b="1" dirty="0" smtClean="0">
              <a:latin typeface="Arial" panose="020B0604020202020204" pitchFamily="34" charset="0"/>
            </a:endParaRPr>
          </a:p>
          <a:p>
            <a:pPr>
              <a:spcAft>
                <a:spcPct val="5000"/>
              </a:spcAft>
            </a:pPr>
            <a:r>
              <a:rPr lang="en-GB" sz="3200" b="1" dirty="0">
                <a:latin typeface="Arial" panose="020B0604020202020204" pitchFamily="34" charset="0"/>
              </a:rPr>
              <a:t>	</a:t>
            </a:r>
            <a:r>
              <a:rPr lang="en-GB" sz="3200" b="1" dirty="0" err="1" smtClean="0">
                <a:latin typeface="Arial" panose="020B0604020202020204" pitchFamily="34" charset="0"/>
              </a:rPr>
              <a:t>O‘rtacha</a:t>
            </a:r>
            <a:r>
              <a:rPr lang="en-GB" sz="3200" b="1" dirty="0" smtClean="0">
                <a:latin typeface="Arial" panose="020B0604020202020204" pitchFamily="34" charset="0"/>
              </a:rPr>
              <a:t>  =      </a:t>
            </a:r>
            <a:r>
              <a:rPr lang="en-GB" sz="3200" b="1" dirty="0">
                <a:latin typeface="Arial" panose="020B0604020202020204" pitchFamily="34" charset="0"/>
              </a:rPr>
              <a:t>(75 x 35)  +  (25 x 37)    	</a:t>
            </a:r>
            <a:r>
              <a:rPr lang="en-GB" sz="3200" b="1" dirty="0" smtClean="0">
                <a:latin typeface="Arial" panose="020B0604020202020204" pitchFamily="34" charset="0"/>
              </a:rPr>
              <a:t>=  35.45</a:t>
            </a:r>
            <a:endParaRPr lang="en-GB" sz="3200" b="1" dirty="0">
              <a:latin typeface="Arial" panose="020B0604020202020204" pitchFamily="34" charset="0"/>
            </a:endParaRPr>
          </a:p>
          <a:p>
            <a:r>
              <a:rPr lang="en-GB" sz="3200" b="1" dirty="0">
                <a:latin typeface="Arial" panose="020B0604020202020204" pitchFamily="34" charset="0"/>
              </a:rPr>
              <a:t>			                </a:t>
            </a:r>
            <a:r>
              <a:rPr lang="ru-RU" sz="3200" b="1" dirty="0" smtClean="0">
                <a:latin typeface="Arial" panose="020B0604020202020204" pitchFamily="34" charset="0"/>
              </a:rPr>
              <a:t>    </a:t>
            </a:r>
            <a:r>
              <a:rPr lang="en-GB" sz="3200" b="1" dirty="0" smtClean="0">
                <a:latin typeface="Arial" panose="020B0604020202020204" pitchFamily="34" charset="0"/>
              </a:rPr>
              <a:t>100</a:t>
            </a:r>
            <a:endParaRPr lang="en-GB" sz="3200" b="1" dirty="0">
              <a:latin typeface="Arial" panose="020B0604020202020204" pitchFamily="34" charset="0"/>
            </a:endParaRPr>
          </a:p>
        </p:txBody>
      </p:sp>
      <p:sp>
        <p:nvSpPr>
          <p:cNvPr id="144388" name="Line 4"/>
          <p:cNvSpPr>
            <a:spLocks noChangeShapeType="1"/>
          </p:cNvSpPr>
          <p:nvPr/>
        </p:nvSpPr>
        <p:spPr bwMode="auto">
          <a:xfrm>
            <a:off x="10350500" y="6604000"/>
            <a:ext cx="190500" cy="1588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438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185400" y="6413500"/>
            <a:ext cx="457200" cy="3937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4390" name="Line 6"/>
          <p:cNvSpPr>
            <a:spLocks noChangeShapeType="1"/>
          </p:cNvSpPr>
          <p:nvPr/>
        </p:nvSpPr>
        <p:spPr bwMode="auto">
          <a:xfrm flipH="1">
            <a:off x="1663700" y="6604000"/>
            <a:ext cx="1905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4391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663700" y="6413500"/>
            <a:ext cx="342900" cy="3937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44392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124734"/>
              </p:ext>
            </p:extLst>
          </p:nvPr>
        </p:nvGraphicFramePr>
        <p:xfrm>
          <a:off x="3095328" y="1844824"/>
          <a:ext cx="6745088" cy="2292199"/>
        </p:xfrm>
        <a:graphic>
          <a:graphicData uri="http://schemas.openxmlformats.org/drawingml/2006/table">
            <a:tbl>
              <a:tblPr/>
              <a:tblGrid>
                <a:gridCol w="1532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6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2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56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Proton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Neytron</a:t>
                      </a:r>
                      <a:endParaRPr kumimoji="0" lang="en-GB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4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35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</a:t>
                      </a:r>
                      <a:r>
                        <a:rPr kumimoji="0" lang="en-GB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Cl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17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0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37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Cl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3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17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4415" name="Line 31"/>
          <p:cNvSpPr>
            <a:spLocks noChangeShapeType="1"/>
          </p:cNvSpPr>
          <p:nvPr/>
        </p:nvSpPr>
        <p:spPr bwMode="auto">
          <a:xfrm flipV="1">
            <a:off x="4115780" y="6021288"/>
            <a:ext cx="4428492" cy="7200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7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962400" y="1752601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4400" baseline="-25000" dirty="0">
                <a:solidFill>
                  <a:srgbClr val="CC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962400" y="16764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C00000"/>
                </a:solidFill>
              </a:rPr>
              <a:t>35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553200" y="1752601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aseline="-250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4400" baseline="-25000">
                <a:solidFill>
                  <a:srgbClr val="CC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600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553200" y="16764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C00000"/>
                </a:solidFill>
              </a:rPr>
              <a:t>37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886200" y="2971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6400800" y="2971800"/>
            <a:ext cx="167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25%</a:t>
            </a:r>
            <a:endParaRPr lang="ru-RU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5943600" y="1143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1524000" y="47244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0.75 * 35 + 0.25 * 37 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35.45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250882" cy="95508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Xlor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izotoplari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5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5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5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  <p:bldP spid="25606" grpId="0"/>
      <p:bldP spid="25607" grpId="0"/>
      <p:bldP spid="25608" grpId="0"/>
      <p:bldP spid="25609" grpId="0"/>
      <p:bldP spid="256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</p:spPr>
        <p:txBody>
          <a:bodyPr/>
          <a:lstStyle/>
          <a:p>
            <a:r>
              <a:rPr lang="en-US" alt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911424" y="1484784"/>
            <a:ext cx="10567916" cy="203164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Tabiiy argon </a:t>
            </a:r>
            <a:r>
              <a:rPr lang="en-US" b="1" baseline="30000" dirty="0" smtClean="0"/>
              <a:t>36</a:t>
            </a:r>
            <a:r>
              <a:rPr lang="en-US" b="1" baseline="-25000" dirty="0" smtClean="0"/>
              <a:t>20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baseline="30000" dirty="0" smtClean="0"/>
              <a:t>38</a:t>
            </a:r>
            <a:r>
              <a:rPr lang="en-US" b="1" baseline="-25000" dirty="0" smtClean="0"/>
              <a:t>20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n-US" b="1" baseline="30000" dirty="0" smtClean="0"/>
              <a:t>40</a:t>
            </a:r>
            <a:r>
              <a:rPr lang="en-US" b="1" baseline="-25000" dirty="0" smtClean="0"/>
              <a:t>20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izotoplarining aralashmasidan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iborat.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99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b="1" baseline="30000" dirty="0" smtClean="0"/>
              <a:t>40</a:t>
            </a:r>
            <a:r>
              <a:rPr lang="en-US" b="1" baseline="-25000" dirty="0" smtClean="0"/>
              <a:t>20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0,7 % </a:t>
            </a:r>
            <a:r>
              <a:rPr lang="en-US" b="1" baseline="30000" dirty="0" smtClean="0"/>
              <a:t>38</a:t>
            </a:r>
            <a:r>
              <a:rPr lang="en-US" b="1" baseline="-25000" dirty="0" smtClean="0"/>
              <a:t>20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Ar              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0,3% </a:t>
            </a:r>
            <a:r>
              <a:rPr lang="en-US" b="1" baseline="30000" dirty="0" smtClean="0"/>
              <a:t>36</a:t>
            </a:r>
            <a:r>
              <a:rPr lang="en-US" b="1" baseline="-25000" dirty="0" smtClean="0"/>
              <a:t>20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izotoplaridan iborat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bo‘lsa,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argonning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46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138"/>
            <a:ext cx="12192000" cy="979487"/>
          </a:xfrm>
          <a:solidFill>
            <a:srgbClr val="0070C0"/>
          </a:solidFill>
        </p:spPr>
        <p:txBody>
          <a:bodyPr/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Izobarlar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65872" y="1535350"/>
            <a:ext cx="822040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izobarlar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0924" y="3480019"/>
            <a:ext cx="3951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K,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Ca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3712" y="3429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7513" y="344289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9312" y="3371886"/>
            <a:ext cx="496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0813" y="400999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7513" y="411000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4176" y="409944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2" descr="пишу 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71143" y="2121426"/>
            <a:ext cx="2452975" cy="384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705510" y="4932656"/>
            <a:ext cx="8114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42829" y="4948878"/>
            <a:ext cx="8435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0221" y="480735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76075" y="480735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6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925651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izobar</a:t>
            </a:r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36470312"/>
              </p:ext>
            </p:extLst>
          </p:nvPr>
        </p:nvGraphicFramePr>
        <p:xfrm>
          <a:off x="1926944" y="2207635"/>
          <a:ext cx="8676964" cy="238787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85064">
                  <a:extLst>
                    <a:ext uri="{9D8B030D-6E8A-4147-A177-3AD203B41FA5}">
                      <a16:colId xmlns:a16="http://schemas.microsoft.com/office/drawing/2014/main" val="2083906173"/>
                    </a:ext>
                  </a:extLst>
                </a:gridCol>
                <a:gridCol w="1085064">
                  <a:extLst>
                    <a:ext uri="{9D8B030D-6E8A-4147-A177-3AD203B41FA5}">
                      <a16:colId xmlns:a16="http://schemas.microsoft.com/office/drawing/2014/main" val="2958061666"/>
                    </a:ext>
                  </a:extLst>
                </a:gridCol>
                <a:gridCol w="1085064">
                  <a:extLst>
                    <a:ext uri="{9D8B030D-6E8A-4147-A177-3AD203B41FA5}">
                      <a16:colId xmlns:a16="http://schemas.microsoft.com/office/drawing/2014/main" val="2020885819"/>
                    </a:ext>
                  </a:extLst>
                </a:gridCol>
                <a:gridCol w="1081516">
                  <a:extLst>
                    <a:ext uri="{9D8B030D-6E8A-4147-A177-3AD203B41FA5}">
                      <a16:colId xmlns:a16="http://schemas.microsoft.com/office/drawing/2014/main" val="181158063"/>
                    </a:ext>
                  </a:extLst>
                </a:gridCol>
                <a:gridCol w="1280209">
                  <a:extLst>
                    <a:ext uri="{9D8B030D-6E8A-4147-A177-3AD203B41FA5}">
                      <a16:colId xmlns:a16="http://schemas.microsoft.com/office/drawing/2014/main" val="456335984"/>
                    </a:ext>
                  </a:extLst>
                </a:gridCol>
                <a:gridCol w="889919">
                  <a:extLst>
                    <a:ext uri="{9D8B030D-6E8A-4147-A177-3AD203B41FA5}">
                      <a16:colId xmlns:a16="http://schemas.microsoft.com/office/drawing/2014/main" val="1575833395"/>
                    </a:ext>
                  </a:extLst>
                </a:gridCol>
                <a:gridCol w="1085064">
                  <a:extLst>
                    <a:ext uri="{9D8B030D-6E8A-4147-A177-3AD203B41FA5}">
                      <a16:colId xmlns:a16="http://schemas.microsoft.com/office/drawing/2014/main" val="3608060422"/>
                    </a:ext>
                  </a:extLst>
                </a:gridCol>
                <a:gridCol w="1085064">
                  <a:extLst>
                    <a:ext uri="{9D8B030D-6E8A-4147-A177-3AD203B41FA5}">
                      <a16:colId xmlns:a16="http://schemas.microsoft.com/office/drawing/2014/main" val="2518317943"/>
                    </a:ext>
                  </a:extLst>
                </a:gridCol>
              </a:tblGrid>
              <a:tr h="543831">
                <a:tc>
                  <a:txBody>
                    <a:bodyPr/>
                    <a:lstStyle/>
                    <a:p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96872257"/>
                  </a:ext>
                </a:extLst>
              </a:tr>
              <a:tr h="7769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baseline="30000" dirty="0" smtClean="0">
                          <a:effectLst/>
                        </a:rPr>
                        <a:t>3</a:t>
                      </a:r>
                      <a:r>
                        <a:rPr lang="en-US" sz="2800" b="1" kern="1200" baseline="-25000" dirty="0" smtClean="0">
                          <a:effectLst/>
                        </a:rPr>
                        <a:t>2</a:t>
                      </a:r>
                      <a:r>
                        <a:rPr lang="en-US" sz="2800" b="1" kern="1200" dirty="0" smtClean="0">
                          <a:effectLst/>
                        </a:rPr>
                        <a:t>He</a:t>
                      </a:r>
                      <a:endParaRPr lang="ru-RU" sz="2800" b="1" kern="1200" dirty="0" smtClean="0">
                        <a:effectLst/>
                      </a:endParaRPr>
                    </a:p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baseline="30000" dirty="0" smtClean="0">
                          <a:effectLst/>
                        </a:rPr>
                        <a:t>40</a:t>
                      </a:r>
                      <a:r>
                        <a:rPr lang="en-US" sz="2800" b="1" kern="1200" baseline="-25000" dirty="0" smtClean="0">
                          <a:effectLst/>
                        </a:rPr>
                        <a:t>19</a:t>
                      </a:r>
                      <a:r>
                        <a:rPr lang="en-US" sz="2800" b="1" kern="1200" baseline="0" dirty="0" smtClean="0">
                          <a:effectLst/>
                        </a:rPr>
                        <a:t>K</a:t>
                      </a:r>
                      <a:endParaRPr lang="ru-RU" sz="2800" b="1" kern="1200" dirty="0" smtClean="0">
                        <a:effectLst/>
                      </a:endParaRPr>
                    </a:p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93199537"/>
                  </a:ext>
                </a:extLst>
              </a:tr>
              <a:tr h="7769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baseline="30000" dirty="0" smtClean="0">
                          <a:effectLst/>
                        </a:rPr>
                        <a:t>4</a:t>
                      </a:r>
                      <a:r>
                        <a:rPr lang="en-US" sz="2800" b="1" kern="1200" baseline="-25000" dirty="0" smtClean="0">
                          <a:effectLst/>
                        </a:rPr>
                        <a:t>2</a:t>
                      </a:r>
                      <a:r>
                        <a:rPr lang="en-US" sz="2800" b="1" kern="1200" dirty="0" smtClean="0">
                          <a:effectLst/>
                        </a:rPr>
                        <a:t>He</a:t>
                      </a:r>
                      <a:endParaRPr lang="ru-RU" sz="2800" b="1" kern="1200" dirty="0" smtClean="0">
                        <a:effectLst/>
                      </a:endParaRPr>
                    </a:p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baseline="30000" dirty="0" smtClean="0">
                          <a:effectLst/>
                        </a:rPr>
                        <a:t>40</a:t>
                      </a:r>
                      <a:r>
                        <a:rPr lang="en-US" sz="2800" b="1" kern="1200" baseline="-25000" dirty="0" smtClean="0">
                          <a:effectLst/>
                        </a:rPr>
                        <a:t>20</a:t>
                      </a:r>
                      <a:r>
                        <a:rPr lang="en-US" sz="2800" b="1" kern="1200" baseline="0" dirty="0" smtClean="0">
                          <a:effectLst/>
                        </a:rPr>
                        <a:t>Ca</a:t>
                      </a:r>
                      <a:endParaRPr lang="ru-RU" sz="2800" b="1" kern="1200" dirty="0" smtClean="0">
                        <a:effectLst/>
                      </a:endParaRPr>
                    </a:p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2954624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83092" y="4893220"/>
            <a:ext cx="29085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790093" y="5254727"/>
            <a:ext cx="633047" cy="354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752412" y="5703583"/>
            <a:ext cx="633047" cy="342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12450" y="4776260"/>
            <a:ext cx="6039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64043" y="5875033"/>
            <a:ext cx="4330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45022" y="4801081"/>
            <a:ext cx="1724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eyiladi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819943" y="5940588"/>
            <a:ext cx="1762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6944" y="1236437"/>
            <a:ext cx="435648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Izotop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3428" y="1231780"/>
            <a:ext cx="428418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Izobar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22173" y="5025727"/>
            <a:ext cx="619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.....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712412" y="6085889"/>
            <a:ext cx="619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.....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79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8" grpId="0"/>
      <p:bldP spid="21" grpId="0"/>
      <p:bldP spid="22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лаборантка - Ольга Александровна Микуров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3788" y="2708920"/>
            <a:ext cx="3238500" cy="3467100"/>
          </a:xfrm>
          <a:prstGeom prst="rect">
            <a:avLst/>
          </a:prstGeom>
          <a:noFill/>
        </p:spPr>
      </p:pic>
      <p:pic>
        <p:nvPicPr>
          <p:cNvPr id="50180" name="Picture 4" descr="D:\23.05.13-домашние документы\Лаб. раб YES\Виртуальные лабораторные YES\Анимашки и картинки\Самолеты\25f7da074ebd5ce5c5e55e99c7a0cad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0736">
            <a:off x="3235217" y="2585894"/>
            <a:ext cx="2233603" cy="2680267"/>
          </a:xfrm>
          <a:prstGeom prst="rect">
            <a:avLst/>
          </a:prstGeom>
          <a:noFill/>
        </p:spPr>
      </p:pic>
      <p:pic>
        <p:nvPicPr>
          <p:cNvPr id="5018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063" y="3501840"/>
            <a:ext cx="2355848" cy="1881260"/>
          </a:xfrm>
          <a:prstGeom prst="rect">
            <a:avLst/>
          </a:prstGeom>
          <a:noFill/>
        </p:spPr>
      </p:pic>
      <p:pic>
        <p:nvPicPr>
          <p:cNvPr id="50186" name="Picture 10" descr="D:\23.05.13-домашние документы\Лаб. раб YES\Виртуальные лабораторные YES\Анимашки и картинки\Машины\animated_car_5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8404" y="5136394"/>
            <a:ext cx="1744487" cy="1505458"/>
          </a:xfrm>
          <a:prstGeom prst="rect">
            <a:avLst/>
          </a:prstGeom>
          <a:noFill/>
        </p:spPr>
      </p:pic>
      <p:pic>
        <p:nvPicPr>
          <p:cNvPr id="50190" name="Picture 14" descr="D:\23.05.13-домашние документы\Лаб. раб YES\Виртуальные лабораторные YES\Анимашки и картинки\Люди\Врачи\l2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002" y="4606142"/>
            <a:ext cx="2115119" cy="1952392"/>
          </a:xfrm>
          <a:prstGeom prst="rect">
            <a:avLst/>
          </a:prstGeom>
          <a:noFill/>
        </p:spPr>
      </p:pic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0" y="-16279"/>
            <a:ext cx="12192000" cy="1650051"/>
          </a:xfrm>
          <a:solidFill>
            <a:srgbClr val="0070C0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Meditsinada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onkologik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tashxisi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tadqiqotlarda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" name="Picture 4" descr="Анимашки техники, разная техника анимашки Smayli.ru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91308" y="3640441"/>
            <a:ext cx="333375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553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 bajarish uchun topshiriqlar: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 bwMode="auto">
          <a:xfrm>
            <a:off x="695400" y="1700808"/>
            <a:ext cx="10454185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element”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izotoplar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93 % </a:t>
            </a:r>
            <a:r>
              <a:rPr lang="ru-RU" b="1" baseline="30000" dirty="0" smtClean="0"/>
              <a:t>39</a:t>
            </a:r>
            <a:r>
              <a:rPr lang="en-US" b="1" baseline="-25000" dirty="0" smtClean="0"/>
              <a:t>19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7 % </a:t>
            </a:r>
            <a:r>
              <a:rPr lang="en-US" b="1" baseline="30000" dirty="0"/>
              <a:t>40</a:t>
            </a:r>
            <a:r>
              <a:rPr lang="en-US" b="1" baseline="-25000" dirty="0"/>
              <a:t>19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izotoplarining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aralashmasidan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abiiy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kaliyning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9559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35360" y="3861047"/>
            <a:ext cx="9649072" cy="2112599"/>
          </a:xfrm>
          <a:prstGeom prst="roundRect">
            <a:avLst/>
          </a:prstGeom>
          <a:solidFill>
            <a:srgbClr val="00206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4040184"/>
            <a:ext cx="9217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 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yadrosining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atomlarning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9" name="Picture 3" descr="C:\Users\Space\Desktop\Химия\01\Images\0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0416" y="548680"/>
            <a:ext cx="2241579" cy="4548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230928"/>
            <a:ext cx="3505076" cy="350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7974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0227" cy="6858000"/>
          </a:xfrm>
          <a:prstGeom prst="rect">
            <a:avLst/>
          </a:prstGeom>
        </p:spPr>
      </p:pic>
      <p:pic>
        <p:nvPicPr>
          <p:cNvPr id="2051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514349"/>
            <a:ext cx="4474633" cy="58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1384" y="1988840"/>
            <a:ext cx="6338859" cy="1600200"/>
          </a:xfrm>
        </p:spPr>
        <p:txBody>
          <a:bodyPr/>
          <a:lstStyle/>
          <a:p>
            <a:r>
              <a:rPr lang="en-US" dirty="0" err="1" smtClean="0"/>
              <a:t>E’tiboringiz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rahmat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8843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56142" y="4227835"/>
            <a:ext cx="9120716" cy="1824567"/>
          </a:xfrm>
          <a:prstGeom prst="roundRect">
            <a:avLst/>
          </a:prstGeom>
          <a:solidFill>
            <a:srgbClr val="00206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2386" y="4505945"/>
            <a:ext cx="8804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3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neytronlar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3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818" y="698501"/>
            <a:ext cx="2948516" cy="317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56717" y="1847852"/>
            <a:ext cx="135467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38751" y="2275418"/>
            <a:ext cx="27093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45567" y="2216152"/>
            <a:ext cx="27093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+</a:t>
            </a:r>
          </a:p>
        </p:txBody>
      </p:sp>
      <p:grpSp>
        <p:nvGrpSpPr>
          <p:cNvPr id="4107" name="Группа 12"/>
          <p:cNvGrpSpPr>
            <a:grpSpLocks/>
          </p:cNvGrpSpPr>
          <p:nvPr/>
        </p:nvGrpSpPr>
        <p:grpSpPr bwMode="auto">
          <a:xfrm>
            <a:off x="5509681" y="740834"/>
            <a:ext cx="3795272" cy="1765417"/>
            <a:chOff x="4131619" y="555526"/>
            <a:chExt cx="2847263" cy="1323383"/>
          </a:xfrm>
        </p:grpSpPr>
        <p:cxnSp>
          <p:nvCxnSpPr>
            <p:cNvPr id="14" name="Прямая соединительная линия 13"/>
            <p:cNvCxnSpPr>
              <a:endCxn id="11" idx="3"/>
            </p:cNvCxnSpPr>
            <p:nvPr/>
          </p:nvCxnSpPr>
          <p:spPr>
            <a:xfrm flipH="1">
              <a:off x="4131619" y="844303"/>
              <a:ext cx="1592718" cy="1034606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724336" y="555526"/>
              <a:ext cx="1254546" cy="4844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Proton</a:t>
              </a:r>
              <a:endPara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08" name="Группа 15"/>
          <p:cNvGrpSpPr>
            <a:grpSpLocks/>
          </p:cNvGrpSpPr>
          <p:nvPr/>
        </p:nvGrpSpPr>
        <p:grpSpPr bwMode="auto">
          <a:xfrm>
            <a:off x="1213808" y="614603"/>
            <a:ext cx="3442859" cy="1726429"/>
            <a:chOff x="5015527" y="532520"/>
            <a:chExt cx="2580810" cy="1295163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H="1" flipV="1">
              <a:off x="6012831" y="924158"/>
              <a:ext cx="1583506" cy="903525"/>
            </a:xfrm>
            <a:prstGeom prst="line">
              <a:avLst/>
            </a:prstGeom>
            <a:ln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0" name="TextBox 17"/>
            <p:cNvSpPr txBox="1">
              <a:spLocks noChangeArrowheads="1"/>
            </p:cNvSpPr>
            <p:nvPr/>
          </p:nvSpPr>
          <p:spPr bwMode="auto">
            <a:xfrm>
              <a:off x="5015527" y="532520"/>
              <a:ext cx="1445802" cy="484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Neytron</a:t>
              </a:r>
              <a:endPara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2" descr="пишу 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2345" y="740835"/>
            <a:ext cx="2492086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5195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0" y="1556792"/>
            <a:ext cx="7848872" cy="3313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z-Latn-UZ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ru-RU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mujassamlashgan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311336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1700808"/>
            <a:ext cx="3719044" cy="452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1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Сильное взаимодействие. Гид полного идиот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0296" y="2852936"/>
            <a:ext cx="3431704" cy="273630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23392" y="1052736"/>
            <a:ext cx="85277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r>
              <a:rPr lang="ru-RU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elementar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zarracha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(+1).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Elektrondan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1868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r>
              <a:rPr lang="en-US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elementar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zarracha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zaryadsiz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3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zarracha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НАУ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8635" y="0"/>
            <a:ext cx="2623365" cy="1967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954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-23546" y="-21789"/>
            <a:ext cx="12192000" cy="92333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Izotop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206" name="Group 1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140993"/>
              </p:ext>
            </p:extLst>
          </p:nvPr>
        </p:nvGraphicFramePr>
        <p:xfrm>
          <a:off x="6408836" y="1614605"/>
          <a:ext cx="5472608" cy="3028725"/>
        </p:xfrm>
        <a:graphic>
          <a:graphicData uri="http://schemas.openxmlformats.org/drawingml/2006/table">
            <a:tbl>
              <a:tblPr/>
              <a:tblGrid>
                <a:gridCol w="1170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4592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Vodorod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izotopi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Vodorod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Deytriy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Tritiy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Proton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soni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(Z)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Bir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xil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Neytron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soni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N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turlicha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Atom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massa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turlicha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1275781" y="4807469"/>
            <a:ext cx="1687298" cy="1621976"/>
            <a:chOff x="295" y="2024"/>
            <a:chExt cx="1450" cy="1496"/>
          </a:xfrm>
        </p:grpSpPr>
        <p:sp>
          <p:nvSpPr>
            <p:cNvPr id="16437" name="Oval 41"/>
            <p:cNvSpPr>
              <a:spLocks noChangeArrowheads="1"/>
            </p:cNvSpPr>
            <p:nvPr/>
          </p:nvSpPr>
          <p:spPr bwMode="auto">
            <a:xfrm>
              <a:off x="385" y="2160"/>
              <a:ext cx="1360" cy="13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8" name="Oval 42"/>
            <p:cNvSpPr>
              <a:spLocks noChangeArrowheads="1"/>
            </p:cNvSpPr>
            <p:nvPr/>
          </p:nvSpPr>
          <p:spPr bwMode="auto">
            <a:xfrm>
              <a:off x="521" y="2251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-</a:t>
              </a:r>
            </a:p>
          </p:txBody>
        </p:sp>
        <p:sp>
          <p:nvSpPr>
            <p:cNvPr id="16439" name="Oval 43"/>
            <p:cNvSpPr>
              <a:spLocks noChangeArrowheads="1"/>
            </p:cNvSpPr>
            <p:nvPr/>
          </p:nvSpPr>
          <p:spPr bwMode="auto">
            <a:xfrm>
              <a:off x="975" y="2750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+</a:t>
              </a:r>
            </a:p>
          </p:txBody>
        </p:sp>
        <p:sp>
          <p:nvSpPr>
            <p:cNvPr id="16440" name="Text Box 44"/>
            <p:cNvSpPr txBox="1">
              <a:spLocks noChangeArrowheads="1"/>
            </p:cNvSpPr>
            <p:nvPr/>
          </p:nvSpPr>
          <p:spPr bwMode="auto">
            <a:xfrm>
              <a:off x="295" y="2024"/>
              <a:ext cx="36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/>
                <a:t>е</a:t>
              </a:r>
              <a:r>
                <a:rPr lang="ru-RU" sz="2800" b="1" baseline="30000" dirty="0"/>
                <a:t>–</a:t>
              </a:r>
              <a:endParaRPr lang="ru-RU" sz="2800" b="1" dirty="0"/>
            </a:p>
          </p:txBody>
        </p:sp>
        <p:sp>
          <p:nvSpPr>
            <p:cNvPr id="16441" name="Text Box 45"/>
            <p:cNvSpPr txBox="1">
              <a:spLocks noChangeArrowheads="1"/>
            </p:cNvSpPr>
            <p:nvPr/>
          </p:nvSpPr>
          <p:spPr bwMode="auto">
            <a:xfrm>
              <a:off x="930" y="2932"/>
              <a:ext cx="363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р</a:t>
              </a:r>
            </a:p>
          </p:txBody>
        </p:sp>
      </p:grp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3622178" y="4674806"/>
            <a:ext cx="1693660" cy="1646877"/>
            <a:chOff x="2064" y="2069"/>
            <a:chExt cx="1450" cy="1496"/>
          </a:xfrm>
        </p:grpSpPr>
        <p:sp>
          <p:nvSpPr>
            <p:cNvPr id="16430" name="Oval 48"/>
            <p:cNvSpPr>
              <a:spLocks noChangeArrowheads="1"/>
            </p:cNvSpPr>
            <p:nvPr/>
          </p:nvSpPr>
          <p:spPr bwMode="auto">
            <a:xfrm>
              <a:off x="2154" y="2205"/>
              <a:ext cx="1360" cy="13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1" name="Oval 49"/>
            <p:cNvSpPr>
              <a:spLocks noChangeArrowheads="1"/>
            </p:cNvSpPr>
            <p:nvPr/>
          </p:nvSpPr>
          <p:spPr bwMode="auto">
            <a:xfrm>
              <a:off x="2290" y="2296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-</a:t>
              </a:r>
            </a:p>
          </p:txBody>
        </p:sp>
        <p:sp>
          <p:nvSpPr>
            <p:cNvPr id="16432" name="Oval 50"/>
            <p:cNvSpPr>
              <a:spLocks noChangeArrowheads="1"/>
            </p:cNvSpPr>
            <p:nvPr/>
          </p:nvSpPr>
          <p:spPr bwMode="auto">
            <a:xfrm>
              <a:off x="2744" y="2795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+</a:t>
              </a:r>
            </a:p>
          </p:txBody>
        </p:sp>
        <p:sp>
          <p:nvSpPr>
            <p:cNvPr id="16433" name="Text Box 51"/>
            <p:cNvSpPr txBox="1">
              <a:spLocks noChangeArrowheads="1"/>
            </p:cNvSpPr>
            <p:nvPr/>
          </p:nvSpPr>
          <p:spPr bwMode="auto">
            <a:xfrm>
              <a:off x="2064" y="2069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е</a:t>
              </a:r>
              <a:r>
                <a:rPr lang="ru-RU" sz="2800" b="1" baseline="30000"/>
                <a:t>–</a:t>
              </a:r>
              <a:endParaRPr lang="ru-RU" sz="2800" b="1"/>
            </a:p>
          </p:txBody>
        </p:sp>
        <p:sp>
          <p:nvSpPr>
            <p:cNvPr id="16434" name="Text Box 52"/>
            <p:cNvSpPr txBox="1">
              <a:spLocks noChangeArrowheads="1"/>
            </p:cNvSpPr>
            <p:nvPr/>
          </p:nvSpPr>
          <p:spPr bwMode="auto">
            <a:xfrm>
              <a:off x="2699" y="2976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р</a:t>
              </a:r>
            </a:p>
          </p:txBody>
        </p:sp>
        <p:sp>
          <p:nvSpPr>
            <p:cNvPr id="16435" name="Oval 59"/>
            <p:cNvSpPr>
              <a:spLocks noChangeArrowheads="1"/>
            </p:cNvSpPr>
            <p:nvPr/>
          </p:nvSpPr>
          <p:spPr bwMode="auto">
            <a:xfrm>
              <a:off x="2880" y="2750"/>
              <a:ext cx="181" cy="181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800"/>
            </a:p>
          </p:txBody>
        </p:sp>
        <p:sp>
          <p:nvSpPr>
            <p:cNvPr id="16436" name="Text Box 61"/>
            <p:cNvSpPr txBox="1">
              <a:spLocks noChangeArrowheads="1"/>
            </p:cNvSpPr>
            <p:nvPr/>
          </p:nvSpPr>
          <p:spPr bwMode="auto">
            <a:xfrm>
              <a:off x="3061" y="2614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/>
                <a:t>n</a:t>
              </a:r>
              <a:endParaRPr lang="ru-RU" sz="2800" b="1"/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6031998" y="4676740"/>
            <a:ext cx="1633490" cy="1726482"/>
            <a:chOff x="3969" y="2069"/>
            <a:chExt cx="1450" cy="1496"/>
          </a:xfrm>
        </p:grpSpPr>
        <p:sp>
          <p:nvSpPr>
            <p:cNvPr id="16421" name="Oval 54"/>
            <p:cNvSpPr>
              <a:spLocks noChangeArrowheads="1"/>
            </p:cNvSpPr>
            <p:nvPr/>
          </p:nvSpPr>
          <p:spPr bwMode="auto">
            <a:xfrm>
              <a:off x="4059" y="2205"/>
              <a:ext cx="1360" cy="1360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2" name="Oval 55"/>
            <p:cNvSpPr>
              <a:spLocks noChangeArrowheads="1"/>
            </p:cNvSpPr>
            <p:nvPr/>
          </p:nvSpPr>
          <p:spPr bwMode="auto">
            <a:xfrm>
              <a:off x="4195" y="2296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-</a:t>
              </a:r>
            </a:p>
          </p:txBody>
        </p:sp>
        <p:sp>
          <p:nvSpPr>
            <p:cNvPr id="16423" name="Oval 56"/>
            <p:cNvSpPr>
              <a:spLocks noChangeArrowheads="1"/>
            </p:cNvSpPr>
            <p:nvPr/>
          </p:nvSpPr>
          <p:spPr bwMode="auto">
            <a:xfrm>
              <a:off x="4604" y="2704"/>
              <a:ext cx="181" cy="181"/>
            </a:xfrm>
            <a:prstGeom prst="ellipse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800"/>
                <a:t>+</a:t>
              </a:r>
            </a:p>
          </p:txBody>
        </p:sp>
        <p:sp>
          <p:nvSpPr>
            <p:cNvPr id="16424" name="Text Box 57"/>
            <p:cNvSpPr txBox="1">
              <a:spLocks noChangeArrowheads="1"/>
            </p:cNvSpPr>
            <p:nvPr/>
          </p:nvSpPr>
          <p:spPr bwMode="auto">
            <a:xfrm>
              <a:off x="3969" y="2069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/>
                <a:t>е</a:t>
              </a:r>
              <a:r>
                <a:rPr lang="ru-RU" sz="2800" b="1" baseline="30000"/>
                <a:t>–</a:t>
              </a:r>
              <a:endParaRPr lang="ru-RU" sz="2800" b="1"/>
            </a:p>
          </p:txBody>
        </p:sp>
        <p:sp>
          <p:nvSpPr>
            <p:cNvPr id="16425" name="Text Box 58"/>
            <p:cNvSpPr txBox="1">
              <a:spLocks noChangeArrowheads="1"/>
            </p:cNvSpPr>
            <p:nvPr/>
          </p:nvSpPr>
          <p:spPr bwMode="auto">
            <a:xfrm>
              <a:off x="4240" y="2614"/>
              <a:ext cx="364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sz="2800" b="1"/>
                <a:t>р</a:t>
              </a:r>
            </a:p>
          </p:txBody>
        </p:sp>
        <p:sp>
          <p:nvSpPr>
            <p:cNvPr id="16426" name="Oval 62"/>
            <p:cNvSpPr>
              <a:spLocks noChangeArrowheads="1"/>
            </p:cNvSpPr>
            <p:nvPr/>
          </p:nvSpPr>
          <p:spPr bwMode="auto">
            <a:xfrm>
              <a:off x="4694" y="2840"/>
              <a:ext cx="181" cy="181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800"/>
            </a:p>
          </p:txBody>
        </p:sp>
        <p:sp>
          <p:nvSpPr>
            <p:cNvPr id="16427" name="Oval 63"/>
            <p:cNvSpPr>
              <a:spLocks noChangeArrowheads="1"/>
            </p:cNvSpPr>
            <p:nvPr/>
          </p:nvSpPr>
          <p:spPr bwMode="auto">
            <a:xfrm>
              <a:off x="4785" y="2704"/>
              <a:ext cx="181" cy="181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800"/>
            </a:p>
          </p:txBody>
        </p:sp>
        <p:sp>
          <p:nvSpPr>
            <p:cNvPr id="16428" name="Text Box 64"/>
            <p:cNvSpPr txBox="1">
              <a:spLocks noChangeArrowheads="1"/>
            </p:cNvSpPr>
            <p:nvPr/>
          </p:nvSpPr>
          <p:spPr bwMode="auto">
            <a:xfrm>
              <a:off x="4876" y="2479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/>
                <a:t>n</a:t>
              </a:r>
              <a:endParaRPr lang="ru-RU" sz="2800" b="1"/>
            </a:p>
          </p:txBody>
        </p:sp>
        <p:sp>
          <p:nvSpPr>
            <p:cNvPr id="16429" name="Text Box 65"/>
            <p:cNvSpPr txBox="1">
              <a:spLocks noChangeArrowheads="1"/>
            </p:cNvSpPr>
            <p:nvPr/>
          </p:nvSpPr>
          <p:spPr bwMode="auto">
            <a:xfrm>
              <a:off x="4649" y="2976"/>
              <a:ext cx="36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/>
                <a:t>n</a:t>
              </a:r>
              <a:endParaRPr lang="ru-RU" sz="2800" b="1" dirty="0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85115" y="1364522"/>
            <a:ext cx="61072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Izotoplar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protonlar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neytronlar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203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4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23951"/>
            <a:ext cx="10128251" cy="296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78467" y="4292600"/>
            <a:ext cx="132279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protiy</a:t>
            </a:r>
            <a:endParaRPr lang="ru-RU" sz="3200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0718" y="4292600"/>
            <a:ext cx="15279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deytriy</a:t>
            </a:r>
            <a:endParaRPr lang="ru-RU" sz="3200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0701" y="4292600"/>
            <a:ext cx="107273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tritiy</a:t>
            </a:r>
            <a:endParaRPr lang="ru-RU" sz="3200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271" name="Группа 22"/>
          <p:cNvGrpSpPr>
            <a:grpSpLocks/>
          </p:cNvGrpSpPr>
          <p:nvPr/>
        </p:nvGrpSpPr>
        <p:grpSpPr bwMode="auto">
          <a:xfrm>
            <a:off x="1744470" y="4120851"/>
            <a:ext cx="8214784" cy="1693123"/>
            <a:chOff x="1364008" y="2787774"/>
            <a:chExt cx="6160320" cy="1269808"/>
          </a:xfrm>
        </p:grpSpPr>
        <p:grpSp>
          <p:nvGrpSpPr>
            <p:cNvPr id="11272" name="Группа 20"/>
            <p:cNvGrpSpPr>
              <a:grpSpLocks/>
            </p:cNvGrpSpPr>
            <p:nvPr/>
          </p:nvGrpSpPr>
          <p:grpSpPr bwMode="auto">
            <a:xfrm>
              <a:off x="1364008" y="2787774"/>
              <a:ext cx="6160320" cy="1232228"/>
              <a:chOff x="1364008" y="2787774"/>
              <a:chExt cx="6160320" cy="1232228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1364008" y="2867147"/>
                <a:ext cx="3063493" cy="1152493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lumOff val="25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4427501" y="2867147"/>
                <a:ext cx="0" cy="1152493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lumOff val="25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H="1">
                <a:off x="4427501" y="2787774"/>
                <a:ext cx="3096827" cy="1231866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lumOff val="25000"/>
                  </a:schemeClr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Прямоугольник 21"/>
            <p:cNvSpPr/>
            <p:nvPr/>
          </p:nvSpPr>
          <p:spPr>
            <a:xfrm>
              <a:off x="2089283" y="3619013"/>
              <a:ext cx="4768378" cy="43856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32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Atom </a:t>
              </a:r>
              <a:r>
                <a:rPr lang="en-US" sz="3200" b="1" dirty="0" err="1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r>
                <a:rPr lang="en-US" sz="32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32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proton+neytron</a:t>
              </a:r>
              <a:r>
                <a:rPr lang="ru-RU" sz="32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endParaRPr lang="ru-RU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1973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469094" y="1530284"/>
                <a:ext cx="2007601" cy="159389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8800" b="1" i="1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88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О</m:t>
                          </m:r>
                        </m:e>
                        <m:sub>
                          <m:r>
                            <a:rPr lang="ru-RU" sz="88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/>
                      </m:sSubSup>
                    </m:oMath>
                  </m:oMathPara>
                </a14:m>
                <a:endParaRPr lang="ru-RU" sz="5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094" y="1530284"/>
                <a:ext cx="2007601" cy="15938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Овал 38"/>
          <p:cNvSpPr/>
          <p:nvPr/>
        </p:nvSpPr>
        <p:spPr>
          <a:xfrm>
            <a:off x="2213401" y="1814482"/>
            <a:ext cx="2088232" cy="18672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968100" y="1514034"/>
            <a:ext cx="2530855" cy="24634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Двенадцатиугольник 58"/>
          <p:cNvSpPr/>
          <p:nvPr/>
        </p:nvSpPr>
        <p:spPr>
          <a:xfrm>
            <a:off x="7950079" y="1275708"/>
            <a:ext cx="460471" cy="447757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60" name="TextBox 59"/>
          <p:cNvSpPr txBox="1"/>
          <p:nvPr/>
        </p:nvSpPr>
        <p:spPr>
          <a:xfrm>
            <a:off x="8508216" y="1143939"/>
            <a:ext cx="261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Двенадцатиугольник 60"/>
          <p:cNvSpPr/>
          <p:nvPr/>
        </p:nvSpPr>
        <p:spPr>
          <a:xfrm>
            <a:off x="7935304" y="645955"/>
            <a:ext cx="433351" cy="461939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499286" y="563332"/>
            <a:ext cx="261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92021" y="1619262"/>
            <a:ext cx="1182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n>
                  <a:solidFill>
                    <a:schemeClr val="bg2">
                      <a:lumMod val="25000"/>
                    </a:schemeClr>
                  </a:solidFill>
                </a:ln>
              </a:rPr>
              <a:t>16</a:t>
            </a:r>
          </a:p>
        </p:txBody>
      </p:sp>
      <p:sp>
        <p:nvSpPr>
          <p:cNvPr id="83" name="Овал 82"/>
          <p:cNvSpPr/>
          <p:nvPr/>
        </p:nvSpPr>
        <p:spPr>
          <a:xfrm flipV="1">
            <a:off x="7949282" y="1900629"/>
            <a:ext cx="434294" cy="453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436731" y="1772686"/>
            <a:ext cx="261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7924" y="301333"/>
                <a:ext cx="7090319" cy="1181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Kislorodda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 ta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izotop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200" b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О</m:t>
                        </m:r>
                      </m:e>
                      <m:sup>
                        <m:r>
                          <m:rPr>
                            <m:nor/>
                          </m:rPr>
                          <a: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16</m:t>
                        </m:r>
                      </m:sup>
                    </m:sSup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О</m:t>
                        </m:r>
                      </m:e>
                      <m:sup>
                        <m:r>
                          <m:rPr>
                            <m:nor/>
                          </m:rPr>
                          <a: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17</m:t>
                        </m:r>
                      </m:sup>
                    </m:sSup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О</m:t>
                        </m:r>
                      </m:e>
                      <m:sup>
                        <m:r>
                          <m:rPr>
                            <m:nor/>
                          </m:rPr>
                          <a: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24" y="301333"/>
                <a:ext cx="7090319" cy="1181349"/>
              </a:xfrm>
              <a:prstGeom prst="rect">
                <a:avLst/>
              </a:prstGeom>
              <a:blipFill>
                <a:blip r:embed="rId3"/>
                <a:stretch>
                  <a:fillRect l="-2236" t="-6701" b="-15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5802255"/>
                  </p:ext>
                </p:extLst>
              </p:nvPr>
            </p:nvGraphicFramePr>
            <p:xfrm>
              <a:off x="1846399" y="4637153"/>
              <a:ext cx="4919493" cy="2083119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6398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3983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6398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702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Izotop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Protonlar</a:t>
                          </a:r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Neytronlar</a:t>
                          </a:r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627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nor/>
                                      </m:rPr>
                                      <a:rPr lang="ru-RU" sz="20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О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ru-RU" sz="20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16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6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nor/>
                                      </m:rPr>
                                      <a:rPr lang="ru-RU" sz="20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О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ru-RU" sz="2000" b="0" i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0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7 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 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4627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nor/>
                                      </m:rPr>
                                      <a:rPr lang="ru-RU" sz="20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О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ru-RU" sz="2000" dirty="0" smtClean="0">
                                        <a:latin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18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5802255"/>
                  </p:ext>
                </p:extLst>
              </p:nvPr>
            </p:nvGraphicFramePr>
            <p:xfrm>
              <a:off x="1846399" y="4637153"/>
              <a:ext cx="4919493" cy="2083119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6398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3983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6398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Izotop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Protonlar</a:t>
                          </a:r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Neytronlar</a:t>
                          </a:r>
                          <a:r>
                            <a:rPr lang="en-US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6069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4"/>
                          <a:stretch>
                            <a:fillRect l="-372" t="-156579" r="-201859" b="-2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6069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4"/>
                          <a:stretch>
                            <a:fillRect l="-372" t="-256579" r="-201859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 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6069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4"/>
                          <a:stretch>
                            <a:fillRect l="-372" t="-356579" r="-201859" b="-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ru-RU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9" name="Овал 68"/>
          <p:cNvSpPr/>
          <p:nvPr/>
        </p:nvSpPr>
        <p:spPr>
          <a:xfrm flipV="1">
            <a:off x="3719737" y="3722383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72" name="Овал 71"/>
          <p:cNvSpPr/>
          <p:nvPr/>
        </p:nvSpPr>
        <p:spPr>
          <a:xfrm flipV="1">
            <a:off x="3346258" y="3871301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76" name="Овал 75"/>
          <p:cNvSpPr/>
          <p:nvPr/>
        </p:nvSpPr>
        <p:spPr>
          <a:xfrm flipV="1">
            <a:off x="2749566" y="1768456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85" name="Овал 84"/>
          <p:cNvSpPr/>
          <p:nvPr/>
        </p:nvSpPr>
        <p:spPr>
          <a:xfrm flipV="1">
            <a:off x="2974936" y="3893809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86" name="Овал 85"/>
          <p:cNvSpPr/>
          <p:nvPr/>
        </p:nvSpPr>
        <p:spPr>
          <a:xfrm flipV="1">
            <a:off x="2256246" y="3548655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87" name="Овал 86"/>
          <p:cNvSpPr/>
          <p:nvPr/>
        </p:nvSpPr>
        <p:spPr>
          <a:xfrm flipV="1">
            <a:off x="2601731" y="3780694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88" name="Овал 87"/>
          <p:cNvSpPr/>
          <p:nvPr/>
        </p:nvSpPr>
        <p:spPr>
          <a:xfrm flipV="1">
            <a:off x="4002319" y="3548656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89" name="Овал 88"/>
          <p:cNvSpPr/>
          <p:nvPr/>
        </p:nvSpPr>
        <p:spPr>
          <a:xfrm flipV="1">
            <a:off x="2507473" y="1905261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91" name="Двенадцатиугольник 90"/>
          <p:cNvSpPr/>
          <p:nvPr/>
        </p:nvSpPr>
        <p:spPr>
          <a:xfrm>
            <a:off x="2663933" y="244756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2" name="Двенадцатиугольник 91"/>
          <p:cNvSpPr/>
          <p:nvPr/>
        </p:nvSpPr>
        <p:spPr>
          <a:xfrm>
            <a:off x="2816333" y="259996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3" name="Двенадцатиугольник 92"/>
          <p:cNvSpPr/>
          <p:nvPr/>
        </p:nvSpPr>
        <p:spPr>
          <a:xfrm>
            <a:off x="2968733" y="275236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4" name="Двенадцатиугольник 93"/>
          <p:cNvSpPr/>
          <p:nvPr/>
        </p:nvSpPr>
        <p:spPr>
          <a:xfrm>
            <a:off x="3121133" y="290476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5" name="Двенадцатиугольник 94"/>
          <p:cNvSpPr/>
          <p:nvPr/>
        </p:nvSpPr>
        <p:spPr>
          <a:xfrm>
            <a:off x="2969423" y="232405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6" name="Двенадцатиугольник 95"/>
          <p:cNvSpPr/>
          <p:nvPr/>
        </p:nvSpPr>
        <p:spPr>
          <a:xfrm>
            <a:off x="3121823" y="247645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7" name="Двенадцатиугольник 96"/>
          <p:cNvSpPr/>
          <p:nvPr/>
        </p:nvSpPr>
        <p:spPr>
          <a:xfrm>
            <a:off x="3274223" y="2628857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8" name="Двенадцатиугольник 97"/>
          <p:cNvSpPr/>
          <p:nvPr/>
        </p:nvSpPr>
        <p:spPr>
          <a:xfrm>
            <a:off x="3289514" y="2289509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99" name="Двенадцатиугольник 98"/>
          <p:cNvSpPr/>
          <p:nvPr/>
        </p:nvSpPr>
        <p:spPr>
          <a:xfrm>
            <a:off x="2728346" y="2118496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00" name="Двенадцатиугольник 99"/>
          <p:cNvSpPr/>
          <p:nvPr/>
        </p:nvSpPr>
        <p:spPr>
          <a:xfrm>
            <a:off x="2402324" y="2271208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01" name="Двенадцатиугольник 100"/>
          <p:cNvSpPr/>
          <p:nvPr/>
        </p:nvSpPr>
        <p:spPr>
          <a:xfrm>
            <a:off x="2551158" y="2827281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02" name="Двенадцатиугольник 101"/>
          <p:cNvSpPr/>
          <p:nvPr/>
        </p:nvSpPr>
        <p:spPr>
          <a:xfrm>
            <a:off x="3530176" y="2011251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03" name="Двенадцатиугольник 102"/>
          <p:cNvSpPr/>
          <p:nvPr/>
        </p:nvSpPr>
        <p:spPr>
          <a:xfrm>
            <a:off x="2861828" y="2989387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21" name="Двенадцатиугольник 120"/>
          <p:cNvSpPr/>
          <p:nvPr/>
        </p:nvSpPr>
        <p:spPr>
          <a:xfrm>
            <a:off x="3520330" y="2447566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22" name="Двенадцатиугольник 121"/>
          <p:cNvSpPr/>
          <p:nvPr/>
        </p:nvSpPr>
        <p:spPr>
          <a:xfrm>
            <a:off x="3375569" y="2858451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23" name="Двенадцатиугольник 122"/>
          <p:cNvSpPr/>
          <p:nvPr/>
        </p:nvSpPr>
        <p:spPr>
          <a:xfrm>
            <a:off x="3131904" y="2052200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5880895" y="2876893"/>
                <a:ext cx="2007601" cy="159389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8800" b="1" i="1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88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О</m:t>
                          </m:r>
                        </m:e>
                        <m:sub>
                          <m:r>
                            <a:rPr lang="ru-RU" sz="88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  <m:sup/>
                      </m:sSubSup>
                    </m:oMath>
                  </m:oMathPara>
                </a14:m>
                <a:endParaRPr lang="ru-RU" sz="5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5" y="2876893"/>
                <a:ext cx="2007601" cy="1593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TextBox 126"/>
          <p:cNvSpPr txBox="1"/>
          <p:nvPr/>
        </p:nvSpPr>
        <p:spPr>
          <a:xfrm>
            <a:off x="6676185" y="2946431"/>
            <a:ext cx="1182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n>
                  <a:solidFill>
                    <a:schemeClr val="bg2">
                      <a:lumMod val="25000"/>
                    </a:schemeClr>
                  </a:solidFill>
                </a:ln>
              </a:rPr>
              <a:t>1</a:t>
            </a:r>
            <a:r>
              <a:rPr lang="en-US" sz="4800" dirty="0">
                <a:ln>
                  <a:solidFill>
                    <a:schemeClr val="bg2">
                      <a:lumMod val="25000"/>
                    </a:schemeClr>
                  </a:solidFill>
                </a:ln>
              </a:rPr>
              <a:t>8</a:t>
            </a:r>
            <a:endParaRPr lang="ru-RU" sz="4800" dirty="0">
              <a:ln>
                <a:solidFill>
                  <a:schemeClr val="bg2">
                    <a:lumMod val="25000"/>
                  </a:schemeClr>
                </a:solidFill>
              </a:ln>
            </a:endParaRPr>
          </a:p>
        </p:txBody>
      </p:sp>
      <p:sp>
        <p:nvSpPr>
          <p:cNvPr id="128" name="Овал 127"/>
          <p:cNvSpPr/>
          <p:nvPr/>
        </p:nvSpPr>
        <p:spPr>
          <a:xfrm>
            <a:off x="7392145" y="3222607"/>
            <a:ext cx="2530855" cy="24634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7613455" y="3520695"/>
            <a:ext cx="2088232" cy="18672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 flipV="1">
            <a:off x="7937324" y="3600170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2" name="Овал 131"/>
          <p:cNvSpPr/>
          <p:nvPr/>
        </p:nvSpPr>
        <p:spPr>
          <a:xfrm flipV="1">
            <a:off x="8221306" y="3481461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3" name="Овал 132"/>
          <p:cNvSpPr/>
          <p:nvPr/>
        </p:nvSpPr>
        <p:spPr>
          <a:xfrm flipV="1">
            <a:off x="7965863" y="5394312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4" name="Овал 133"/>
          <p:cNvSpPr/>
          <p:nvPr/>
        </p:nvSpPr>
        <p:spPr>
          <a:xfrm flipV="1">
            <a:off x="8199790" y="5546712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5" name="Овал 134"/>
          <p:cNvSpPr/>
          <p:nvPr/>
        </p:nvSpPr>
        <p:spPr>
          <a:xfrm flipV="1">
            <a:off x="8499287" y="5625553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6" name="Овал 135"/>
          <p:cNvSpPr/>
          <p:nvPr/>
        </p:nvSpPr>
        <p:spPr>
          <a:xfrm flipV="1">
            <a:off x="8794292" y="5594233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7" name="Овал 136"/>
          <p:cNvSpPr/>
          <p:nvPr/>
        </p:nvSpPr>
        <p:spPr>
          <a:xfrm flipV="1">
            <a:off x="9045519" y="5469796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8" name="Овал 137"/>
          <p:cNvSpPr/>
          <p:nvPr/>
        </p:nvSpPr>
        <p:spPr>
          <a:xfrm flipV="1">
            <a:off x="9339532" y="5309295"/>
            <a:ext cx="251227" cy="23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-</a:t>
            </a:r>
          </a:p>
        </p:txBody>
      </p:sp>
      <p:sp>
        <p:nvSpPr>
          <p:cNvPr id="139" name="Двенадцатиугольник 138"/>
          <p:cNvSpPr/>
          <p:nvPr/>
        </p:nvSpPr>
        <p:spPr>
          <a:xfrm>
            <a:off x="7911455" y="4187804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0" name="Двенадцатиугольник 139"/>
          <p:cNvSpPr/>
          <p:nvPr/>
        </p:nvSpPr>
        <p:spPr>
          <a:xfrm>
            <a:off x="8063855" y="4340204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1" name="Двенадцатиугольник 140"/>
          <p:cNvSpPr/>
          <p:nvPr/>
        </p:nvSpPr>
        <p:spPr>
          <a:xfrm>
            <a:off x="8216255" y="4492604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2" name="Двенадцатиугольник 141"/>
          <p:cNvSpPr/>
          <p:nvPr/>
        </p:nvSpPr>
        <p:spPr>
          <a:xfrm>
            <a:off x="8368655" y="4645004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3" name="Двенадцатиугольник 142"/>
          <p:cNvSpPr/>
          <p:nvPr/>
        </p:nvSpPr>
        <p:spPr>
          <a:xfrm>
            <a:off x="8545009" y="4835459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4" name="Двенадцатиугольник 143"/>
          <p:cNvSpPr/>
          <p:nvPr/>
        </p:nvSpPr>
        <p:spPr>
          <a:xfrm>
            <a:off x="8221305" y="4131226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5" name="Двенадцатиугольник 144"/>
          <p:cNvSpPr/>
          <p:nvPr/>
        </p:nvSpPr>
        <p:spPr>
          <a:xfrm>
            <a:off x="8451016" y="4304050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6" name="Двенадцатиугольник 145"/>
          <p:cNvSpPr/>
          <p:nvPr/>
        </p:nvSpPr>
        <p:spPr>
          <a:xfrm>
            <a:off x="8645678" y="4573422"/>
            <a:ext cx="360040" cy="300541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+</a:t>
            </a:r>
          </a:p>
        </p:txBody>
      </p:sp>
      <p:sp>
        <p:nvSpPr>
          <p:cNvPr id="147" name="Двенадцатиугольник 146"/>
          <p:cNvSpPr/>
          <p:nvPr/>
        </p:nvSpPr>
        <p:spPr>
          <a:xfrm>
            <a:off x="7938187" y="3904147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48" name="Двенадцатиугольник 147"/>
          <p:cNvSpPr/>
          <p:nvPr/>
        </p:nvSpPr>
        <p:spPr>
          <a:xfrm>
            <a:off x="8289304" y="3850663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49" name="Двенадцатиугольник 148"/>
          <p:cNvSpPr/>
          <p:nvPr/>
        </p:nvSpPr>
        <p:spPr>
          <a:xfrm>
            <a:off x="8726863" y="4097134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0" name="Двенадцатиугольник 149"/>
          <p:cNvSpPr/>
          <p:nvPr/>
        </p:nvSpPr>
        <p:spPr>
          <a:xfrm>
            <a:off x="8548676" y="3973816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1" name="Двенадцатиугольник 150"/>
          <p:cNvSpPr/>
          <p:nvPr/>
        </p:nvSpPr>
        <p:spPr>
          <a:xfrm>
            <a:off x="8869203" y="4341423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2" name="Двенадцатиугольник 151"/>
          <p:cNvSpPr/>
          <p:nvPr/>
        </p:nvSpPr>
        <p:spPr>
          <a:xfrm>
            <a:off x="7698526" y="4241287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3" name="Двенадцатиугольник 152"/>
          <p:cNvSpPr/>
          <p:nvPr/>
        </p:nvSpPr>
        <p:spPr>
          <a:xfrm>
            <a:off x="7850926" y="4518393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4" name="Двенадцатиугольник 153"/>
          <p:cNvSpPr/>
          <p:nvPr/>
        </p:nvSpPr>
        <p:spPr>
          <a:xfrm>
            <a:off x="8069590" y="4738345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5" name="Двенадцатиугольник 154"/>
          <p:cNvSpPr/>
          <p:nvPr/>
        </p:nvSpPr>
        <p:spPr>
          <a:xfrm>
            <a:off x="8321099" y="4906915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56" name="Двенадцатиугольник 155"/>
          <p:cNvSpPr/>
          <p:nvPr/>
        </p:nvSpPr>
        <p:spPr>
          <a:xfrm>
            <a:off x="8753827" y="4823681"/>
            <a:ext cx="356375" cy="337140"/>
          </a:xfrm>
          <a:prstGeom prst="dodec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4680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000"/>
                            </p:stCondLst>
                            <p:childTnLst>
                              <p:par>
                                <p:cTn id="1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000"/>
                            </p:stCondLst>
                            <p:childTnLst>
                              <p:par>
                                <p:cTn id="1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9000"/>
                            </p:stCondLst>
                            <p:childTnLst>
                              <p:par>
                                <p:cTn id="1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2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5000"/>
                            </p:stCondLst>
                            <p:childTnLst>
                              <p:par>
                                <p:cTn id="2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2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9000"/>
                            </p:stCondLst>
                            <p:childTnLst>
                              <p:par>
                                <p:cTn id="2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30000"/>
                            </p:stCondLst>
                            <p:childTnLst>
                              <p:par>
                                <p:cTn id="2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21" grpId="0" animBg="1"/>
      <p:bldP spid="122" grpId="0" animBg="1"/>
      <p:bldP spid="123" grpId="0" animBg="1"/>
      <p:bldP spid="126" grpId="0"/>
      <p:bldP spid="127" grpId="0"/>
      <p:bldP spid="128" grpId="0" animBg="1"/>
      <p:bldP spid="129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13" y="4614008"/>
            <a:ext cx="2971035" cy="217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Светлана\Desktop\O-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547" y="5014976"/>
            <a:ext cx="1908036" cy="139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ветлана\Desktop\O-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487" y="1385477"/>
            <a:ext cx="1957908" cy="143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Светлана\Desktop\O-1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761" y="3193205"/>
            <a:ext cx="1944635" cy="142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/>
          <p:cNvSpPr/>
          <p:nvPr/>
        </p:nvSpPr>
        <p:spPr>
          <a:xfrm rot="10800000">
            <a:off x="6807596" y="1982386"/>
            <a:ext cx="1080120" cy="1642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0800000">
            <a:off x="6807597" y="3741976"/>
            <a:ext cx="1080120" cy="1642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0800000">
            <a:off x="7317137" y="5621257"/>
            <a:ext cx="1080120" cy="1642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1497" y="1645666"/>
            <a:ext cx="18060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</a:rPr>
              <a:t>99.76%</a:t>
            </a:r>
            <a:endParaRPr lang="ru-RU" sz="4000" b="1" dirty="0">
              <a:ln w="1143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98158" y="5419435"/>
            <a:ext cx="17956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</a:rPr>
              <a:t>0</a:t>
            </a:r>
            <a:r>
              <a:rPr lang="en-US" sz="4000" b="1" dirty="0">
                <a:ln w="11430"/>
              </a:rPr>
              <a:t>.</a:t>
            </a:r>
            <a:r>
              <a:rPr lang="ru-RU" sz="4000" b="1" dirty="0">
                <a:ln w="11430"/>
              </a:rPr>
              <a:t>203</a:t>
            </a:r>
            <a:r>
              <a:rPr lang="en-US" sz="4000" b="1" dirty="0">
                <a:ln w="11430"/>
              </a:rPr>
              <a:t>%</a:t>
            </a:r>
            <a:endParaRPr lang="ru-RU" sz="4000" b="1" dirty="0">
              <a:ln w="1143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43873" y="3470164"/>
            <a:ext cx="17956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</a:rPr>
              <a:t>0</a:t>
            </a:r>
            <a:r>
              <a:rPr lang="en-US" sz="4000" b="1" dirty="0">
                <a:ln w="11430"/>
              </a:rPr>
              <a:t>.</a:t>
            </a:r>
            <a:r>
              <a:rPr lang="ru-RU" sz="4000" b="1" dirty="0">
                <a:ln w="11430"/>
              </a:rPr>
              <a:t>037</a:t>
            </a:r>
            <a:r>
              <a:rPr lang="en-US" sz="4000" b="1" dirty="0">
                <a:ln w="11430"/>
              </a:rPr>
              <a:t>%</a:t>
            </a:r>
            <a:endParaRPr lang="ru-RU" sz="4000" b="1" dirty="0">
              <a:ln w="1143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004" y="1325233"/>
            <a:ext cx="44056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izotoplarining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" y="0"/>
            <a:ext cx="12191999" cy="1173722"/>
          </a:xfrm>
          <a:prstGeom prst="rect">
            <a:avLst/>
          </a:prstGeom>
          <a:solidFill>
            <a:srgbClr val="0070C0"/>
          </a:soli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en-US" sz="5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5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izotop</a:t>
            </a:r>
            <a:r>
              <a:rPr lang="en-US" sz="5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5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4252" y="3824107"/>
            <a:ext cx="1149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baseline="-25000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55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10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e8ba73b2b6e688a7620e989b7c0a9424ec5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1214</TotalTime>
  <Words>729</Words>
  <Application>Microsoft Office PowerPoint</Application>
  <PresentationFormat>Широкоэкранный</PresentationFormat>
  <Paragraphs>257</Paragraphs>
  <Slides>20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Cambria Math</vt:lpstr>
      <vt:lpstr>Century Gothic</vt:lpstr>
      <vt:lpstr>Courier New</vt:lpstr>
      <vt:lpstr>Georgia</vt:lpstr>
      <vt:lpstr>Palatino Linotype</vt:lpstr>
      <vt:lpstr>Wingdings</vt:lpstr>
      <vt:lpstr>Исполнительная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 </vt:lpstr>
      <vt:lpstr>Презентация PowerPoint</vt:lpstr>
      <vt:lpstr>Презентация PowerPoint</vt:lpstr>
      <vt:lpstr>Презентация PowerPoint</vt:lpstr>
      <vt:lpstr>Masala</vt:lpstr>
      <vt:lpstr>Izobarlar</vt:lpstr>
      <vt:lpstr>Izotop, izobar 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ИЗОТОПЫ</dc:title>
  <dc:creator>Светлана</dc:creator>
  <cp:lastModifiedBy>Пользователь</cp:lastModifiedBy>
  <cp:revision>256</cp:revision>
  <dcterms:created xsi:type="dcterms:W3CDTF">2016-10-23T17:45:08Z</dcterms:created>
  <dcterms:modified xsi:type="dcterms:W3CDTF">2020-10-05T10:32:44Z</dcterms:modified>
</cp:coreProperties>
</file>