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2" r:id="rId2"/>
    <p:sldId id="541" r:id="rId3"/>
    <p:sldId id="550" r:id="rId4"/>
    <p:sldId id="554" r:id="rId5"/>
    <p:sldId id="555" r:id="rId6"/>
    <p:sldId id="553" r:id="rId7"/>
    <p:sldId id="556" r:id="rId8"/>
    <p:sldId id="548" r:id="rId9"/>
    <p:sldId id="549" r:id="rId10"/>
    <p:sldId id="547" r:id="rId11"/>
    <p:sldId id="546" r:id="rId12"/>
    <p:sldId id="524" r:id="rId13"/>
  </p:sldIdLst>
  <p:sldSz cx="12801600" cy="7200900"/>
  <p:notesSz cx="3244850" cy="5765800"/>
  <p:custDataLst>
    <p:tags r:id="rId16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552"/>
            <p14:sldId id="541"/>
            <p14:sldId id="550"/>
            <p14:sldId id="554"/>
            <p14:sldId id="555"/>
            <p14:sldId id="553"/>
            <p14:sldId id="556"/>
            <p14:sldId id="548"/>
            <p14:sldId id="549"/>
            <p14:sldId id="547"/>
            <p14:sldId id="546"/>
            <p14:sldId id="52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3300"/>
    <a:srgbClr val="663300"/>
    <a:srgbClr val="333300"/>
    <a:srgbClr val="22BC81"/>
    <a:srgbClr val="2CB26C"/>
    <a:srgbClr val="3DCF83"/>
    <a:srgbClr val="4DBF73"/>
    <a:srgbClr val="50C075"/>
    <a:srgbClr val="58B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78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61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UNIT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10.</a:t>
            </a: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ll the World is a stage.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5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. At the theatre.</a:t>
            </a:r>
            <a:endParaRPr lang="ru-RU" sz="4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ru-RU" sz="40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4000" b="1" dirty="0" smtClean="0">
                <a:solidFill>
                  <a:srgbClr val="002060"/>
                </a:solidFill>
                <a:cs typeface="Arial" pitchFamily="34" charset="0"/>
              </a:rPr>
              <a:t>82)</a:t>
            </a:r>
            <a:endParaRPr lang="en-US" sz="40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400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solidFill>
                  <a:prstClr val="black"/>
                </a:solidFill>
                <a:cs typeface="Arial" pitchFamily="34" charset="0"/>
              </a:rPr>
              <a:t>   </a:t>
            </a:r>
            <a:endParaRPr lang="ru-RU" sz="4741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>
              <a:solidFill>
                <a:prstClr val="black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" y="4336296"/>
            <a:ext cx="767472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" y="2088282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8" y="4896594"/>
            <a:ext cx="4309116" cy="204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01817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00164"/>
          </a:xfrm>
        </p:spPr>
        <p:txBody>
          <a:bodyPr/>
          <a:lstStyle/>
          <a:p>
            <a:pPr algn="l"/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Listen to the second dialogue and say True or False.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1368202"/>
            <a:ext cx="119890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</a:rPr>
              <a:t>1) The </a:t>
            </a:r>
            <a:r>
              <a:rPr lang="en-US" sz="2800" b="1" dirty="0">
                <a:latin typeface="Arial"/>
              </a:rPr>
              <a:t>performance is on Saturday</a:t>
            </a:r>
            <a:r>
              <a:rPr lang="en-US" sz="2800" b="1" dirty="0" smtClean="0">
                <a:latin typeface="Arial"/>
              </a:rPr>
              <a:t>.</a:t>
            </a:r>
          </a:p>
          <a:p>
            <a:r>
              <a:rPr lang="en-US" sz="2800" b="1" i="1" dirty="0" smtClean="0">
                <a:latin typeface="Arial"/>
              </a:rPr>
              <a:t>2) </a:t>
            </a:r>
            <a:r>
              <a:rPr lang="en-US" sz="2800" b="1" dirty="0" smtClean="0">
                <a:latin typeface="Arial"/>
              </a:rPr>
              <a:t>They are doing a new play.</a:t>
            </a:r>
          </a:p>
          <a:p>
            <a:r>
              <a:rPr lang="en-US" sz="2800" b="1" dirty="0" smtClean="0">
                <a:latin typeface="Arial"/>
              </a:rPr>
              <a:t>3</a:t>
            </a:r>
            <a:r>
              <a:rPr lang="en-US" sz="2800" b="1" dirty="0">
                <a:latin typeface="Arial"/>
              </a:rPr>
              <a:t>) They bought the tickets in the box office.</a:t>
            </a:r>
          </a:p>
          <a:p>
            <a:r>
              <a:rPr lang="en-US" sz="2800" b="1" dirty="0">
                <a:latin typeface="Arial"/>
              </a:rPr>
              <a:t>4) It was a matinee</a:t>
            </a:r>
            <a:r>
              <a:rPr lang="en-US" sz="2800" b="1" dirty="0" smtClean="0">
                <a:latin typeface="Arial"/>
              </a:rPr>
              <a:t>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5) Their seats were in the dress circle.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6) They won’t need the opera glasses.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7) They are meeting outside the theatre.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6824" y="129619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2728" y="178108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4976" y="214112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2528" y="259233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8650" y="300522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0658" y="343727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4674" y="388848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60" y="3437270"/>
            <a:ext cx="4705328" cy="35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4a  Make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up your dialogue.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1296194"/>
            <a:ext cx="120611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Alice: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What about going to the theatre on Sunday? They’re doing a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new play.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Bahrom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I’d love to. Do you think we’ll be able to get tickets? I know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that new plays are very popular with the public.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Alice: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You’re quite right, but I’ve already booked seats by telephone.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Bahrom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Oh, it’s wonderful. Is it a matinee or an evening performance?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Alice: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It’s an evening performance.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Bahrom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Where shall we sit? In the stalls?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Alice: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No. Our seats are in the balcony. So, perhaps, we’ll need the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opera glasses.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Bahrom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Shall we meet outside the theatre at 7.15?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Alice: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It suits me fine.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Bahrom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So, see you soon.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508076"/>
            <a:ext cx="95154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63" y="2508076"/>
            <a:ext cx="6413921" cy="66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9941673" y="1224186"/>
            <a:ext cx="272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(U10, L5 p.120)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6144" y="1656234"/>
            <a:ext cx="11377264" cy="800219"/>
          </a:xfrm>
        </p:spPr>
        <p:txBody>
          <a:bodyPr/>
          <a:lstStyle/>
          <a:p>
            <a:r>
              <a:rPr lang="en-US" sz="2600" b="1" i="0" dirty="0">
                <a:latin typeface="Arial" pitchFamily="34" charset="0"/>
                <a:cs typeface="Arial" pitchFamily="34" charset="0"/>
              </a:rPr>
              <a:t>2 Design the stage set. Think about what can be put on the stage</a:t>
            </a:r>
            <a:r>
              <a:rPr lang="en-US" b="1" i="0" dirty="0">
                <a:latin typeface="PragmaticaKRKPBold"/>
              </a:rPr>
              <a:t>.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96144" y="2088282"/>
            <a:ext cx="11987682" cy="800219"/>
          </a:xfrm>
        </p:spPr>
        <p:txBody>
          <a:bodyPr/>
          <a:lstStyle/>
          <a:p>
            <a:pPr algn="l"/>
            <a:r>
              <a:rPr lang="en-US" sz="2600" b="1" i="0" dirty="0">
                <a:latin typeface="Arial" pitchFamily="34" charset="0"/>
                <a:cs typeface="Arial" pitchFamily="34" charset="0"/>
              </a:rPr>
              <a:t>3 Write stage directions. Write how the </a:t>
            </a:r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characters will </a:t>
            </a:r>
            <a:r>
              <a:rPr lang="en-US" sz="2600" b="1" i="0" dirty="0">
                <a:latin typeface="Arial" pitchFamily="34" charset="0"/>
                <a:cs typeface="Arial" pitchFamily="34" charset="0"/>
              </a:rPr>
              <a:t>say their words and how they will move.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6144" y="1224186"/>
            <a:ext cx="5568696" cy="400110"/>
          </a:xfrm>
        </p:spPr>
        <p:txBody>
          <a:bodyPr/>
          <a:lstStyle/>
          <a:p>
            <a:r>
              <a:rPr lang="en-US" sz="2600" b="1" i="0" dirty="0">
                <a:latin typeface="Arial" pitchFamily="34" charset="0"/>
                <a:cs typeface="Arial" pitchFamily="34" charset="0"/>
              </a:rPr>
              <a:t>1 Write a dialogue.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72" y="3645810"/>
            <a:ext cx="3339016" cy="33390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521480" cy="846386"/>
          </a:xfrm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32452" y="1957543"/>
            <a:ext cx="121482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b="1" i="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0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983" y="1512218"/>
            <a:ext cx="108453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6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Change the sentences from Reported Speech into Direct Speech. </a:t>
            </a:r>
          </a:p>
          <a:p>
            <a:r>
              <a:rPr lang="en-US" sz="2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1) He asked his son to bring him a glass of water.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Father </a:t>
            </a:r>
            <a:r>
              <a:rPr lang="en-US" sz="2600" b="1" i="1" dirty="0">
                <a:latin typeface="Arial" pitchFamily="34" charset="0"/>
                <a:cs typeface="Arial" pitchFamily="34" charset="0"/>
              </a:rPr>
              <a:t>(to his son):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Bring me a glass of water.</a:t>
            </a:r>
          </a:p>
          <a:p>
            <a:pPr lvl="0"/>
            <a:endParaRPr lang="en-US" sz="26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 The old woman ordered David to get out of her garden.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Old woman </a:t>
            </a:r>
            <a:r>
              <a:rPr lang="en-US" sz="2600" b="1" i="1" dirty="0">
                <a:latin typeface="Arial" pitchFamily="34" charset="0"/>
                <a:cs typeface="Arial" pitchFamily="34" charset="0"/>
              </a:rPr>
              <a:t>(to David):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Get out of my garden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lvl="0"/>
            <a:endParaRPr lang="en-US" sz="26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 The man told them to look around.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The man (to them):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Look around.</a:t>
            </a:r>
          </a:p>
          <a:p>
            <a:pPr lvl="0"/>
            <a:endParaRPr lang="en-US" sz="26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 Adrian asked Susan to listen to him.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Adrian (to Susan): 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Listen to me, please.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10253745" y="1224186"/>
            <a:ext cx="2134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p.1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words to learn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051" y="1296194"/>
            <a:ext cx="53786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cast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curtain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performance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orchestra pit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stage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hall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cafeteria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stalls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cloak-room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 book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dress-circle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matinee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bunches of flowers</a:t>
            </a:r>
            <a:endParaRPr lang="ru-RU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6584" y="1296194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ролях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штора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спектакль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оркестровая яма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сцена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кафетерий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ресла партера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гардероб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забронировать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бельэтаж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невной спектакль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букеты цветов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24" y="2088282"/>
            <a:ext cx="41044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page 82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8575" y="1296194"/>
            <a:ext cx="68849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sentences with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words.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curtain, performance, orchestra pit, stage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hall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cafeteria, the stalls, cloak-room,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booked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I’ll never forget my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first visit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Navoiy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Theatre when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 was in Tashkent.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My friend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two tickets 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matinee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ballet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“Snow-White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Seven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Dwarfs” by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Khachaturian.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We arrived at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theatre long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before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began.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40960" y="3035131"/>
            <a:ext cx="1440160" cy="421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56984" y="2232298"/>
            <a:ext cx="2232248" cy="421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" y="2261715"/>
            <a:ext cx="5181464" cy="40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page 82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296194"/>
            <a:ext cx="710093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sentences with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words.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curtain, performance, orchestra pit, stage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hall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cafeteria, the stalls, cloak-room,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booked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left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our coats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and I got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programme to see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what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was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When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we came into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…, we saw  many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people looking for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their seats. The musicians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were tuning their instruments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We found our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seats, which were 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..., and went to look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theatre.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528" y="2160290"/>
            <a:ext cx="1728192" cy="349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120" y="1800251"/>
            <a:ext cx="86409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120" y="2160290"/>
            <a:ext cx="720080" cy="3492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84576" y="1800250"/>
            <a:ext cx="1944216" cy="2880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40360" y="2124286"/>
            <a:ext cx="1440160" cy="38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12" y="1800251"/>
            <a:ext cx="5010135" cy="4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page 82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752" y="1296194"/>
            <a:ext cx="65527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sentences with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words.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curtain, performance, orchestra pit, stage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hall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cafeteria, the stalls, cloak-room,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booked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My friend showed me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boxes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the dress-circle and balconies.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twelve o’clock the performance started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(8)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went up. I was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happy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what I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saw on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(9)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... . I had never seen anything more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wonderful.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04856" y="2232298"/>
            <a:ext cx="1440160" cy="421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6824" y="2664346"/>
            <a:ext cx="1152128" cy="4213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2016274"/>
            <a:ext cx="5609186" cy="44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page 82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29619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sentences with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words.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curtain, performance, orchestra pit, stage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hall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cafeteria, the stalls, cloak-room,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booked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setting and the dancing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were beautiful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The ballet seemed to me a fairytale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During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the first interval we went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... . At the end of the performance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dancers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received large bunches of flowers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performance was a great success.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2232298"/>
            <a:ext cx="1620180" cy="421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00" y="2232298"/>
            <a:ext cx="5253388" cy="43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 Ask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answer.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120" y="1224186"/>
            <a:ext cx="12313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Arial"/>
              </a:rPr>
              <a:t>Teacher </a:t>
            </a:r>
            <a:r>
              <a:rPr lang="en-US" sz="2400" b="1" dirty="0">
                <a:solidFill>
                  <a:srgbClr val="003300"/>
                </a:solidFill>
                <a:latin typeface="Arial"/>
              </a:rPr>
              <a:t>look at this page. </a:t>
            </a:r>
            <a:r>
              <a:rPr lang="en-US" sz="2400" b="1" dirty="0" smtClean="0">
                <a:solidFill>
                  <a:srgbClr val="003300"/>
                </a:solidFill>
                <a:latin typeface="Arial"/>
              </a:rPr>
              <a:t>Pupil:  look </a:t>
            </a:r>
            <a:r>
              <a:rPr lang="en-US" sz="2400" b="1" dirty="0">
                <a:solidFill>
                  <a:srgbClr val="003300"/>
                </a:solidFill>
                <a:latin typeface="Arial"/>
              </a:rPr>
              <a:t>at page 75</a:t>
            </a:r>
            <a:r>
              <a:rPr lang="en-US" sz="2400" b="1" dirty="0" smtClean="0">
                <a:solidFill>
                  <a:srgbClr val="003300"/>
                </a:solidFill>
                <a:latin typeface="Arial"/>
              </a:rPr>
              <a:t>.</a:t>
            </a:r>
          </a:p>
          <a:p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Theatre</a:t>
            </a:r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The Youth Theatre of Uzbekistan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Place:</a:t>
            </a:r>
          </a:p>
          <a:p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Opened in: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One of the oldest theaters in Central Asia, the Youth Theater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Uzbekistan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opened in Tashkent on the 30th of April, 1928.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performance:</a:t>
            </a:r>
          </a:p>
          <a:p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number of seats: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total number of seats in the Youth Theater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Uzbekistan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359.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Parts of the hall:</a:t>
            </a:r>
          </a:p>
          <a:p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 of performances: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Now the Youth Theater of Uzbekistan has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 performances.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Audience:</a:t>
            </a:r>
          </a:p>
          <a:p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Popular with the audience: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Youth Theater of Uzbekistan has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become one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the leading creative teams of the country, which is loved by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spectators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Uzbekistan and other countries.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232" y="194426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</a:rPr>
              <a:t>Tashkent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6424" y="3066777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</a:rPr>
              <a:t>“Uncle </a:t>
            </a:r>
            <a:r>
              <a:rPr lang="en-US" sz="2400" b="1" dirty="0">
                <a:latin typeface="Arial"/>
              </a:rPr>
              <a:t>Tom’s </a:t>
            </a:r>
            <a:r>
              <a:rPr lang="en-US" sz="2400" b="1" dirty="0" smtClean="0">
                <a:latin typeface="Arial"/>
              </a:rPr>
              <a:t>Cabin” (the Moscow</a:t>
            </a:r>
            <a:r>
              <a:rPr lang="ru-RU" sz="2400" b="1" dirty="0" smtClean="0">
                <a:latin typeface="Arial"/>
              </a:rPr>
              <a:t> </a:t>
            </a:r>
            <a:r>
              <a:rPr lang="en-US" sz="2400" b="1" dirty="0" smtClean="0">
                <a:latin typeface="Arial"/>
              </a:rPr>
              <a:t>theatres).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0400" y="3816474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</a:rPr>
              <a:t>There are seats in the stalls and some seats in the box</a:t>
            </a:r>
            <a:r>
              <a:rPr lang="en-US" sz="2400" b="1" dirty="0" smtClean="0">
                <a:latin typeface="Arial"/>
              </a:rPr>
              <a:t>. The </a:t>
            </a:r>
            <a:r>
              <a:rPr lang="en-US" sz="2400" b="1" dirty="0">
                <a:latin typeface="Arial"/>
              </a:rPr>
              <a:t>theatre is not very big and there is no dress circle and </a:t>
            </a:r>
            <a:r>
              <a:rPr lang="en-US" sz="2400" b="1" dirty="0" smtClean="0">
                <a:latin typeface="Arial"/>
              </a:rPr>
              <a:t>balconies.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2288" y="525663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</a:rPr>
              <a:t>Young people and </a:t>
            </a:r>
            <a:r>
              <a:rPr lang="en-US" sz="2400" b="1" dirty="0" smtClean="0">
                <a:latin typeface="Arial"/>
              </a:rPr>
              <a:t>adults.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3a  Listen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choose Lena or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6" y="1296194"/>
            <a:ext cx="11845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Choose who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...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   …    doesn’t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like matinees?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2)    …    likes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evening performances?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3)    …    hasn’t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been to this theatre before?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 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has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seats in the box?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 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has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seats in the stalls?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 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hasn’t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seen the play before?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192" y="1728242"/>
            <a:ext cx="10246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Lena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192" y="2160290"/>
            <a:ext cx="10246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Lena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192" y="2588855"/>
            <a:ext cx="102303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Botir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6184" y="3005222"/>
            <a:ext cx="102303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Botir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184" y="3437270"/>
            <a:ext cx="10246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Lena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184" y="3869318"/>
            <a:ext cx="9637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both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>
          <a:xfrm>
            <a:off x="7336904" y="3816474"/>
            <a:ext cx="5250160" cy="31365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1120" y="3960490"/>
            <a:ext cx="3168352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the world is a stage.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17084</TotalTime>
  <Words>1083</Words>
  <Application>Microsoft Office PowerPoint</Application>
  <PresentationFormat>Произвольный</PresentationFormat>
  <Paragraphs>141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 Checking the self-study work</vt:lpstr>
      <vt:lpstr>New words to learn</vt:lpstr>
      <vt:lpstr>Activity 1 page 82</vt:lpstr>
      <vt:lpstr>Activity 1 page 82</vt:lpstr>
      <vt:lpstr>Activity 1 page 82</vt:lpstr>
      <vt:lpstr>Activity 1 page 82</vt:lpstr>
      <vt:lpstr>2  Ask and answer.</vt:lpstr>
      <vt:lpstr>3a  Listen and choose Lena or Botir.</vt:lpstr>
      <vt:lpstr>Listen to the second dialogue and say True or False.</vt:lpstr>
      <vt:lpstr>4a  Make up your dialogue.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1227</cp:revision>
  <cp:lastPrinted>2020-09-25T05:20:33Z</cp:lastPrinted>
  <dcterms:created xsi:type="dcterms:W3CDTF">2020-04-13T08:05:16Z</dcterms:created>
  <dcterms:modified xsi:type="dcterms:W3CDTF">2021-03-06T03:28:57Z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