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52" r:id="rId2"/>
    <p:sldId id="541" r:id="rId3"/>
    <p:sldId id="551" r:id="rId4"/>
    <p:sldId id="550" r:id="rId5"/>
    <p:sldId id="553" r:id="rId6"/>
    <p:sldId id="548" r:id="rId7"/>
    <p:sldId id="549" r:id="rId8"/>
    <p:sldId id="547" r:id="rId9"/>
    <p:sldId id="546" r:id="rId10"/>
    <p:sldId id="542" r:id="rId11"/>
    <p:sldId id="524" r:id="rId12"/>
  </p:sldIdLst>
  <p:sldSz cx="12801600" cy="7200900"/>
  <p:notesSz cx="3244850" cy="5765800"/>
  <p:custDataLst>
    <p:tags r:id="rId15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6600"/>
    <a:srgbClr val="663300"/>
    <a:srgbClr val="333300"/>
    <a:srgbClr val="22BC81"/>
    <a:srgbClr val="2CB26C"/>
    <a:srgbClr val="3DCF83"/>
    <a:srgbClr val="4DBF73"/>
    <a:srgbClr val="50C075"/>
    <a:srgbClr val="58B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5" autoAdjust="0"/>
    <p:restoredTop sz="86477" autoAdjust="0"/>
  </p:normalViewPr>
  <p:slideViewPr>
    <p:cSldViewPr>
      <p:cViewPr>
        <p:scale>
          <a:sx n="70" d="100"/>
          <a:sy n="70" d="100"/>
        </p:scale>
        <p:origin x="-666" y="-10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05.03.2021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05.03.2021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4.wdp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7.wdp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1.wdp"/><Relationship Id="rId7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microsoft.com/office/2007/relationships/hdphoto" Target="../media/hdphoto8.wdp"/><Relationship Id="rId4" Type="http://schemas.openxmlformats.org/officeDocument/2006/relationships/image" Target="../media/image10.png"/><Relationship Id="rId9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7990" y="0"/>
            <a:ext cx="12783820" cy="165634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144144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52737" y="13049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572302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12384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424717" y="1883406"/>
            <a:ext cx="12342358" cy="650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UNIT 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10.</a:t>
            </a:r>
            <a:r>
              <a:rPr lang="ru-RU" sz="54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ll the World is a stage.</a:t>
            </a:r>
          </a:p>
          <a:p>
            <a:pPr algn="ctr" eaLnBrk="1" hangingPunct="1">
              <a:spcBef>
                <a:spcPts val="258"/>
              </a:spcBef>
            </a:pPr>
            <a:endParaRPr lang="en-US" sz="12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12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  </a:t>
            </a:r>
            <a:r>
              <a:rPr lang="ru-RU" sz="6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Lesson </a:t>
            </a:r>
            <a:r>
              <a:rPr lang="ru-RU" sz="4800" b="1" dirty="0" smtClean="0">
                <a:solidFill>
                  <a:srgbClr val="002060"/>
                </a:solidFill>
                <a:cs typeface="Arial" pitchFamily="34" charset="0"/>
              </a:rPr>
              <a:t>4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. Great playwrights.</a:t>
            </a:r>
            <a:endParaRPr lang="ru-RU" sz="48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(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page 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81)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6000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741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741" b="1" dirty="0">
                <a:solidFill>
                  <a:prstClr val="black"/>
                </a:solidFill>
                <a:cs typeface="Arial" pitchFamily="34" charset="0"/>
              </a:rPr>
              <a:t>   </a:t>
            </a:r>
            <a:endParaRPr lang="ru-RU" sz="4741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99640" y="-1"/>
            <a:ext cx="1520640" cy="16562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>
              <a:solidFill>
                <a:prstClr val="black"/>
              </a:solidFill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xmlns="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xmlns="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xmlns="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xmlns="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3" y="4336296"/>
            <a:ext cx="767472" cy="15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10" y="2088282"/>
            <a:ext cx="867972" cy="171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99099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Watch the video and compare your dialogue.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40" y="2304306"/>
            <a:ext cx="5857875" cy="381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816" y="2304306"/>
            <a:ext cx="5961856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8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5819" dirty="0" smtClean="0">
                <a:latin typeface="Arial" pitchFamily="34" charset="0"/>
                <a:cs typeface="Arial" pitchFamily="34" charset="0"/>
              </a:rPr>
              <a:t>self-study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0D8FE94-81E1-4304-B231-00DA0554F340}"/>
              </a:ext>
            </a:extLst>
          </p:cNvPr>
          <p:cNvSpPr/>
          <p:nvPr/>
        </p:nvSpPr>
        <p:spPr>
          <a:xfrm>
            <a:off x="9497144" y="3384426"/>
            <a:ext cx="3052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(U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L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p.1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806" y="1800250"/>
            <a:ext cx="2842666" cy="1635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352128" y="1349618"/>
            <a:ext cx="11377264" cy="2585323"/>
          </a:xfrm>
        </p:spPr>
        <p:txBody>
          <a:bodyPr/>
          <a:lstStyle/>
          <a:p>
            <a:pPr algn="l"/>
            <a:r>
              <a:rPr lang="en-US" sz="24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Change the sentences </a:t>
            </a:r>
            <a:r>
              <a:rPr lang="en-US" sz="24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ru-RU" sz="24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n-US" sz="24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Reported Speech </a:t>
            </a:r>
            <a:r>
              <a:rPr lang="en-US" sz="2400" b="1" i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into the </a:t>
            </a:r>
            <a:r>
              <a:rPr lang="en-US" sz="24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Direct Speech. </a:t>
            </a:r>
          </a:p>
          <a:p>
            <a:pPr algn="l"/>
            <a:r>
              <a:rPr lang="en-US" sz="2400" b="1" dirty="0">
                <a:latin typeface="Arial" pitchFamily="34" charset="0"/>
                <a:cs typeface="Arial" pitchFamily="34" charset="0"/>
              </a:rPr>
              <a:t>1) He asked his son to bring him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 glass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of water.</a:t>
            </a:r>
          </a:p>
          <a:p>
            <a:pPr algn="l"/>
            <a:r>
              <a:rPr lang="en-US" sz="2400" b="1" dirty="0">
                <a:latin typeface="Arial" pitchFamily="34" charset="0"/>
                <a:cs typeface="Arial" pitchFamily="34" charset="0"/>
              </a:rPr>
              <a:t>2) The old woman ordered David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to get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out of her garden.</a:t>
            </a:r>
          </a:p>
          <a:p>
            <a:pPr algn="l"/>
            <a:r>
              <a:rPr lang="en-US" sz="2400" b="1" dirty="0">
                <a:latin typeface="Arial" pitchFamily="34" charset="0"/>
                <a:cs typeface="Arial" pitchFamily="34" charset="0"/>
              </a:rPr>
              <a:t>3) The man told them to look around.</a:t>
            </a:r>
          </a:p>
          <a:p>
            <a:pPr algn="l"/>
            <a:r>
              <a:rPr lang="en-US" sz="2400" b="1" dirty="0">
                <a:latin typeface="Arial" pitchFamily="34" charset="0"/>
                <a:cs typeface="Arial" pitchFamily="34" charset="0"/>
              </a:rPr>
              <a:t>4) Adrian asked Susan to listen to him.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b="1" i="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Look at the fact file and write about the actor.</a:t>
            </a:r>
            <a:endParaRPr lang="ru-RU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3960490"/>
            <a:ext cx="1144927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08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1928" y="172971"/>
            <a:ext cx="12521480" cy="846386"/>
          </a:xfrm>
        </p:spPr>
        <p:txBody>
          <a:bodyPr/>
          <a:lstStyle/>
          <a:p>
            <a:pPr algn="ctr"/>
            <a:r>
              <a:rPr lang="en-US" sz="4400" dirty="0"/>
              <a:t>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Checking the self-study work</a:t>
            </a:r>
            <a:endParaRPr lang="ru-RU" sz="5500" dirty="0"/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232452" y="1957543"/>
            <a:ext cx="1214822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1043200">
              <a:defRPr>
                <a:latin typeface="+mn-lt"/>
                <a:ea typeface="+mn-ea"/>
                <a:cs typeface="+mn-cs"/>
              </a:defRPr>
            </a:lvl2pPr>
            <a:lvl3pPr marL="2086399">
              <a:defRPr>
                <a:latin typeface="+mn-lt"/>
                <a:ea typeface="+mn-ea"/>
                <a:cs typeface="+mn-cs"/>
              </a:defRPr>
            </a:lvl3pPr>
            <a:lvl4pPr marL="3129599">
              <a:defRPr>
                <a:latin typeface="+mn-lt"/>
                <a:ea typeface="+mn-ea"/>
                <a:cs typeface="+mn-cs"/>
              </a:defRPr>
            </a:lvl4pPr>
            <a:lvl5pPr marL="4172799">
              <a:defRPr>
                <a:latin typeface="+mn-lt"/>
                <a:ea typeface="+mn-ea"/>
                <a:cs typeface="+mn-cs"/>
              </a:defRPr>
            </a:lvl5pPr>
            <a:lvl6pPr marL="5215999">
              <a:defRPr>
                <a:latin typeface="+mn-lt"/>
                <a:ea typeface="+mn-ea"/>
                <a:cs typeface="+mn-cs"/>
              </a:defRPr>
            </a:lvl6pPr>
            <a:lvl7pPr marL="6259198">
              <a:defRPr>
                <a:latin typeface="+mn-lt"/>
                <a:ea typeface="+mn-ea"/>
                <a:cs typeface="+mn-cs"/>
              </a:defRPr>
            </a:lvl7pPr>
            <a:lvl8pPr marL="7302397">
              <a:defRPr>
                <a:latin typeface="+mn-lt"/>
                <a:ea typeface="+mn-ea"/>
                <a:cs typeface="+mn-cs"/>
              </a:defRPr>
            </a:lvl8pPr>
            <a:lvl9pPr marL="8345597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ru-RU" sz="30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0" kern="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600" b="1" i="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4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AutoShape 6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8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10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0D8FE94-81E1-4304-B231-00DA0554F340}"/>
              </a:ext>
            </a:extLst>
          </p:cNvPr>
          <p:cNvSpPr/>
          <p:nvPr/>
        </p:nvSpPr>
        <p:spPr>
          <a:xfrm>
            <a:off x="10325753" y="1224186"/>
            <a:ext cx="23397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(U10, L3 p.119)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781" y="1685851"/>
            <a:ext cx="10307595" cy="52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24336" y="6029558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40760" y="3096394"/>
            <a:ext cx="1368152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896744" y="3528442"/>
            <a:ext cx="1224136" cy="288032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056984" y="3456434"/>
            <a:ext cx="2520280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368352" y="3744466"/>
            <a:ext cx="1368152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503586" y="3816474"/>
            <a:ext cx="1625406" cy="36004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425136" y="3816474"/>
            <a:ext cx="1872208" cy="36004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648272" y="4176514"/>
            <a:ext cx="2016224" cy="28803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832848" y="4176514"/>
            <a:ext cx="1584176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832848" y="4464546"/>
            <a:ext cx="1728192" cy="360040"/>
          </a:xfrm>
          <a:prstGeom prst="rect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9857184" y="4392538"/>
            <a:ext cx="1368152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07170" y="4824586"/>
            <a:ext cx="1129734" cy="360040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0577264" y="4824586"/>
            <a:ext cx="720080" cy="288032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576264" y="5184626"/>
            <a:ext cx="1224136" cy="360040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316289" y="5184626"/>
            <a:ext cx="956720" cy="36004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808512" y="5544666"/>
            <a:ext cx="1512168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1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738664"/>
          </a:xfrm>
        </p:spPr>
        <p:txBody>
          <a:bodyPr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1a  Answer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the questions.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1399848"/>
            <a:ext cx="99728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/>
              </a:rPr>
              <a:t>1) Who is the greatest English playwright?</a:t>
            </a:r>
          </a:p>
          <a:p>
            <a:r>
              <a:rPr lang="en-US" sz="2800" b="1" dirty="0">
                <a:latin typeface="Arial"/>
              </a:rPr>
              <a:t>2) What was the name of the theatre where he worked?</a:t>
            </a:r>
          </a:p>
          <a:p>
            <a:r>
              <a:rPr lang="en-US" sz="2800" b="1" dirty="0">
                <a:latin typeface="Arial"/>
              </a:rPr>
              <a:t>3) Who played all the roles in the theatre?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024" y="2664346"/>
            <a:ext cx="3283605" cy="41045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024" y="2448322"/>
            <a:ext cx="3629243" cy="45365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280" y="2880370"/>
            <a:ext cx="6048672" cy="403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1b  Read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check your answers.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1017" y="2088282"/>
            <a:ext cx="55724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/>
              </a:rPr>
              <a:t>Theatre in the 17th century</a:t>
            </a:r>
          </a:p>
          <a:p>
            <a:r>
              <a:rPr lang="en-US" sz="2800" b="1" dirty="0">
                <a:latin typeface="Arial"/>
              </a:rPr>
              <a:t>From ancient times some European countries had theatres </a:t>
            </a:r>
            <a:r>
              <a:rPr lang="en-US" sz="2800" b="1" dirty="0" smtClean="0">
                <a:latin typeface="Arial"/>
              </a:rPr>
              <a:t>where young </a:t>
            </a:r>
            <a:r>
              <a:rPr lang="en-US" sz="2800" b="1" dirty="0">
                <a:latin typeface="Arial"/>
              </a:rPr>
              <a:t>men and boys played the roles of women. One </a:t>
            </a:r>
            <a:r>
              <a:rPr lang="en-US" sz="2800" b="1" dirty="0" smtClean="0">
                <a:latin typeface="Arial"/>
              </a:rPr>
              <a:t>example was </a:t>
            </a:r>
            <a:r>
              <a:rPr lang="en-US" sz="2800" b="1" dirty="0">
                <a:latin typeface="Arial"/>
              </a:rPr>
              <a:t>“The Globe” , one of the most famous theatres of England</a:t>
            </a:r>
            <a:r>
              <a:rPr lang="en-US" sz="2800" b="1" dirty="0" smtClean="0">
                <a:latin typeface="Arial"/>
              </a:rPr>
              <a:t>.</a:t>
            </a:r>
            <a:endParaRPr lang="en-US" sz="2800" b="1" dirty="0">
              <a:latin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62" y="1800250"/>
            <a:ext cx="656399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40" y="2747484"/>
            <a:ext cx="6048672" cy="416533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1b  Read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check your answers.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08912" y="1440210"/>
            <a:ext cx="52565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/>
              </a:rPr>
              <a:t>The </a:t>
            </a:r>
            <a:r>
              <a:rPr lang="en-US" sz="2800" b="1" dirty="0">
                <a:latin typeface="Arial"/>
              </a:rPr>
              <a:t>greatest English playwright Shakespeare (1594-1616) worked </a:t>
            </a:r>
            <a:r>
              <a:rPr lang="en-US" sz="2800" b="1" dirty="0" smtClean="0">
                <a:latin typeface="Arial"/>
              </a:rPr>
              <a:t>there first </a:t>
            </a:r>
            <a:r>
              <a:rPr lang="en-US" sz="2800" b="1" dirty="0">
                <a:latin typeface="Arial"/>
              </a:rPr>
              <a:t>as an actor and then as the author of plays. Theatre lovers all over </a:t>
            </a:r>
            <a:r>
              <a:rPr lang="en-US" sz="2800" b="1" dirty="0" smtClean="0">
                <a:latin typeface="Arial"/>
              </a:rPr>
              <a:t>the world </a:t>
            </a:r>
            <a:r>
              <a:rPr lang="en-US" sz="2800" b="1" dirty="0">
                <a:latin typeface="Arial"/>
              </a:rPr>
              <a:t>think his comedies, tragedies and histories are the best in the world.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70" y="1296194"/>
            <a:ext cx="2880370" cy="2880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326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 Match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pictures and the plays.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8232" y="1368202"/>
            <a:ext cx="21602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latin typeface="Arial"/>
              </a:rPr>
              <a:t>1) King Lear </a:t>
            </a:r>
            <a:r>
              <a:rPr lang="en-US" sz="2600" b="1" dirty="0" smtClean="0">
                <a:latin typeface="Arial"/>
              </a:rPr>
              <a:t> </a:t>
            </a:r>
            <a:endParaRPr lang="ru-RU" sz="2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99459" y="1368202"/>
            <a:ext cx="342547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>
                <a:latin typeface="Arial"/>
              </a:rPr>
              <a:t>2</a:t>
            </a:r>
            <a:r>
              <a:rPr lang="en-US" sz="2600" b="1" dirty="0">
                <a:latin typeface="Arial"/>
              </a:rPr>
              <a:t>) Romeo and Juliet </a:t>
            </a:r>
            <a:endParaRPr lang="ru-RU" sz="2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43673" y="1368201"/>
            <a:ext cx="421776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>
                <a:latin typeface="Arial"/>
              </a:rPr>
              <a:t>3</a:t>
            </a:r>
            <a:r>
              <a:rPr lang="en-US" sz="2600" b="1" dirty="0">
                <a:latin typeface="Arial"/>
              </a:rPr>
              <a:t>) The Comedy of Errors</a:t>
            </a:r>
            <a:endParaRPr lang="ru-RU" sz="2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52" y="2880370"/>
            <a:ext cx="3965807" cy="229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961" y="2787204"/>
            <a:ext cx="3911079" cy="261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284" y="2799344"/>
            <a:ext cx="2993132" cy="287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6585E-6 L 4.16667E-6 0.29852 C 4.16667E-6 0.43269 0.16902 0.5977 0.30654 0.5977 L 0.61322 0.5977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55" y="298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0794E-6 4.96585E-6 L 0.03695 0.59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8" y="298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958 0.02797 L -0.6002 0.557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37" y="264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2b Listen and match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texts with the plays.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22" y="2160290"/>
            <a:ext cx="4339326" cy="3516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977" y="2160289"/>
            <a:ext cx="3911079" cy="3516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284" y="2304306"/>
            <a:ext cx="3497188" cy="3372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5760690"/>
            <a:ext cx="119890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Comedy of Errors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Romeo and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Juliet                 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King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Lear  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93976" y="2160290"/>
            <a:ext cx="3911079" cy="3516254"/>
          </a:xfrm>
          <a:prstGeom prst="rect">
            <a:avLst/>
          </a:prstGeom>
          <a:noFill/>
          <a:ln w="762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952284" y="2312690"/>
            <a:ext cx="3497188" cy="3363854"/>
          </a:xfrm>
          <a:prstGeom prst="rect">
            <a:avLst/>
          </a:prstGeom>
          <a:noFill/>
          <a:ln w="762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4136" y="2232298"/>
            <a:ext cx="4233312" cy="3372238"/>
          </a:xfrm>
          <a:prstGeom prst="rect">
            <a:avLst/>
          </a:prstGeom>
          <a:noFill/>
          <a:ln w="762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2c  Answer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questions.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6359" y="1296194"/>
            <a:ext cx="1170106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/>
              </a:rPr>
              <a:t>1) The author of the three plays is one man</a:t>
            </a:r>
            <a:r>
              <a:rPr lang="en-US" sz="2800" b="1" dirty="0" smtClean="0">
                <a:latin typeface="Arial"/>
              </a:rPr>
              <a:t>. Can </a:t>
            </a:r>
            <a:r>
              <a:rPr lang="en-US" sz="2800" b="1" dirty="0">
                <a:latin typeface="Arial"/>
              </a:rPr>
              <a:t>you guess his name?</a:t>
            </a:r>
          </a:p>
          <a:p>
            <a:r>
              <a:rPr lang="en-US" sz="2800" b="1" dirty="0">
                <a:latin typeface="Arial"/>
              </a:rPr>
              <a:t>2) Which of the three plays is the funniest?</a:t>
            </a:r>
          </a:p>
          <a:p>
            <a:r>
              <a:rPr lang="en-US" sz="2800" b="1" dirty="0">
                <a:latin typeface="Arial"/>
              </a:rPr>
              <a:t>3) Which of the three plays deals with a serious moral issue?</a:t>
            </a:r>
          </a:p>
          <a:p>
            <a:r>
              <a:rPr lang="en-US" sz="2800" b="1" dirty="0">
                <a:latin typeface="Arial"/>
              </a:rPr>
              <a:t>4) Which of the three plays would you like to read or </a:t>
            </a:r>
            <a:r>
              <a:rPr lang="en-US" sz="2800" b="1" dirty="0" smtClean="0">
                <a:latin typeface="Arial"/>
              </a:rPr>
              <a:t>to see </a:t>
            </a:r>
            <a:r>
              <a:rPr lang="en-US" sz="2800" b="1" dirty="0">
                <a:latin typeface="Arial"/>
              </a:rPr>
              <a:t>in the theatre? Why?</a:t>
            </a:r>
            <a:endParaRPr lang="ru-RU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3973850"/>
            <a:ext cx="2533120" cy="2938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104" y="3969960"/>
            <a:ext cx="3631712" cy="2942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028" y="4035617"/>
            <a:ext cx="3209156" cy="287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7184" y="4037752"/>
            <a:ext cx="2728392" cy="2875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Read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write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short dialogue.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2920" y="1296194"/>
            <a:ext cx="119305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latin typeface="Arial"/>
              </a:rPr>
              <a:t>e.g. </a:t>
            </a:r>
            <a:r>
              <a:rPr lang="en-US" sz="2200" b="1" dirty="0" err="1">
                <a:solidFill>
                  <a:srgbClr val="002060"/>
                </a:solidFill>
                <a:latin typeface="Arial"/>
              </a:rPr>
              <a:t>Abanazaar</a:t>
            </a:r>
            <a:r>
              <a:rPr lang="en-US" sz="2200" b="1" dirty="0">
                <a:latin typeface="Arial"/>
              </a:rPr>
              <a:t>: </a:t>
            </a:r>
            <a:r>
              <a:rPr lang="en-US" sz="2200" b="1" i="1" dirty="0">
                <a:latin typeface="Arial"/>
              </a:rPr>
              <a:t>Hi Aladdin. I’m your relative. I’m </a:t>
            </a:r>
            <a:r>
              <a:rPr lang="en-US" sz="2200" b="1" i="1" dirty="0" smtClean="0">
                <a:latin typeface="Arial"/>
              </a:rPr>
              <a:t>your father’s </a:t>
            </a:r>
            <a:r>
              <a:rPr lang="en-US" sz="2200" b="1" i="1" dirty="0">
                <a:latin typeface="Arial"/>
              </a:rPr>
              <a:t>cousin’s wife’s brother.</a:t>
            </a:r>
          </a:p>
          <a:p>
            <a:r>
              <a:rPr lang="en-US" sz="2200" b="1" dirty="0">
                <a:solidFill>
                  <a:srgbClr val="002060"/>
                </a:solidFill>
                <a:latin typeface="Arial"/>
              </a:rPr>
              <a:t>Aladdin</a:t>
            </a:r>
            <a:r>
              <a:rPr lang="en-US" sz="2200" b="1" dirty="0">
                <a:latin typeface="Arial"/>
              </a:rPr>
              <a:t>: </a:t>
            </a:r>
            <a:r>
              <a:rPr lang="en-US" sz="2200" b="1" i="1" dirty="0">
                <a:latin typeface="Arial"/>
              </a:rPr>
              <a:t>Hi. Glad to meet you.</a:t>
            </a:r>
            <a:endParaRPr lang="ru-RU" sz="2200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8"/>
          <a:stretch/>
        </p:blipFill>
        <p:spPr bwMode="auto">
          <a:xfrm>
            <a:off x="9444250" y="2086915"/>
            <a:ext cx="3149237" cy="4753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6997" y="2160290"/>
            <a:ext cx="9147253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Arial"/>
              </a:rPr>
              <a:t>ALADDIN COMEDY SCRIPT</a:t>
            </a:r>
          </a:p>
          <a:p>
            <a:r>
              <a:rPr lang="en-US" sz="2200" b="1" dirty="0">
                <a:latin typeface="Arial"/>
              </a:rPr>
              <a:t>Author: </a:t>
            </a:r>
            <a:r>
              <a:rPr lang="en-US" sz="2200" b="1" i="1" dirty="0">
                <a:latin typeface="Arial"/>
              </a:rPr>
              <a:t>Bradley Coffey</a:t>
            </a:r>
          </a:p>
          <a:p>
            <a:r>
              <a:rPr lang="en-US" sz="2200" b="1" dirty="0">
                <a:latin typeface="Arial"/>
              </a:rPr>
              <a:t>Genre: </a:t>
            </a:r>
            <a:r>
              <a:rPr lang="en-US" sz="2200" b="1" i="1" dirty="0">
                <a:latin typeface="Arial"/>
              </a:rPr>
              <a:t>Comic version of traditional tale</a:t>
            </a:r>
          </a:p>
          <a:p>
            <a:r>
              <a:rPr lang="en-US" sz="2200" b="1" dirty="0">
                <a:latin typeface="Arial"/>
              </a:rPr>
              <a:t>The cruel wizard </a:t>
            </a:r>
            <a:r>
              <a:rPr lang="en-US" sz="2200" b="1" dirty="0" err="1">
                <a:latin typeface="Arial"/>
              </a:rPr>
              <a:t>Abanazaar</a:t>
            </a:r>
            <a:r>
              <a:rPr lang="en-US" sz="2200" b="1" dirty="0">
                <a:latin typeface="Arial"/>
              </a:rPr>
              <a:t> wanted to have power to rule the world. But </a:t>
            </a:r>
            <a:r>
              <a:rPr lang="en-US" sz="2200" b="1" dirty="0" smtClean="0">
                <a:latin typeface="Arial"/>
              </a:rPr>
              <a:t>the power </a:t>
            </a:r>
            <a:r>
              <a:rPr lang="en-US" sz="2200" b="1" dirty="0">
                <a:latin typeface="Arial"/>
              </a:rPr>
              <a:t>could be only given to one person. It was Aladdin. When </a:t>
            </a:r>
            <a:r>
              <a:rPr lang="en-US" sz="2200" b="1" dirty="0" err="1" smtClean="0">
                <a:latin typeface="Arial"/>
              </a:rPr>
              <a:t>Abanazaar</a:t>
            </a:r>
            <a:r>
              <a:rPr lang="en-US" sz="2200" b="1" dirty="0" smtClean="0">
                <a:latin typeface="Arial"/>
              </a:rPr>
              <a:t> arrived </a:t>
            </a:r>
            <a:r>
              <a:rPr lang="en-US" sz="2200" b="1" dirty="0">
                <a:latin typeface="Arial"/>
              </a:rPr>
              <a:t>in Peking, he looked for Aladdin and asked him to get a </a:t>
            </a:r>
            <a:r>
              <a:rPr lang="en-US" sz="2200" b="1" dirty="0" smtClean="0">
                <a:latin typeface="Arial"/>
              </a:rPr>
              <a:t>magic lamp </a:t>
            </a:r>
            <a:r>
              <a:rPr lang="en-US" sz="2200" b="1" dirty="0">
                <a:latin typeface="Arial"/>
              </a:rPr>
              <a:t>from a secret cave. </a:t>
            </a:r>
            <a:r>
              <a:rPr lang="en-US" sz="2200" b="1" dirty="0" err="1">
                <a:latin typeface="Arial"/>
              </a:rPr>
              <a:t>Abanazaar</a:t>
            </a:r>
            <a:r>
              <a:rPr lang="en-US" sz="2200" b="1" dirty="0">
                <a:latin typeface="Arial"/>
              </a:rPr>
              <a:t> said that he was his long lost relative</a:t>
            </a:r>
            <a:r>
              <a:rPr lang="en-US" sz="2200" b="1" dirty="0" smtClean="0">
                <a:latin typeface="Arial"/>
              </a:rPr>
              <a:t>. He </a:t>
            </a:r>
            <a:r>
              <a:rPr lang="en-US" sz="2200" b="1" dirty="0">
                <a:latin typeface="Arial"/>
              </a:rPr>
              <a:t>said that he would give Aladdin a lot of money. Aladdin needed </a:t>
            </a:r>
            <a:r>
              <a:rPr lang="en-US" sz="2200" b="1" dirty="0" smtClean="0">
                <a:latin typeface="Arial"/>
              </a:rPr>
              <a:t>money because </a:t>
            </a:r>
            <a:r>
              <a:rPr lang="en-US" sz="2200" b="1" dirty="0">
                <a:latin typeface="Arial"/>
              </a:rPr>
              <a:t>he wanted to marry the Princess and so he agreed. But </a:t>
            </a:r>
            <a:r>
              <a:rPr lang="en-US" sz="2200" b="1" dirty="0" smtClean="0">
                <a:latin typeface="Arial"/>
              </a:rPr>
              <a:t>things got </a:t>
            </a:r>
            <a:r>
              <a:rPr lang="en-US" sz="2200" b="1" dirty="0">
                <a:latin typeface="Arial"/>
              </a:rPr>
              <a:t>even better when Aladdin rubbed the lamp himself, and saw the Genie</a:t>
            </a:r>
            <a:r>
              <a:rPr lang="en-US" sz="2200" b="1" dirty="0" smtClean="0">
                <a:latin typeface="Arial"/>
              </a:rPr>
              <a:t>. </a:t>
            </a:r>
            <a:r>
              <a:rPr lang="en-US" sz="2200" b="1" dirty="0" err="1" smtClean="0">
                <a:latin typeface="Arial"/>
              </a:rPr>
              <a:t>Abanazaar</a:t>
            </a:r>
            <a:r>
              <a:rPr lang="en-US" sz="2200" b="1" dirty="0" smtClean="0">
                <a:latin typeface="Arial"/>
              </a:rPr>
              <a:t> </a:t>
            </a:r>
            <a:r>
              <a:rPr lang="en-US" sz="2200" b="1" dirty="0">
                <a:latin typeface="Arial"/>
              </a:rPr>
              <a:t>was angry and he ordered Aladdin to give the lamp to him</a:t>
            </a:r>
            <a:r>
              <a:rPr lang="en-US" sz="2200" b="1" dirty="0" smtClean="0">
                <a:latin typeface="Arial"/>
              </a:rPr>
              <a:t>. Aladdin </a:t>
            </a:r>
            <a:r>
              <a:rPr lang="en-US" sz="2200" b="1" dirty="0">
                <a:latin typeface="Arial"/>
              </a:rPr>
              <a:t>did not want to give it to him and </a:t>
            </a:r>
            <a:r>
              <a:rPr lang="en-US" sz="2200" b="1" dirty="0" err="1">
                <a:latin typeface="Arial"/>
              </a:rPr>
              <a:t>Abanazaar</a:t>
            </a:r>
            <a:r>
              <a:rPr lang="en-US" sz="2200" b="1" dirty="0">
                <a:latin typeface="Arial"/>
              </a:rPr>
              <a:t> tried to kill him ... 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17383</TotalTime>
  <Words>566</Words>
  <Application>Microsoft Office PowerPoint</Application>
  <PresentationFormat>Произвольный</PresentationFormat>
  <Paragraphs>54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 Checking the self-study work</vt:lpstr>
      <vt:lpstr>1a  Answer the questions.</vt:lpstr>
      <vt:lpstr>1b  Read and check your answers.</vt:lpstr>
      <vt:lpstr>1b  Read and check your answers.</vt:lpstr>
      <vt:lpstr>2a  Match the pictures and the plays.</vt:lpstr>
      <vt:lpstr>2b Listen and match the texts with the plays.</vt:lpstr>
      <vt:lpstr>2c  Answer the questions.</vt:lpstr>
      <vt:lpstr>3 Read and write a short dialogue.</vt:lpstr>
      <vt:lpstr>Watch the video and compare your dialogue.</vt:lpstr>
      <vt:lpstr>For self-study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Asus</cp:lastModifiedBy>
  <cp:revision>1229</cp:revision>
  <cp:lastPrinted>2020-09-25T05:20:33Z</cp:lastPrinted>
  <dcterms:created xsi:type="dcterms:W3CDTF">2020-04-13T08:05:16Z</dcterms:created>
  <dcterms:modified xsi:type="dcterms:W3CDTF">2021-03-05T12:21:37Z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