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2" r:id="rId2"/>
    <p:sldId id="553" r:id="rId3"/>
    <p:sldId id="551" r:id="rId4"/>
    <p:sldId id="550" r:id="rId5"/>
    <p:sldId id="548" r:id="rId6"/>
    <p:sldId id="549" r:id="rId7"/>
    <p:sldId id="554" r:id="rId8"/>
    <p:sldId id="547" r:id="rId9"/>
    <p:sldId id="546" r:id="rId10"/>
    <p:sldId id="545" r:id="rId11"/>
    <p:sldId id="544" r:id="rId12"/>
    <p:sldId id="524" r:id="rId13"/>
  </p:sldIdLst>
  <p:sldSz cx="12801600" cy="7200900"/>
  <p:notesSz cx="3244850" cy="5765800"/>
  <p:custDataLst>
    <p:tags r:id="rId16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A83231-5220-4C89-837E-16C8C0F9033F}">
          <p14:sldIdLst>
            <p14:sldId id="552"/>
            <p14:sldId id="553"/>
            <p14:sldId id="551"/>
            <p14:sldId id="550"/>
            <p14:sldId id="548"/>
            <p14:sldId id="549"/>
            <p14:sldId id="554"/>
            <p14:sldId id="547"/>
            <p14:sldId id="546"/>
            <p14:sldId id="545"/>
            <p14:sldId id="544"/>
            <p14:sldId id="5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663300"/>
    <a:srgbClr val="333300"/>
    <a:srgbClr val="22BC81"/>
    <a:srgbClr val="2CB26C"/>
    <a:srgbClr val="3DCF83"/>
    <a:srgbClr val="4DBF73"/>
    <a:srgbClr val="50C075"/>
    <a:srgbClr val="58B88D"/>
    <a:srgbClr val="48A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86477" autoAdjust="0"/>
  </p:normalViewPr>
  <p:slideViewPr>
    <p:cSldViewPr>
      <p:cViewPr>
        <p:scale>
          <a:sx n="70" d="100"/>
          <a:sy n="70" d="100"/>
        </p:scale>
        <p:origin x="-666" y="-10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7990" y="0"/>
            <a:ext cx="12783820" cy="165634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144144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52737" y="13049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572302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12384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424717" y="1883406"/>
            <a:ext cx="12342358" cy="66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UNIT 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10.</a:t>
            </a:r>
            <a:r>
              <a:rPr lang="ru-RU" sz="5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ll the World is a stage.</a:t>
            </a:r>
          </a:p>
          <a:p>
            <a:pPr algn="ctr" eaLnBrk="1" hangingPunct="1">
              <a:spcBef>
                <a:spcPts val="258"/>
              </a:spcBef>
            </a:pP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12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Lesson 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2. He asked her to say.</a:t>
            </a:r>
          </a:p>
          <a:p>
            <a:pPr algn="ctr" eaLnBrk="1" hangingPunct="1">
              <a:spcBef>
                <a:spcPts val="258"/>
              </a:spcBef>
            </a:pPr>
            <a:r>
              <a:rPr lang="ru-RU" sz="5400" b="1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page 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79)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6000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741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741" b="1" dirty="0">
                <a:solidFill>
                  <a:prstClr val="black"/>
                </a:solidFill>
                <a:cs typeface="Arial" pitchFamily="34" charset="0"/>
              </a:rPr>
              <a:t>   </a:t>
            </a:r>
            <a:endParaRPr lang="ru-RU" sz="4741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99640" y="-1"/>
            <a:ext cx="1520640" cy="16562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>
              <a:solidFill>
                <a:prstClr val="black"/>
              </a:solidFill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xmlns="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3" y="4336296"/>
            <a:ext cx="767472" cy="1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0" y="2088282"/>
            <a:ext cx="867972" cy="1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798" y="4894125"/>
            <a:ext cx="1465057" cy="21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9" y="5150088"/>
            <a:ext cx="3290406" cy="18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9669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3c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Look at the sentences in 3b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368202"/>
            <a:ext cx="11133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Say which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 in Reported Speech is the best. Why?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1) Higgins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ordered / told / asked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Eliza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to say her alphabet.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2) Higgins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ordered / told  / asked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Eliza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to say her alphabet.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3) Pickering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ordered / told / asked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Eliza to say her alphabet.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4) Higgins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ordered / told / asked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Eliza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to say “a cup of tea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6464" y="1800250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76464" y="2880370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80320" y="2160290"/>
            <a:ext cx="115212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28592" y="2520330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04" y="3307194"/>
            <a:ext cx="5184576" cy="36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36904" y="6768802"/>
            <a:ext cx="2376264" cy="193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929192" y="4104506"/>
            <a:ext cx="1008112" cy="3600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01000" y="4616946"/>
            <a:ext cx="1440160" cy="3600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01000" y="5184626"/>
            <a:ext cx="1152128" cy="3600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7156" y="4406485"/>
            <a:ext cx="6400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verbs like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advise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warn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suggest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and in commands the verb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can be used.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 Write the sentences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Speech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232" y="1351871"/>
            <a:ext cx="12090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Albina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(to her friend):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Please, visit me at hospital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Albina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asked her friend to visit her at hospital.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Teacher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(to the pupils):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Don’t eat in the classroom, please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The teacher asked the pupils not to eat in the classroom.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Director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(to the pupils):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Don’t use your mobile phones at the lesson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!!!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 The director ordered/told the pupils not to use their mobile phones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lesson.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4)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Sasha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(to his mother):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 don’t understand this book. Mom, can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you help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Sasha asked his mother to help him to understand the book.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5)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Mother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(to her child):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 careful and don’t run when you cross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street.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5) Mother told her child to be careful and not to run when s/he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crosses the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street.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6)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(to his sister):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Could you buy some bread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asked his sister to buy some bread.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5819" dirty="0" smtClean="0">
                <a:latin typeface="Arial" pitchFamily="34" charset="0"/>
                <a:cs typeface="Arial" pitchFamily="34" charset="0"/>
              </a:rPr>
              <a:t>self-study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D8FE94-81E1-4304-B231-00DA0554F340}"/>
              </a:ext>
            </a:extLst>
          </p:cNvPr>
          <p:cNvSpPr/>
          <p:nvPr/>
        </p:nvSpPr>
        <p:spPr>
          <a:xfrm>
            <a:off x="9407523" y="6237362"/>
            <a:ext cx="305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(U10, L2 p.118)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0" y="4304758"/>
            <a:ext cx="33797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999947" y="1872258"/>
            <a:ext cx="4248472" cy="169277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200" b="1" i="0" dirty="0"/>
              <a:t>1) Do you think Pygmalion is</a:t>
            </a:r>
          </a:p>
          <a:p>
            <a:r>
              <a:rPr lang="en-US" sz="2200" b="1" i="0" dirty="0"/>
              <a:t>a comedy or </a:t>
            </a:r>
            <a:r>
              <a:rPr lang="en-US" sz="2200" b="1" i="0" dirty="0" smtClean="0"/>
              <a:t>a tragedy</a:t>
            </a:r>
            <a:r>
              <a:rPr lang="en-US" sz="2200" b="1" i="0" dirty="0"/>
              <a:t>? Why</a:t>
            </a:r>
          </a:p>
          <a:p>
            <a:r>
              <a:rPr lang="en-US" sz="2200" b="1" i="0" dirty="0"/>
              <a:t>do you think so?</a:t>
            </a:r>
          </a:p>
          <a:p>
            <a:r>
              <a:rPr lang="en-US" sz="2200" b="1" i="0" dirty="0"/>
              <a:t>2) Would you like to see this</a:t>
            </a:r>
          </a:p>
          <a:p>
            <a:r>
              <a:rPr lang="en-US" sz="2200" b="1" i="0" dirty="0"/>
              <a:t>play? Why? /Why not?</a:t>
            </a:r>
            <a:endParaRPr lang="ru-RU" sz="2200" b="1" i="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088812" y="1368202"/>
            <a:ext cx="3928612" cy="338554"/>
          </a:xfrm>
        </p:spPr>
        <p:txBody>
          <a:bodyPr/>
          <a:lstStyle/>
          <a:p>
            <a:pPr lvl="0"/>
            <a:r>
              <a:rPr lang="en-US" sz="2200" b="1" i="0" dirty="0" smtClean="0">
                <a:solidFill>
                  <a:srgbClr val="C00000"/>
                </a:solidFill>
              </a:rPr>
              <a:t> 2. </a:t>
            </a:r>
            <a:r>
              <a:rPr lang="en-US" sz="2200" b="1" i="0" dirty="0">
                <a:solidFill>
                  <a:srgbClr val="C00000"/>
                </a:solidFill>
              </a:rPr>
              <a:t>Answer the questions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52128" y="1368202"/>
            <a:ext cx="7200800" cy="2708434"/>
          </a:xfrm>
        </p:spPr>
        <p:txBody>
          <a:bodyPr/>
          <a:lstStyle/>
          <a:p>
            <a:r>
              <a:rPr lang="en-US" sz="2200" b="1" i="0" dirty="0" smtClean="0">
                <a:solidFill>
                  <a:srgbClr val="C00000"/>
                </a:solidFill>
              </a:rPr>
              <a:t>1. </a:t>
            </a:r>
            <a:r>
              <a:rPr lang="en-US" sz="2200" b="1" i="0" dirty="0">
                <a:solidFill>
                  <a:srgbClr val="C00000"/>
                </a:solidFill>
              </a:rPr>
              <a:t>Write the sentences in Reported </a:t>
            </a:r>
            <a:r>
              <a:rPr lang="en-US" sz="2200" b="1" i="0" dirty="0" smtClean="0">
                <a:solidFill>
                  <a:srgbClr val="C00000"/>
                </a:solidFill>
              </a:rPr>
              <a:t>Speech</a:t>
            </a:r>
            <a:r>
              <a:rPr lang="en-US" sz="2200" b="1" i="0" dirty="0" smtClean="0"/>
              <a:t>   </a:t>
            </a:r>
          </a:p>
          <a:p>
            <a:r>
              <a:rPr lang="en-US" sz="2200" b="1" i="0" dirty="0" smtClean="0"/>
              <a:t>e.g</a:t>
            </a:r>
            <a:r>
              <a:rPr lang="en-US" sz="2200" b="1" i="0" dirty="0"/>
              <a:t>. She often asked me to stay for lunch.</a:t>
            </a:r>
          </a:p>
          <a:p>
            <a:r>
              <a:rPr lang="en-US" sz="2200" b="1" i="0" dirty="0" smtClean="0"/>
              <a:t>1) She </a:t>
            </a:r>
            <a:r>
              <a:rPr lang="en-US" sz="2200" b="1" i="0" dirty="0"/>
              <a:t>often said to me, “Could you stay for lunch</a:t>
            </a:r>
            <a:r>
              <a:rPr lang="en-US" sz="2200" b="1" i="0" dirty="0" smtClean="0"/>
              <a:t>?”</a:t>
            </a:r>
            <a:endParaRPr lang="en-US" sz="2200" b="1" i="0" dirty="0"/>
          </a:p>
          <a:p>
            <a:r>
              <a:rPr lang="en-US" sz="2200" b="1" i="0" dirty="0"/>
              <a:t>2) The doctor said to me, “Stop smoking!”</a:t>
            </a:r>
          </a:p>
          <a:p>
            <a:r>
              <a:rPr lang="en-US" sz="2200" b="1" i="0" dirty="0"/>
              <a:t>3) I said politely, “Please, make less noise.”</a:t>
            </a:r>
          </a:p>
          <a:p>
            <a:r>
              <a:rPr lang="en-US" sz="2200" b="1" i="0" dirty="0"/>
              <a:t>4) She will certainly say to her sister, “Please help</a:t>
            </a:r>
          </a:p>
          <a:p>
            <a:r>
              <a:rPr lang="en-US" sz="2200" b="1" i="0" dirty="0"/>
              <a:t>me with my homework.”</a:t>
            </a:r>
          </a:p>
          <a:p>
            <a:r>
              <a:rPr lang="en-US" sz="2200" b="1" i="0" dirty="0"/>
              <a:t>5) “Get out of the car!” said the policeman.</a:t>
            </a:r>
            <a:endParaRPr lang="ru-RU" sz="2200" b="1" i="0" dirty="0"/>
          </a:p>
        </p:txBody>
      </p:sp>
    </p:spTree>
    <p:extLst>
      <p:ext uri="{BB962C8B-B14F-4D97-AF65-F5344CB8AC3E}">
        <p14:creationId xmlns:p14="http://schemas.microsoft.com/office/powerpoint/2010/main" val="3822084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Checking the self-study work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D8FE94-81E1-4304-B231-00DA0554F340}"/>
              </a:ext>
            </a:extLst>
          </p:cNvPr>
          <p:cNvSpPr/>
          <p:nvPr/>
        </p:nvSpPr>
        <p:spPr>
          <a:xfrm>
            <a:off x="10267108" y="1224186"/>
            <a:ext cx="1978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(U10, L1 p.118)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73816" y="2225326"/>
            <a:ext cx="5568696" cy="1846659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When did you go?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What dolls were there: glove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puppets  or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marionettes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What was the play about? Who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the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characters?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Did you like the show? Why?/Why not?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24136" y="1368202"/>
            <a:ext cx="5760640" cy="738664"/>
          </a:xfrm>
        </p:spPr>
        <p:txBody>
          <a:bodyPr/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about any puppet show you have</a:t>
            </a:r>
          </a:p>
          <a:p>
            <a:pPr algn="l"/>
            <a:r>
              <a:rPr lang="en-US" sz="24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 been to. Use the </a:t>
            </a:r>
            <a:r>
              <a:rPr lang="en-US" sz="24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2" y="4248522"/>
            <a:ext cx="5146922" cy="2625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80" y="1695265"/>
            <a:ext cx="5124910" cy="52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88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1a page 79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2408" y="1348341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Say what you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know about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Bernard Shaw.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03" y="2088282"/>
            <a:ext cx="4438757" cy="46333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36" y="1902114"/>
            <a:ext cx="3240359" cy="501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1b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Ask and answer.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312" y="2736354"/>
            <a:ext cx="108732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George Bernard Shaw was a famous Irish playwright and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writer. He was born in (1) ... 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Where?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in 1856. At the age of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(2) ... 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old?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he moved to London. Bernard Show wanted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to become a (3) ... 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What?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). However, his novels were not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successful and he gave up writing them. Soon his attention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turned to the (4) ... 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What?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). Show wrote more than fifty plays.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His best-known play is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 ...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What?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). The main characters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are Eliza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Doolittle, Professor Higgins and Colonel Pickering.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2994" y="1368202"/>
            <a:ext cx="10074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Teacher 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look at this page.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Pupil: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look at page 75.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e.g.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Where was George Bernard Show born?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3096394"/>
            <a:ext cx="16764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3168402"/>
            <a:ext cx="19442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Dublin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416" y="3600450"/>
            <a:ext cx="19442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0600" y="4013334"/>
            <a:ext cx="19442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novelist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0640" y="4896594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drama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2808" y="5309478"/>
            <a:ext cx="21602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Pygmalion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86"/>
          <a:stretch/>
        </p:blipFill>
        <p:spPr>
          <a:xfrm>
            <a:off x="8242281" y="1709113"/>
            <a:ext cx="4351207" cy="527571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2 page 79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120" y="1080170"/>
            <a:ext cx="1174179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Answer the questions about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characters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 play Pygmalion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Why did Eliza Doolittle come to Professor Higgins?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Why did Eliza want to talk and act like a lady?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Who gave money for her lessons?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What doesn’t she like about Professor Higgins?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8" y="3234606"/>
            <a:ext cx="7026057" cy="37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2b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check your ideas.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200" y="3865830"/>
            <a:ext cx="10945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</a:rPr>
              <a:t>Professor Henry Higgins is good </a:t>
            </a:r>
            <a:r>
              <a:rPr lang="en-US" sz="2400" b="1" dirty="0" smtClean="0">
                <a:latin typeface="Arial"/>
              </a:rPr>
              <a:t>at the </a:t>
            </a:r>
            <a:r>
              <a:rPr lang="en-US" sz="2400" b="1" dirty="0">
                <a:latin typeface="Arial"/>
              </a:rPr>
              <a:t>English language. He meets</a:t>
            </a:r>
          </a:p>
          <a:p>
            <a:r>
              <a:rPr lang="en-US" sz="2400" b="1" dirty="0">
                <a:latin typeface="Arial"/>
              </a:rPr>
              <a:t>a flower girl Eliza Doolittle. </a:t>
            </a:r>
            <a:r>
              <a:rPr lang="en-US" sz="2400" b="1" dirty="0">
                <a:solidFill>
                  <a:srgbClr val="0070C0"/>
                </a:solidFill>
                <a:latin typeface="Arial"/>
              </a:rPr>
              <a:t>Eliza Doolittle was grown up in 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</a:rPr>
              <a:t>a poor </a:t>
            </a:r>
            <a:r>
              <a:rPr lang="en-US" sz="2400" b="1" dirty="0">
                <a:solidFill>
                  <a:srgbClr val="0070C0"/>
                </a:solidFill>
                <a:latin typeface="Arial"/>
              </a:rPr>
              <a:t>part of London and spoke English badly. Nobody 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</a:rPr>
              <a:t>could really </a:t>
            </a:r>
            <a:r>
              <a:rPr lang="en-US" sz="2400" b="1" dirty="0">
                <a:solidFill>
                  <a:srgbClr val="0070C0"/>
                </a:solidFill>
                <a:latin typeface="Arial"/>
              </a:rPr>
              <a:t>understand her when she spoke. </a:t>
            </a:r>
            <a:r>
              <a:rPr lang="en-US" sz="2400" b="1" dirty="0">
                <a:latin typeface="Arial"/>
              </a:rPr>
              <a:t>She asks Higgins to teach her </a:t>
            </a:r>
            <a:r>
              <a:rPr lang="en-US" sz="2400" b="1" dirty="0" smtClean="0">
                <a:latin typeface="Arial"/>
              </a:rPr>
              <a:t>to talk </a:t>
            </a:r>
            <a:r>
              <a:rPr lang="en-US" sz="2400" b="1" dirty="0">
                <a:latin typeface="Arial"/>
              </a:rPr>
              <a:t>and act like a lady so that she might work in a very good flower shop.</a:t>
            </a:r>
          </a:p>
          <a:p>
            <a:r>
              <a:rPr lang="en-US" sz="2400" b="1" dirty="0">
                <a:latin typeface="Arial"/>
              </a:rPr>
              <a:t>Higgins’s friend, Colonel Pickering, offers to give money for her lessons.</a:t>
            </a:r>
          </a:p>
          <a:p>
            <a:r>
              <a:rPr lang="en-US" sz="2400" b="1" dirty="0">
                <a:solidFill>
                  <a:srgbClr val="00B050"/>
                </a:solidFill>
                <a:latin typeface="Arial"/>
              </a:rPr>
              <a:t>Eliza makes a success in her study but she does not like Higgins’s</a:t>
            </a:r>
          </a:p>
          <a:p>
            <a:r>
              <a:rPr lang="en-US" sz="2400" b="1" dirty="0">
                <a:solidFill>
                  <a:srgbClr val="00B050"/>
                </a:solidFill>
                <a:latin typeface="Arial"/>
              </a:rPr>
              <a:t>bad manners because he does not treat her like a lady.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80" y="1296195"/>
            <a:ext cx="4824536" cy="2575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0" y="1296195"/>
            <a:ext cx="5544616" cy="25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738664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Pygmalion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4736" y="2088282"/>
            <a:ext cx="6624737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Pygmalion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is a play by George Bernard Shaw, named after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Greek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mythological figure in which Pygmalion was a sculptor who fell in love with a statue he had carved. Shaw’s play has been adapted numerous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times, most notably as the musical My Fair Lady and its film version. It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has 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happy end. Higgins got married miss Doolittle.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40" y="1296194"/>
            <a:ext cx="3744416" cy="56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1231106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a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answer the questions.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6304" y="1440210"/>
            <a:ext cx="87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) What does Professor Higgins want Eliza to do?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2) Is it easy for Eliza to be a good learner?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6" y="2470689"/>
            <a:ext cx="9353562" cy="44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1231106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3b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Explain the stage directions.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2248" y="3439319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HIGGINS: [as a teacher] Say your alphabet.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2) HIGGINS: [thundering]. Say your alphabet!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3) PICKERING: [softly] Say it, Miss Doolittle.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4) HIGGINS: [to Eliza.] Say, “a cup of tea” 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949522" y="5544666"/>
            <a:ext cx="2736304" cy="1008112"/>
          </a:xfrm>
          <a:prstGeom prst="wedgeRectCallout">
            <a:avLst>
              <a:gd name="adj1" fmla="val 72037"/>
              <a:gd name="adj2" fmla="val -10807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 the speaker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addresses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536704" y="1755688"/>
            <a:ext cx="2304256" cy="1224136"/>
          </a:xfrm>
          <a:prstGeom prst="wedgeRectCallout">
            <a:avLst>
              <a:gd name="adj1" fmla="val -69400"/>
              <a:gd name="adj2" fmla="val 948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the words are said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" y="1296194"/>
            <a:ext cx="4436641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6" y="3528442"/>
            <a:ext cx="4211959" cy="32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16596</TotalTime>
  <Words>1038</Words>
  <Application>Microsoft Office PowerPoint</Application>
  <PresentationFormat>Произвольный</PresentationFormat>
  <Paragraphs>101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Checking the self-study work</vt:lpstr>
      <vt:lpstr>Activity 1a page 79</vt:lpstr>
      <vt:lpstr>1b Ask and answer.</vt:lpstr>
      <vt:lpstr>Activity 2 page 79</vt:lpstr>
      <vt:lpstr>2b  Read and check your ideas.</vt:lpstr>
      <vt:lpstr>Pygmalion </vt:lpstr>
      <vt:lpstr>3 a Watch the video and answer the questions. </vt:lpstr>
      <vt:lpstr>3b Explain the stage directions. </vt:lpstr>
      <vt:lpstr>3c Look at the sentences in 3b</vt:lpstr>
      <vt:lpstr>4 Write the sentences in the Reported Speech</vt:lpstr>
      <vt:lpstr>For self-study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Asus</cp:lastModifiedBy>
  <cp:revision>1226</cp:revision>
  <cp:lastPrinted>2020-09-25T05:20:33Z</cp:lastPrinted>
  <dcterms:created xsi:type="dcterms:W3CDTF">2020-04-13T08:05:16Z</dcterms:created>
  <dcterms:modified xsi:type="dcterms:W3CDTF">2021-03-05T07:33:54Z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