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552" r:id="rId2"/>
    <p:sldId id="553" r:id="rId3"/>
    <p:sldId id="551" r:id="rId4"/>
    <p:sldId id="550" r:id="rId5"/>
    <p:sldId id="548" r:id="rId6"/>
    <p:sldId id="549" r:id="rId7"/>
    <p:sldId id="554" r:id="rId8"/>
    <p:sldId id="547" r:id="rId9"/>
    <p:sldId id="546" r:id="rId10"/>
    <p:sldId id="545" r:id="rId11"/>
    <p:sldId id="544" r:id="rId12"/>
    <p:sldId id="524" r:id="rId13"/>
  </p:sldIdLst>
  <p:sldSz cx="12801600" cy="7200900"/>
  <p:notesSz cx="3244850" cy="5765800"/>
  <p:custDataLst>
    <p:tags r:id="rId16"/>
  </p:custDataLst>
  <p:defaultTextStyle>
    <a:defPPr>
      <a:defRPr lang="ru-RU"/>
    </a:defPPr>
    <a:lvl1pPr marL="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DA83231-5220-4C89-837E-16C8C0F9033F}">
          <p14:sldIdLst>
            <p14:sldId id="552"/>
            <p14:sldId id="553"/>
            <p14:sldId id="551"/>
            <p14:sldId id="550"/>
            <p14:sldId id="548"/>
            <p14:sldId id="549"/>
            <p14:sldId id="554"/>
            <p14:sldId id="547"/>
            <p14:sldId id="546"/>
            <p14:sldId id="545"/>
            <p14:sldId id="544"/>
            <p14:sldId id="52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663300"/>
    <a:srgbClr val="333300"/>
    <a:srgbClr val="22BC81"/>
    <a:srgbClr val="2CB26C"/>
    <a:srgbClr val="3DCF83"/>
    <a:srgbClr val="4DBF73"/>
    <a:srgbClr val="50C075"/>
    <a:srgbClr val="58B88D"/>
    <a:srgbClr val="48A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35" autoAdjust="0"/>
    <p:restoredTop sz="86477" autoAdjust="0"/>
  </p:normalViewPr>
  <p:slideViewPr>
    <p:cSldViewPr>
      <p:cViewPr>
        <p:scale>
          <a:sx n="70" d="100"/>
          <a:sy n="70" d="100"/>
        </p:scale>
        <p:origin x="-666" y="-102"/>
      </p:cViewPr>
      <p:guideLst>
        <p:guide orient="horz" pos="2880"/>
        <p:guide orient="horz" pos="6391"/>
        <p:guide pos="2327"/>
        <p:guide pos="4796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816"/>
        <p:guide pos="10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FFAF5-AFFC-4AE3-A7DB-9A4A6553DA24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DE9FA-9956-4B69-8324-7A1BBD67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291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300038" y="431800"/>
            <a:ext cx="3844926" cy="2163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324307" y="2739038"/>
            <a:ext cx="2596237" cy="25951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300038" y="431800"/>
            <a:ext cx="3844926" cy="21637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F9C9D-080E-4439-901A-28EA3C65ACF7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9"/>
            <a:ext cx="1088136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3"/>
            <a:ext cx="10865061" cy="497508"/>
          </a:xfrm>
        </p:spPr>
        <p:txBody>
          <a:bodyPr lIns="0" tIns="0" rIns="0" bIns="0"/>
          <a:lstStyle>
            <a:lvl1pPr>
              <a:defRPr sz="3233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1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8" y="293963"/>
            <a:ext cx="1088136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90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90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60128" y="980132"/>
            <a:ext cx="10881363" cy="24243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3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3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17" name="bg object 17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8"/>
            <a:ext cx="1146615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2"/>
            <a:ext cx="1086506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7"/>
            <a:ext cx="4096512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microsoft.com/office/2007/relationships/hdphoto" Target="../media/hdphoto4.wdp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7.wdp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8.wdp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17990" y="0"/>
            <a:ext cx="12783820" cy="165634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18438" name="object 9"/>
          <p:cNvSpPr>
            <a:spLocks/>
          </p:cNvSpPr>
          <p:nvPr/>
        </p:nvSpPr>
        <p:spPr bwMode="auto">
          <a:xfrm>
            <a:off x="10439089" y="144144"/>
            <a:ext cx="1340167" cy="144402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18439" name="object 10"/>
          <p:cNvSpPr>
            <a:spLocks/>
          </p:cNvSpPr>
          <p:nvPr/>
        </p:nvSpPr>
        <p:spPr bwMode="auto">
          <a:xfrm>
            <a:off x="10452737" y="130496"/>
            <a:ext cx="1340167" cy="1444029"/>
          </a:xfrm>
          <a:custGeom>
            <a:avLst/>
            <a:gdLst>
              <a:gd name="T0" fmla="*/ 0 w 603885"/>
              <a:gd name="T1" fmla="*/ 0 h 603885"/>
              <a:gd name="T2" fmla="*/ 2404266 w 603885"/>
              <a:gd name="T3" fmla="*/ 0 h 603885"/>
              <a:gd name="T4" fmla="*/ 2404266 w 603885"/>
              <a:gd name="T5" fmla="*/ 5699134 h 603885"/>
              <a:gd name="T6" fmla="*/ 0 w 603885"/>
              <a:gd name="T7" fmla="*/ 5699134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37605" y="572302"/>
            <a:ext cx="384492" cy="865679"/>
          </a:xfrm>
          <a:prstGeom prst="rect">
            <a:avLst/>
          </a:prstGeom>
        </p:spPr>
        <p:txBody>
          <a:bodyPr wrap="square" lIns="0" tIns="36188" rIns="0" bIns="0">
            <a:spAutoFit/>
          </a:bodyPr>
          <a:lstStyle/>
          <a:p>
            <a:pPr defTabSz="1314699">
              <a:spcBef>
                <a:spcPts val="286"/>
              </a:spcBef>
              <a:defRPr/>
            </a:pPr>
            <a:r>
              <a:rPr lang="en-US" sz="5388" b="1" spc="23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5388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480446" y="212384"/>
            <a:ext cx="1298810" cy="550990"/>
          </a:xfrm>
          <a:prstGeom prst="rect">
            <a:avLst/>
          </a:prstGeom>
        </p:spPr>
        <p:txBody>
          <a:bodyPr wrap="square" lIns="0" tIns="27501" rIns="0" bIns="0">
            <a:spAutoFit/>
          </a:bodyPr>
          <a:lstStyle/>
          <a:p>
            <a:pPr algn="ctr" defTabSz="1314699">
              <a:spcBef>
                <a:spcPts val="217"/>
              </a:spcBef>
              <a:defRPr/>
            </a:pPr>
            <a:r>
              <a:rPr lang="en-US" sz="3400" b="1" spc="-12" dirty="0" smtClean="0">
                <a:solidFill>
                  <a:srgbClr val="FEFEFE"/>
                </a:solidFill>
                <a:latin typeface="Arial"/>
                <a:cs typeface="Arial"/>
              </a:rPr>
              <a:t>Grade</a:t>
            </a:r>
            <a:endParaRPr sz="3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/>
          </p:cNvPr>
          <p:cNvSpPr txBox="1">
            <a:spLocks/>
          </p:cNvSpPr>
          <p:nvPr/>
        </p:nvSpPr>
        <p:spPr>
          <a:xfrm>
            <a:off x="1589908" y="90343"/>
            <a:ext cx="8784976" cy="1227519"/>
          </a:xfrm>
          <a:prstGeom prst="rect">
            <a:avLst/>
          </a:prstGeom>
        </p:spPr>
        <p:txBody>
          <a:bodyPr wrap="square" lIns="0" tIns="3334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93" algn="ctr" defTabSz="2087467">
              <a:spcBef>
                <a:spcPts val="260"/>
              </a:spcBef>
              <a:defRPr/>
            </a:pPr>
            <a:r>
              <a:rPr lang="en-US" sz="7758" kern="0" spc="12" dirty="0">
                <a:solidFill>
                  <a:sysClr val="window" lastClr="FFFFFF"/>
                </a:solidFill>
              </a:rPr>
              <a:t> </a:t>
            </a:r>
            <a:r>
              <a:rPr lang="ru-RU" sz="7758" kern="0" spc="12" dirty="0" smtClean="0">
                <a:solidFill>
                  <a:sysClr val="window" lastClr="FFFFFF"/>
                </a:solidFill>
              </a:rPr>
              <a:t>   </a:t>
            </a:r>
            <a:r>
              <a:rPr lang="en-US" sz="6800" kern="0" spc="12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ENGLISH</a:t>
            </a:r>
            <a:endParaRPr lang="en-US" sz="6800" kern="0" spc="12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424717" y="1883406"/>
            <a:ext cx="12342358" cy="660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1843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indent="-31750" algn="ctr" eaLnBrk="1" hangingPunct="1">
              <a:spcBef>
                <a:spcPts val="258"/>
              </a:spcBef>
            </a:pP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THEME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</a:p>
          <a:p>
            <a:pPr algn="ctr" eaLnBrk="1" hangingPunct="1">
              <a:spcBef>
                <a:spcPts val="258"/>
              </a:spcBef>
            </a:pP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UNIT </a:t>
            </a: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10.</a:t>
            </a:r>
            <a:r>
              <a:rPr lang="ru-RU" sz="54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A</a:t>
            </a: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ll the World is a stage.</a:t>
            </a:r>
          </a:p>
          <a:p>
            <a:pPr algn="ctr" eaLnBrk="1" hangingPunct="1">
              <a:spcBef>
                <a:spcPts val="258"/>
              </a:spcBef>
            </a:pPr>
            <a:endParaRPr lang="en-US" sz="12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12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6000" b="1" dirty="0">
                <a:solidFill>
                  <a:srgbClr val="002060"/>
                </a:solidFill>
                <a:cs typeface="Arial" pitchFamily="34" charset="0"/>
              </a:rPr>
              <a:t>  </a:t>
            </a:r>
            <a:r>
              <a:rPr lang="ru-RU" sz="60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Lesson </a:t>
            </a:r>
            <a:r>
              <a:rPr lang="en-US" sz="4800" b="1" dirty="0" smtClean="0">
                <a:solidFill>
                  <a:srgbClr val="002060"/>
                </a:solidFill>
                <a:cs typeface="Arial" pitchFamily="34" charset="0"/>
              </a:rPr>
              <a:t>2. He asked her to say.</a:t>
            </a:r>
          </a:p>
          <a:p>
            <a:pPr algn="ctr" eaLnBrk="1" hangingPunct="1">
              <a:spcBef>
                <a:spcPts val="258"/>
              </a:spcBef>
            </a:pPr>
            <a:r>
              <a:rPr lang="ru-RU" sz="5400" b="1" dirty="0" smtClean="0">
                <a:solidFill>
                  <a:srgbClr val="002060"/>
                </a:solidFill>
                <a:cs typeface="Arial" pitchFamily="34" charset="0"/>
              </a:rPr>
              <a:t>(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page </a:t>
            </a: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79)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6000" b="1" dirty="0">
              <a:solidFill>
                <a:prstClr val="black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4741" b="1" dirty="0">
              <a:solidFill>
                <a:prstClr val="black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4741" b="1" dirty="0">
                <a:solidFill>
                  <a:prstClr val="black"/>
                </a:solidFill>
                <a:cs typeface="Arial" pitchFamily="34" charset="0"/>
              </a:rPr>
              <a:t>   </a:t>
            </a:r>
            <a:endParaRPr lang="ru-RU" sz="4741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99640" y="-1"/>
            <a:ext cx="1520640" cy="16562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>
              <a:solidFill>
                <a:prstClr val="black"/>
              </a:solidFill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xmlns="" id="{66F9DAD6-7C0A-466D-A044-F2827B7B090F}"/>
              </a:ext>
            </a:extLst>
          </p:cNvPr>
          <p:cNvSpPr/>
          <p:nvPr/>
        </p:nvSpPr>
        <p:spPr>
          <a:xfrm>
            <a:off x="727733" y="75904"/>
            <a:ext cx="704516" cy="1256396"/>
          </a:xfrm>
          <a:custGeom>
            <a:avLst/>
            <a:gdLst/>
            <a:ahLst/>
            <a:cxnLst/>
            <a:rect l="l" t="t" r="r" b="b"/>
            <a:pathLst>
              <a:path w="297180" h="568960">
                <a:moveTo>
                  <a:pt x="49293" y="492573"/>
                </a:moveTo>
                <a:lnTo>
                  <a:pt x="31128" y="492573"/>
                </a:lnTo>
                <a:lnTo>
                  <a:pt x="31128" y="564437"/>
                </a:lnTo>
                <a:lnTo>
                  <a:pt x="35196" y="568501"/>
                </a:lnTo>
                <a:lnTo>
                  <a:pt x="45229" y="568501"/>
                </a:lnTo>
                <a:lnTo>
                  <a:pt x="49293" y="564437"/>
                </a:lnTo>
                <a:lnTo>
                  <a:pt x="49293" y="492573"/>
                </a:lnTo>
                <a:close/>
              </a:path>
              <a:path w="297180" h="568960">
                <a:moveTo>
                  <a:pt x="88404" y="492573"/>
                </a:moveTo>
                <a:lnTo>
                  <a:pt x="70238" y="492573"/>
                </a:lnTo>
                <a:lnTo>
                  <a:pt x="70238" y="564437"/>
                </a:lnTo>
                <a:lnTo>
                  <a:pt x="74303" y="568501"/>
                </a:lnTo>
                <a:lnTo>
                  <a:pt x="84340" y="568501"/>
                </a:lnTo>
                <a:lnTo>
                  <a:pt x="88404" y="564437"/>
                </a:lnTo>
                <a:lnTo>
                  <a:pt x="88404" y="492573"/>
                </a:lnTo>
                <a:close/>
              </a:path>
              <a:path w="297180" h="568960">
                <a:moveTo>
                  <a:pt x="181616" y="492573"/>
                </a:moveTo>
                <a:lnTo>
                  <a:pt x="163450" y="492573"/>
                </a:lnTo>
                <a:lnTo>
                  <a:pt x="163450" y="564437"/>
                </a:lnTo>
                <a:lnTo>
                  <a:pt x="167514" y="568501"/>
                </a:lnTo>
                <a:lnTo>
                  <a:pt x="177551" y="568501"/>
                </a:lnTo>
                <a:lnTo>
                  <a:pt x="181616" y="564437"/>
                </a:lnTo>
                <a:lnTo>
                  <a:pt x="181616" y="492573"/>
                </a:lnTo>
                <a:close/>
              </a:path>
              <a:path w="297180" h="568960">
                <a:moveTo>
                  <a:pt x="226461" y="492573"/>
                </a:moveTo>
                <a:lnTo>
                  <a:pt x="208295" y="492573"/>
                </a:lnTo>
                <a:lnTo>
                  <a:pt x="208295" y="564437"/>
                </a:lnTo>
                <a:lnTo>
                  <a:pt x="212363" y="568501"/>
                </a:lnTo>
                <a:lnTo>
                  <a:pt x="222396" y="568501"/>
                </a:lnTo>
                <a:lnTo>
                  <a:pt x="226461" y="564437"/>
                </a:lnTo>
                <a:lnTo>
                  <a:pt x="226461" y="492573"/>
                </a:lnTo>
                <a:close/>
              </a:path>
              <a:path w="297180" h="568960">
                <a:moveTo>
                  <a:pt x="265570" y="492573"/>
                </a:moveTo>
                <a:lnTo>
                  <a:pt x="247406" y="492573"/>
                </a:lnTo>
                <a:lnTo>
                  <a:pt x="247406" y="564437"/>
                </a:lnTo>
                <a:lnTo>
                  <a:pt x="251470" y="568501"/>
                </a:lnTo>
                <a:lnTo>
                  <a:pt x="261503" y="568501"/>
                </a:lnTo>
                <a:lnTo>
                  <a:pt x="265570" y="564437"/>
                </a:lnTo>
                <a:lnTo>
                  <a:pt x="265570" y="492573"/>
                </a:lnTo>
                <a:close/>
              </a:path>
              <a:path w="297180" h="568960">
                <a:moveTo>
                  <a:pt x="133249" y="492573"/>
                </a:moveTo>
                <a:lnTo>
                  <a:pt x="115084" y="492573"/>
                </a:lnTo>
                <a:lnTo>
                  <a:pt x="115084" y="516192"/>
                </a:lnTo>
                <a:lnTo>
                  <a:pt x="119148" y="520258"/>
                </a:lnTo>
                <a:lnTo>
                  <a:pt x="129185" y="520258"/>
                </a:lnTo>
                <a:lnTo>
                  <a:pt x="133249" y="516192"/>
                </a:lnTo>
                <a:lnTo>
                  <a:pt x="133249" y="492573"/>
                </a:lnTo>
                <a:close/>
              </a:path>
              <a:path w="297180" h="568960">
                <a:moveTo>
                  <a:pt x="292635" y="195872"/>
                </a:moveTo>
                <a:lnTo>
                  <a:pt x="4064" y="195872"/>
                </a:lnTo>
                <a:lnTo>
                  <a:pt x="0" y="199941"/>
                </a:lnTo>
                <a:lnTo>
                  <a:pt x="0" y="488509"/>
                </a:lnTo>
                <a:lnTo>
                  <a:pt x="4064" y="492573"/>
                </a:lnTo>
                <a:lnTo>
                  <a:pt x="292635" y="492573"/>
                </a:lnTo>
                <a:lnTo>
                  <a:pt x="296701" y="488509"/>
                </a:lnTo>
                <a:lnTo>
                  <a:pt x="296701" y="474412"/>
                </a:lnTo>
                <a:lnTo>
                  <a:pt x="18164" y="474412"/>
                </a:lnTo>
                <a:lnTo>
                  <a:pt x="18164" y="214038"/>
                </a:lnTo>
                <a:lnTo>
                  <a:pt x="296701" y="214038"/>
                </a:lnTo>
                <a:lnTo>
                  <a:pt x="296701" y="199941"/>
                </a:lnTo>
                <a:lnTo>
                  <a:pt x="292635" y="195872"/>
                </a:lnTo>
                <a:close/>
              </a:path>
              <a:path w="297180" h="568960">
                <a:moveTo>
                  <a:pt x="292635" y="377358"/>
                </a:moveTo>
                <a:lnTo>
                  <a:pt x="282602" y="377358"/>
                </a:lnTo>
                <a:lnTo>
                  <a:pt x="278535" y="381424"/>
                </a:lnTo>
                <a:lnTo>
                  <a:pt x="278535" y="474412"/>
                </a:lnTo>
                <a:lnTo>
                  <a:pt x="296701" y="474412"/>
                </a:lnTo>
                <a:lnTo>
                  <a:pt x="296701" y="381424"/>
                </a:lnTo>
                <a:lnTo>
                  <a:pt x="292635" y="377358"/>
                </a:lnTo>
                <a:close/>
              </a:path>
              <a:path w="297180" h="568960">
                <a:moveTo>
                  <a:pt x="296701" y="214038"/>
                </a:moveTo>
                <a:lnTo>
                  <a:pt x="278535" y="214038"/>
                </a:lnTo>
                <a:lnTo>
                  <a:pt x="278535" y="362390"/>
                </a:lnTo>
                <a:lnTo>
                  <a:pt x="282602" y="366458"/>
                </a:lnTo>
                <a:lnTo>
                  <a:pt x="292635" y="366458"/>
                </a:lnTo>
                <a:lnTo>
                  <a:pt x="296701" y="362390"/>
                </a:lnTo>
                <a:lnTo>
                  <a:pt x="296701" y="214038"/>
                </a:lnTo>
                <a:close/>
              </a:path>
              <a:path w="297180" h="568960">
                <a:moveTo>
                  <a:pt x="178645" y="134385"/>
                </a:moveTo>
                <a:lnTo>
                  <a:pt x="31589" y="134385"/>
                </a:lnTo>
                <a:lnTo>
                  <a:pt x="27528" y="138449"/>
                </a:lnTo>
                <a:lnTo>
                  <a:pt x="27524" y="195872"/>
                </a:lnTo>
                <a:lnTo>
                  <a:pt x="45690" y="195872"/>
                </a:lnTo>
                <a:lnTo>
                  <a:pt x="45690" y="152549"/>
                </a:lnTo>
                <a:lnTo>
                  <a:pt x="178645" y="152549"/>
                </a:lnTo>
                <a:lnTo>
                  <a:pt x="182709" y="148485"/>
                </a:lnTo>
                <a:lnTo>
                  <a:pt x="182706" y="138449"/>
                </a:lnTo>
                <a:lnTo>
                  <a:pt x="178645" y="134385"/>
                </a:lnTo>
                <a:close/>
              </a:path>
              <a:path w="297180" h="568960">
                <a:moveTo>
                  <a:pt x="265111" y="134385"/>
                </a:moveTo>
                <a:lnTo>
                  <a:pt x="196466" y="134385"/>
                </a:lnTo>
                <a:lnTo>
                  <a:pt x="192397" y="138449"/>
                </a:lnTo>
                <a:lnTo>
                  <a:pt x="192401" y="148485"/>
                </a:lnTo>
                <a:lnTo>
                  <a:pt x="196466" y="152549"/>
                </a:lnTo>
                <a:lnTo>
                  <a:pt x="251009" y="152549"/>
                </a:lnTo>
                <a:lnTo>
                  <a:pt x="251009" y="195872"/>
                </a:lnTo>
                <a:lnTo>
                  <a:pt x="269175" y="195872"/>
                </a:lnTo>
                <a:lnTo>
                  <a:pt x="269171" y="138449"/>
                </a:lnTo>
                <a:lnTo>
                  <a:pt x="265111" y="134385"/>
                </a:lnTo>
                <a:close/>
              </a:path>
              <a:path w="297180" h="568960">
                <a:moveTo>
                  <a:pt x="151541" y="0"/>
                </a:moveTo>
                <a:lnTo>
                  <a:pt x="145158" y="0"/>
                </a:lnTo>
                <a:lnTo>
                  <a:pt x="142203" y="1673"/>
                </a:lnTo>
                <a:lnTo>
                  <a:pt x="93830" y="82332"/>
                </a:lnTo>
                <a:lnTo>
                  <a:pt x="64881" y="82332"/>
                </a:lnTo>
                <a:lnTo>
                  <a:pt x="60817" y="86396"/>
                </a:lnTo>
                <a:lnTo>
                  <a:pt x="60817" y="134385"/>
                </a:lnTo>
                <a:lnTo>
                  <a:pt x="78987" y="134385"/>
                </a:lnTo>
                <a:lnTo>
                  <a:pt x="78987" y="100493"/>
                </a:lnTo>
                <a:lnTo>
                  <a:pt x="235882" y="100493"/>
                </a:lnTo>
                <a:lnTo>
                  <a:pt x="235882" y="86396"/>
                </a:lnTo>
                <a:lnTo>
                  <a:pt x="231818" y="82329"/>
                </a:lnTo>
                <a:lnTo>
                  <a:pt x="115008" y="82329"/>
                </a:lnTo>
                <a:lnTo>
                  <a:pt x="148352" y="26741"/>
                </a:lnTo>
                <a:lnTo>
                  <a:pt x="169533" y="26741"/>
                </a:lnTo>
                <a:lnTo>
                  <a:pt x="154500" y="1673"/>
                </a:lnTo>
                <a:lnTo>
                  <a:pt x="151541" y="0"/>
                </a:lnTo>
                <a:close/>
              </a:path>
              <a:path w="297180" h="568960">
                <a:moveTo>
                  <a:pt x="235882" y="100493"/>
                </a:moveTo>
                <a:lnTo>
                  <a:pt x="217716" y="100493"/>
                </a:lnTo>
                <a:lnTo>
                  <a:pt x="217716" y="134385"/>
                </a:lnTo>
                <a:lnTo>
                  <a:pt x="235882" y="134385"/>
                </a:lnTo>
                <a:lnTo>
                  <a:pt x="235882" y="100493"/>
                </a:lnTo>
                <a:close/>
              </a:path>
              <a:path w="297180" h="568960">
                <a:moveTo>
                  <a:pt x="169533" y="26741"/>
                </a:moveTo>
                <a:lnTo>
                  <a:pt x="148352" y="26741"/>
                </a:lnTo>
                <a:lnTo>
                  <a:pt x="181687" y="82329"/>
                </a:lnTo>
                <a:lnTo>
                  <a:pt x="202869" y="82329"/>
                </a:lnTo>
                <a:lnTo>
                  <a:pt x="169533" y="2674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xmlns="" id="{B4F4EEC0-FD7C-4DD2-BF94-C15FF60BD4BC}"/>
              </a:ext>
            </a:extLst>
          </p:cNvPr>
          <p:cNvSpPr/>
          <p:nvPr/>
        </p:nvSpPr>
        <p:spPr>
          <a:xfrm>
            <a:off x="1024423" y="737289"/>
            <a:ext cx="73587" cy="133061"/>
          </a:xfrm>
          <a:custGeom>
            <a:avLst/>
            <a:gdLst/>
            <a:ahLst/>
            <a:cxnLst/>
            <a:rect l="l" t="t" r="r" b="b"/>
            <a:pathLst>
              <a:path w="46354" h="83820">
                <a:moveTo>
                  <a:pt x="42105" y="0"/>
                </a:moveTo>
                <a:lnTo>
                  <a:pt x="32072" y="0"/>
                </a:lnTo>
                <a:lnTo>
                  <a:pt x="28008" y="4067"/>
                </a:lnTo>
                <a:lnTo>
                  <a:pt x="28008" y="65566"/>
                </a:lnTo>
                <a:lnTo>
                  <a:pt x="4064" y="65566"/>
                </a:lnTo>
                <a:lnTo>
                  <a:pt x="0" y="69635"/>
                </a:lnTo>
                <a:lnTo>
                  <a:pt x="0" y="79664"/>
                </a:lnTo>
                <a:lnTo>
                  <a:pt x="4064" y="83732"/>
                </a:lnTo>
                <a:lnTo>
                  <a:pt x="42105" y="83732"/>
                </a:lnTo>
                <a:lnTo>
                  <a:pt x="46173" y="79664"/>
                </a:lnTo>
                <a:lnTo>
                  <a:pt x="46173" y="4067"/>
                </a:lnTo>
                <a:lnTo>
                  <a:pt x="421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xmlns="" id="{4E38F94A-A789-408D-A356-16554AF5EAAD}"/>
              </a:ext>
            </a:extLst>
          </p:cNvPr>
          <p:cNvSpPr/>
          <p:nvPr/>
        </p:nvSpPr>
        <p:spPr>
          <a:xfrm>
            <a:off x="1277369" y="585579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6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4"/>
                </a:lnTo>
                <a:lnTo>
                  <a:pt x="13876" y="43626"/>
                </a:lnTo>
                <a:lnTo>
                  <a:pt x="22708" y="45413"/>
                </a:lnTo>
                <a:lnTo>
                  <a:pt x="31538" y="43626"/>
                </a:lnTo>
                <a:lnTo>
                  <a:pt x="38756" y="38754"/>
                </a:lnTo>
                <a:lnTo>
                  <a:pt x="43626" y="31535"/>
                </a:lnTo>
                <a:lnTo>
                  <a:pt x="44494" y="27249"/>
                </a:lnTo>
                <a:lnTo>
                  <a:pt x="20203" y="27249"/>
                </a:lnTo>
                <a:lnTo>
                  <a:pt x="18164" y="25210"/>
                </a:lnTo>
                <a:lnTo>
                  <a:pt x="18164" y="20199"/>
                </a:lnTo>
                <a:lnTo>
                  <a:pt x="20203" y="18166"/>
                </a:lnTo>
                <a:lnTo>
                  <a:pt x="44495" y="18166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6"/>
                </a:moveTo>
                <a:lnTo>
                  <a:pt x="25210" y="18166"/>
                </a:lnTo>
                <a:lnTo>
                  <a:pt x="27247" y="20199"/>
                </a:lnTo>
                <a:lnTo>
                  <a:pt x="27247" y="25210"/>
                </a:lnTo>
                <a:lnTo>
                  <a:pt x="25210" y="27249"/>
                </a:lnTo>
                <a:lnTo>
                  <a:pt x="44494" y="27249"/>
                </a:lnTo>
                <a:lnTo>
                  <a:pt x="45413" y="22705"/>
                </a:lnTo>
                <a:lnTo>
                  <a:pt x="44495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xmlns="" id="{CCED59AF-6E40-4757-81D2-A593341243EB}"/>
              </a:ext>
            </a:extLst>
          </p:cNvPr>
          <p:cNvSpPr/>
          <p:nvPr/>
        </p:nvSpPr>
        <p:spPr>
          <a:xfrm>
            <a:off x="1279627" y="1011881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7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3"/>
                </a:lnTo>
                <a:lnTo>
                  <a:pt x="13876" y="43624"/>
                </a:lnTo>
                <a:lnTo>
                  <a:pt x="22708" y="45411"/>
                </a:lnTo>
                <a:lnTo>
                  <a:pt x="31538" y="43624"/>
                </a:lnTo>
                <a:lnTo>
                  <a:pt x="38756" y="38753"/>
                </a:lnTo>
                <a:lnTo>
                  <a:pt x="43626" y="31535"/>
                </a:lnTo>
                <a:lnTo>
                  <a:pt x="44495" y="27245"/>
                </a:lnTo>
                <a:lnTo>
                  <a:pt x="20203" y="27245"/>
                </a:lnTo>
                <a:lnTo>
                  <a:pt x="18164" y="25210"/>
                </a:lnTo>
                <a:lnTo>
                  <a:pt x="18164" y="20200"/>
                </a:lnTo>
                <a:lnTo>
                  <a:pt x="20203" y="18162"/>
                </a:lnTo>
                <a:lnTo>
                  <a:pt x="44494" y="18162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4" y="18162"/>
                </a:moveTo>
                <a:lnTo>
                  <a:pt x="25210" y="18162"/>
                </a:lnTo>
                <a:lnTo>
                  <a:pt x="27247" y="20200"/>
                </a:lnTo>
                <a:lnTo>
                  <a:pt x="27247" y="25210"/>
                </a:lnTo>
                <a:lnTo>
                  <a:pt x="25210" y="27245"/>
                </a:lnTo>
                <a:lnTo>
                  <a:pt x="44495" y="27245"/>
                </a:lnTo>
                <a:lnTo>
                  <a:pt x="45413" y="22705"/>
                </a:lnTo>
                <a:lnTo>
                  <a:pt x="44494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9" name="object 17">
            <a:extLst>
              <a:ext uri="{FF2B5EF4-FFF2-40B4-BE49-F238E27FC236}">
                <a16:creationId xmlns:a16="http://schemas.microsoft.com/office/drawing/2014/main" xmlns="" id="{1BE36EAE-6F3B-4913-AC8E-C7E2DC5A6603}"/>
              </a:ext>
            </a:extLst>
          </p:cNvPr>
          <p:cNvSpPr/>
          <p:nvPr/>
        </p:nvSpPr>
        <p:spPr>
          <a:xfrm>
            <a:off x="815817" y="581494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6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4"/>
                </a:lnTo>
                <a:lnTo>
                  <a:pt x="13878" y="43626"/>
                </a:lnTo>
                <a:lnTo>
                  <a:pt x="22708" y="45413"/>
                </a:lnTo>
                <a:lnTo>
                  <a:pt x="31539" y="43626"/>
                </a:lnTo>
                <a:lnTo>
                  <a:pt x="38757" y="38754"/>
                </a:lnTo>
                <a:lnTo>
                  <a:pt x="43628" y="31535"/>
                </a:lnTo>
                <a:lnTo>
                  <a:pt x="44495" y="27249"/>
                </a:lnTo>
                <a:lnTo>
                  <a:pt x="20204" y="27249"/>
                </a:lnTo>
                <a:lnTo>
                  <a:pt x="18166" y="25210"/>
                </a:lnTo>
                <a:lnTo>
                  <a:pt x="18166" y="20199"/>
                </a:lnTo>
                <a:lnTo>
                  <a:pt x="20204" y="18166"/>
                </a:lnTo>
                <a:lnTo>
                  <a:pt x="44496" y="18166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6" y="18166"/>
                </a:moveTo>
                <a:lnTo>
                  <a:pt x="25210" y="18166"/>
                </a:lnTo>
                <a:lnTo>
                  <a:pt x="27249" y="20199"/>
                </a:lnTo>
                <a:lnTo>
                  <a:pt x="27249" y="25210"/>
                </a:lnTo>
                <a:lnTo>
                  <a:pt x="25210" y="27249"/>
                </a:lnTo>
                <a:lnTo>
                  <a:pt x="44495" y="27249"/>
                </a:lnTo>
                <a:lnTo>
                  <a:pt x="45415" y="22705"/>
                </a:lnTo>
                <a:lnTo>
                  <a:pt x="44496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xmlns="" id="{2EDC1A36-C84B-4FD0-8FB5-498E0D36A1F1}"/>
              </a:ext>
            </a:extLst>
          </p:cNvPr>
          <p:cNvSpPr/>
          <p:nvPr/>
        </p:nvSpPr>
        <p:spPr>
          <a:xfrm>
            <a:off x="819446" y="1015966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7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3"/>
                </a:lnTo>
                <a:lnTo>
                  <a:pt x="13878" y="43624"/>
                </a:lnTo>
                <a:lnTo>
                  <a:pt x="22708" y="45411"/>
                </a:lnTo>
                <a:lnTo>
                  <a:pt x="31539" y="43624"/>
                </a:lnTo>
                <a:lnTo>
                  <a:pt x="38757" y="38753"/>
                </a:lnTo>
                <a:lnTo>
                  <a:pt x="43628" y="31535"/>
                </a:lnTo>
                <a:lnTo>
                  <a:pt x="44496" y="27245"/>
                </a:lnTo>
                <a:lnTo>
                  <a:pt x="20204" y="27245"/>
                </a:lnTo>
                <a:lnTo>
                  <a:pt x="18166" y="25210"/>
                </a:lnTo>
                <a:lnTo>
                  <a:pt x="18166" y="20200"/>
                </a:lnTo>
                <a:lnTo>
                  <a:pt x="20204" y="18162"/>
                </a:lnTo>
                <a:lnTo>
                  <a:pt x="44495" y="18162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2"/>
                </a:moveTo>
                <a:lnTo>
                  <a:pt x="25210" y="18162"/>
                </a:lnTo>
                <a:lnTo>
                  <a:pt x="27249" y="20200"/>
                </a:lnTo>
                <a:lnTo>
                  <a:pt x="27249" y="25210"/>
                </a:lnTo>
                <a:lnTo>
                  <a:pt x="25210" y="27245"/>
                </a:lnTo>
                <a:lnTo>
                  <a:pt x="44496" y="27245"/>
                </a:lnTo>
                <a:lnTo>
                  <a:pt x="45415" y="22705"/>
                </a:lnTo>
                <a:lnTo>
                  <a:pt x="44495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9FE3B711-0891-4D76-B06F-392B29CE874E}"/>
              </a:ext>
            </a:extLst>
          </p:cNvPr>
          <p:cNvSpPr/>
          <p:nvPr/>
        </p:nvSpPr>
        <p:spPr>
          <a:xfrm>
            <a:off x="865838" y="587947"/>
            <a:ext cx="428304" cy="481294"/>
          </a:xfrm>
          <a:custGeom>
            <a:avLst/>
            <a:gdLst/>
            <a:ahLst/>
            <a:cxnLst/>
            <a:rect l="l" t="t" r="r" b="b"/>
            <a:pathLst>
              <a:path w="221615" h="221615">
                <a:moveTo>
                  <a:pt x="22826" y="49561"/>
                </a:moveTo>
                <a:lnTo>
                  <a:pt x="947" y="96179"/>
                </a:lnTo>
                <a:lnTo>
                  <a:pt x="0" y="110656"/>
                </a:lnTo>
                <a:lnTo>
                  <a:pt x="8709" y="153685"/>
                </a:lnTo>
                <a:lnTo>
                  <a:pt x="32445" y="188861"/>
                </a:lnTo>
                <a:lnTo>
                  <a:pt x="67622" y="212597"/>
                </a:lnTo>
                <a:lnTo>
                  <a:pt x="110653" y="221306"/>
                </a:lnTo>
                <a:lnTo>
                  <a:pt x="153683" y="212597"/>
                </a:lnTo>
                <a:lnTo>
                  <a:pt x="167693" y="203144"/>
                </a:lnTo>
                <a:lnTo>
                  <a:pt x="110653" y="203144"/>
                </a:lnTo>
                <a:lnTo>
                  <a:pt x="74686" y="195864"/>
                </a:lnTo>
                <a:lnTo>
                  <a:pt x="45282" y="176024"/>
                </a:lnTo>
                <a:lnTo>
                  <a:pt x="25441" y="146620"/>
                </a:lnTo>
                <a:lnTo>
                  <a:pt x="18161" y="110652"/>
                </a:lnTo>
                <a:lnTo>
                  <a:pt x="18954" y="98553"/>
                </a:lnTo>
                <a:lnTo>
                  <a:pt x="21302" y="86717"/>
                </a:lnTo>
                <a:lnTo>
                  <a:pt x="25164" y="75305"/>
                </a:lnTo>
                <a:lnTo>
                  <a:pt x="30494" y="64479"/>
                </a:lnTo>
                <a:lnTo>
                  <a:pt x="33000" y="60138"/>
                </a:lnTo>
                <a:lnTo>
                  <a:pt x="31513" y="54583"/>
                </a:lnTo>
                <a:lnTo>
                  <a:pt x="22826" y="49561"/>
                </a:lnTo>
                <a:close/>
              </a:path>
              <a:path w="221615" h="221615">
                <a:moveTo>
                  <a:pt x="167695" y="18166"/>
                </a:moveTo>
                <a:lnTo>
                  <a:pt x="110653" y="18166"/>
                </a:lnTo>
                <a:lnTo>
                  <a:pt x="146618" y="25445"/>
                </a:lnTo>
                <a:lnTo>
                  <a:pt x="176020" y="45285"/>
                </a:lnTo>
                <a:lnTo>
                  <a:pt x="195859" y="74687"/>
                </a:lnTo>
                <a:lnTo>
                  <a:pt x="203138" y="110656"/>
                </a:lnTo>
                <a:lnTo>
                  <a:pt x="195859" y="146620"/>
                </a:lnTo>
                <a:lnTo>
                  <a:pt x="176020" y="176024"/>
                </a:lnTo>
                <a:lnTo>
                  <a:pt x="146618" y="195864"/>
                </a:lnTo>
                <a:lnTo>
                  <a:pt x="110653" y="203144"/>
                </a:lnTo>
                <a:lnTo>
                  <a:pt x="167693" y="203144"/>
                </a:lnTo>
                <a:lnTo>
                  <a:pt x="188860" y="188860"/>
                </a:lnTo>
                <a:lnTo>
                  <a:pt x="212596" y="153683"/>
                </a:lnTo>
                <a:lnTo>
                  <a:pt x="221304" y="110652"/>
                </a:lnTo>
                <a:lnTo>
                  <a:pt x="212595" y="67625"/>
                </a:lnTo>
                <a:lnTo>
                  <a:pt x="188858" y="32447"/>
                </a:lnTo>
                <a:lnTo>
                  <a:pt x="167695" y="18166"/>
                </a:lnTo>
                <a:close/>
              </a:path>
              <a:path w="221615" h="221615">
                <a:moveTo>
                  <a:pt x="110653" y="0"/>
                </a:moveTo>
                <a:lnTo>
                  <a:pt x="68044" y="8461"/>
                </a:lnTo>
                <a:lnTo>
                  <a:pt x="32042" y="32774"/>
                </a:lnTo>
                <a:lnTo>
                  <a:pt x="28510" y="36338"/>
                </a:lnTo>
                <a:lnTo>
                  <a:pt x="28539" y="42091"/>
                </a:lnTo>
                <a:lnTo>
                  <a:pt x="35664" y="49150"/>
                </a:lnTo>
                <a:lnTo>
                  <a:pt x="41413" y="49126"/>
                </a:lnTo>
                <a:lnTo>
                  <a:pt x="44945" y="45561"/>
                </a:lnTo>
                <a:lnTo>
                  <a:pt x="59099" y="33826"/>
                </a:lnTo>
                <a:lnTo>
                  <a:pt x="75037" y="25238"/>
                </a:lnTo>
                <a:lnTo>
                  <a:pt x="92356" y="19961"/>
                </a:lnTo>
                <a:lnTo>
                  <a:pt x="110653" y="18166"/>
                </a:lnTo>
                <a:lnTo>
                  <a:pt x="167695" y="18166"/>
                </a:lnTo>
                <a:lnTo>
                  <a:pt x="153681" y="8709"/>
                </a:lnTo>
                <a:lnTo>
                  <a:pt x="11065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63" y="4336296"/>
            <a:ext cx="767472" cy="152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10" y="2088282"/>
            <a:ext cx="867972" cy="171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798" y="4894125"/>
            <a:ext cx="1465057" cy="2147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249" y="5150088"/>
            <a:ext cx="3290406" cy="1847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3296690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3c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Look at the sentences in 3b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1368202"/>
            <a:ext cx="111333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Say which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verb in Reported Speech is the best. Why?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1) Higgins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ordered / told / asked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Eliza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to say her alphabet.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2) Higgins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ordered / told  / asked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Eliza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to say her alphabet.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3) Pickering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ordered / told / asked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Eliza to say her alphabet.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4) Higgins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ordered / told / asked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Eliza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to say “a cup of tea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76464" y="1800250"/>
            <a:ext cx="792088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376464" y="2880370"/>
            <a:ext cx="792088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80320" y="2160290"/>
            <a:ext cx="1152128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528592" y="2520330"/>
            <a:ext cx="936104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904" y="3307194"/>
            <a:ext cx="5184576" cy="3655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36904" y="6768802"/>
            <a:ext cx="2376264" cy="1937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929192" y="4104506"/>
            <a:ext cx="1008112" cy="36004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201000" y="4616946"/>
            <a:ext cx="1440160" cy="36004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01000" y="5184626"/>
            <a:ext cx="1152128" cy="36004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7156" y="4406485"/>
            <a:ext cx="64008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Other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verbs like </a:t>
            </a:r>
            <a:r>
              <a:rPr lang="en-US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advise</a:t>
            </a:r>
            <a:r>
              <a:rPr lang="en-US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warn</a:t>
            </a:r>
            <a:r>
              <a:rPr lang="en-US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suggest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and in commands the verb </a:t>
            </a:r>
            <a:r>
              <a:rPr lang="en-US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order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can be used.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2" grpId="0" animBg="1"/>
      <p:bldP spid="13" grpId="0" animBg="1"/>
      <p:bldP spid="14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553998"/>
          </a:xfrm>
        </p:spPr>
        <p:txBody>
          <a:bodyPr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 Write the sentences 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Reported Speech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1232" y="1351871"/>
            <a:ext cx="120902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Albina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(to her friend):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Please, visit me at hospital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en-US" sz="2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Albina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asked her friend to visit her at hospital.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2)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Teacher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(to the pupils):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Don’t eat in the classroom, please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2) The teacher asked the pupils not to eat in the classroom.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3)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Director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(to the pupils):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Don’t use your mobile phones at the lesson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!!!</a:t>
            </a:r>
          </a:p>
          <a:p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3) The director ordered/told the pupils not to use their mobile phones 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at the 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lesson.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4)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Sasha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(to his mother):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 don’t understand this book. Mom, can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you help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me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4) Sasha asked his mother to help him to understand the book.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5)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Mother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(to her child):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Be careful and don’t run when you cross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the street.</a:t>
            </a:r>
          </a:p>
          <a:p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5) Mother told her child to be careful and not to run when s/he 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crosses the 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street.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6)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Alisher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(to his sister):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Could you buy some bread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en-US" sz="2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asked his sister to buy some bread.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2" y="156592"/>
            <a:ext cx="11466156" cy="895502"/>
          </a:xfrm>
        </p:spPr>
        <p:txBody>
          <a:bodyPr/>
          <a:lstStyle/>
          <a:p>
            <a:pPr algn="ctr"/>
            <a:r>
              <a:rPr lang="en-US" sz="5819" dirty="0">
                <a:latin typeface="Arial" pitchFamily="34" charset="0"/>
                <a:cs typeface="Arial" pitchFamily="34" charset="0"/>
              </a:rPr>
              <a:t>For </a:t>
            </a:r>
            <a:r>
              <a:rPr lang="en-US" sz="5819" dirty="0" smtClean="0">
                <a:latin typeface="Arial" pitchFamily="34" charset="0"/>
                <a:cs typeface="Arial" pitchFamily="34" charset="0"/>
              </a:rPr>
              <a:t>self-study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30D8FE94-81E1-4304-B231-00DA0554F340}"/>
              </a:ext>
            </a:extLst>
          </p:cNvPr>
          <p:cNvSpPr/>
          <p:nvPr/>
        </p:nvSpPr>
        <p:spPr>
          <a:xfrm>
            <a:off x="9407523" y="6237362"/>
            <a:ext cx="30522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(U10, L2 p.118)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100" y="4304758"/>
            <a:ext cx="337972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7999947" y="1872258"/>
            <a:ext cx="4248472" cy="1692771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2200" b="1" i="0" dirty="0"/>
              <a:t>1) Do you think Pygmalion is</a:t>
            </a:r>
          </a:p>
          <a:p>
            <a:r>
              <a:rPr lang="en-US" sz="2200" b="1" i="0" dirty="0"/>
              <a:t>a comedy or </a:t>
            </a:r>
            <a:r>
              <a:rPr lang="en-US" sz="2200" b="1" i="0" dirty="0" smtClean="0"/>
              <a:t>a tragedy</a:t>
            </a:r>
            <a:r>
              <a:rPr lang="en-US" sz="2200" b="1" i="0" dirty="0"/>
              <a:t>? Why</a:t>
            </a:r>
          </a:p>
          <a:p>
            <a:r>
              <a:rPr lang="en-US" sz="2200" b="1" i="0" dirty="0"/>
              <a:t>do you think so?</a:t>
            </a:r>
          </a:p>
          <a:p>
            <a:r>
              <a:rPr lang="en-US" sz="2200" b="1" i="0" dirty="0"/>
              <a:t>2) Would you like to see this</a:t>
            </a:r>
          </a:p>
          <a:p>
            <a:r>
              <a:rPr lang="en-US" sz="2200" b="1" i="0" dirty="0"/>
              <a:t>play? Why? /Why not?</a:t>
            </a:r>
            <a:endParaRPr lang="ru-RU" sz="2200" b="1" i="0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8088812" y="1368202"/>
            <a:ext cx="3928612" cy="338554"/>
          </a:xfrm>
        </p:spPr>
        <p:txBody>
          <a:bodyPr/>
          <a:lstStyle/>
          <a:p>
            <a:pPr lvl="0"/>
            <a:r>
              <a:rPr lang="en-US" sz="2200" b="1" i="0" dirty="0" smtClean="0">
                <a:solidFill>
                  <a:srgbClr val="C00000"/>
                </a:solidFill>
              </a:rPr>
              <a:t> 2. </a:t>
            </a:r>
            <a:r>
              <a:rPr lang="en-US" sz="2200" b="1" i="0" dirty="0">
                <a:solidFill>
                  <a:srgbClr val="C00000"/>
                </a:solidFill>
              </a:rPr>
              <a:t>Answer the questions</a:t>
            </a:r>
            <a:r>
              <a:rPr lang="en-US" b="1" dirty="0" smtClean="0">
                <a:solidFill>
                  <a:srgbClr val="C00000"/>
                </a:solidFill>
              </a:rPr>
              <a:t>.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352128" y="1368202"/>
            <a:ext cx="7200800" cy="2708434"/>
          </a:xfrm>
        </p:spPr>
        <p:txBody>
          <a:bodyPr/>
          <a:lstStyle/>
          <a:p>
            <a:r>
              <a:rPr lang="en-US" sz="2200" b="1" i="0" dirty="0" smtClean="0">
                <a:solidFill>
                  <a:srgbClr val="C00000"/>
                </a:solidFill>
              </a:rPr>
              <a:t>1. </a:t>
            </a:r>
            <a:r>
              <a:rPr lang="en-US" sz="2200" b="1" i="0" dirty="0">
                <a:solidFill>
                  <a:srgbClr val="C00000"/>
                </a:solidFill>
              </a:rPr>
              <a:t>Write the sentences in Reported </a:t>
            </a:r>
            <a:r>
              <a:rPr lang="en-US" sz="2200" b="1" i="0" dirty="0" smtClean="0">
                <a:solidFill>
                  <a:srgbClr val="C00000"/>
                </a:solidFill>
              </a:rPr>
              <a:t>Speech</a:t>
            </a:r>
            <a:r>
              <a:rPr lang="en-US" sz="2200" b="1" i="0" dirty="0" smtClean="0"/>
              <a:t>   </a:t>
            </a:r>
          </a:p>
          <a:p>
            <a:r>
              <a:rPr lang="en-US" sz="2200" b="1" i="0" dirty="0" smtClean="0"/>
              <a:t>e.g</a:t>
            </a:r>
            <a:r>
              <a:rPr lang="en-US" sz="2200" b="1" i="0" dirty="0"/>
              <a:t>. She often asked me to stay for lunch.</a:t>
            </a:r>
          </a:p>
          <a:p>
            <a:r>
              <a:rPr lang="en-US" sz="2200" b="1" i="0" dirty="0" smtClean="0"/>
              <a:t>1) She </a:t>
            </a:r>
            <a:r>
              <a:rPr lang="en-US" sz="2200" b="1" i="0" dirty="0"/>
              <a:t>often said to me, “Could you stay for lunch</a:t>
            </a:r>
            <a:r>
              <a:rPr lang="en-US" sz="2200" b="1" i="0" dirty="0" smtClean="0"/>
              <a:t>?”</a:t>
            </a:r>
            <a:endParaRPr lang="en-US" sz="2200" b="1" i="0" dirty="0"/>
          </a:p>
          <a:p>
            <a:r>
              <a:rPr lang="en-US" sz="2200" b="1" i="0" dirty="0"/>
              <a:t>2) The doctor said to me, “Stop smoking!”</a:t>
            </a:r>
          </a:p>
          <a:p>
            <a:r>
              <a:rPr lang="en-US" sz="2200" b="1" i="0" dirty="0"/>
              <a:t>3) I said politely, “Please, make less noise.”</a:t>
            </a:r>
          </a:p>
          <a:p>
            <a:r>
              <a:rPr lang="en-US" sz="2200" b="1" i="0" dirty="0"/>
              <a:t>4) She will certainly say to her sister, “Please help</a:t>
            </a:r>
          </a:p>
          <a:p>
            <a:r>
              <a:rPr lang="en-US" sz="2200" b="1" i="0" dirty="0"/>
              <a:t>me with my homework.”</a:t>
            </a:r>
          </a:p>
          <a:p>
            <a:r>
              <a:rPr lang="en-US" sz="2200" b="1" i="0" dirty="0"/>
              <a:t>5) “Get out of the car!” said the policeman.</a:t>
            </a:r>
            <a:endParaRPr lang="ru-RU" sz="2200" b="1" i="0" dirty="0"/>
          </a:p>
        </p:txBody>
      </p:sp>
    </p:spTree>
    <p:extLst>
      <p:ext uri="{BB962C8B-B14F-4D97-AF65-F5344CB8AC3E}">
        <p14:creationId xmlns:p14="http://schemas.microsoft.com/office/powerpoint/2010/main" val="38220843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2" y="156592"/>
            <a:ext cx="11466156" cy="895502"/>
          </a:xfrm>
        </p:spPr>
        <p:txBody>
          <a:bodyPr/>
          <a:lstStyle/>
          <a:p>
            <a:pPr algn="ctr"/>
            <a:r>
              <a:rPr lang="en-US" sz="5819" dirty="0">
                <a:latin typeface="Arial" pitchFamily="34" charset="0"/>
                <a:cs typeface="Arial" pitchFamily="34" charset="0"/>
              </a:rPr>
              <a:t>Checking the self-study work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30D8FE94-81E1-4304-B231-00DA0554F340}"/>
              </a:ext>
            </a:extLst>
          </p:cNvPr>
          <p:cNvSpPr/>
          <p:nvPr/>
        </p:nvSpPr>
        <p:spPr>
          <a:xfrm>
            <a:off x="10267108" y="1224186"/>
            <a:ext cx="19786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(U10, L1 p.118)</a:t>
            </a:r>
            <a:endParaRPr lang="en-US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373816" y="2225326"/>
            <a:ext cx="5568696" cy="1846659"/>
          </a:xfrm>
        </p:spPr>
        <p:txBody>
          <a:bodyPr/>
          <a:lstStyle/>
          <a:p>
            <a:pPr algn="l"/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When did you go?</a:t>
            </a:r>
          </a:p>
          <a:p>
            <a:pPr algn="l"/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What dolls were there: glove 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puppets  or 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marionettes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l"/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 What was the play about? Who 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were the 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characters?</a:t>
            </a:r>
          </a:p>
          <a:p>
            <a:pPr algn="l"/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4) Did you like the show? Why?/Why not?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424136" y="1368202"/>
            <a:ext cx="5760640" cy="738664"/>
          </a:xfrm>
        </p:spPr>
        <p:txBody>
          <a:bodyPr/>
          <a:lstStyle/>
          <a:p>
            <a:pPr algn="l"/>
            <a:r>
              <a:rPr lang="en-US" sz="24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Write about any puppet show you have</a:t>
            </a:r>
          </a:p>
          <a:p>
            <a:pPr algn="l"/>
            <a:r>
              <a:rPr lang="en-US" sz="24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ever been to. Use the </a:t>
            </a:r>
            <a:r>
              <a:rPr lang="en-US" sz="2400" b="1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questions.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62" y="4248522"/>
            <a:ext cx="5146922" cy="26254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880" y="1695265"/>
            <a:ext cx="5124910" cy="528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3880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 1a page 79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2408" y="1348341"/>
            <a:ext cx="633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Say what you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know about 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Bernard Shaw.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003" y="2088282"/>
            <a:ext cx="4438757" cy="463332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936" y="1902114"/>
            <a:ext cx="3240359" cy="5010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953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1b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Ask and answer.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8312" y="2736354"/>
            <a:ext cx="108732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George Bernard Shaw was a famous Irish playwright and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writer. He was born in (1) ... (</a:t>
            </a: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Where?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) in 1856. At the age of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(2) ... (</a:t>
            </a: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How old?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) he moved to London. Bernard Show wanted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to become a (3) ... (</a:t>
            </a: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What?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). However, his novels were not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successful and he gave up writing them. Soon his attention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turned to the (4) ... (</a:t>
            </a: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What?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). Show wrote more than fifty plays.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His best-known play is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  ...  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What?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). The main characters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are Eliza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Doolittle, Professor Higgins and Colonel Pickering.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22994" y="1368202"/>
            <a:ext cx="100743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Teacher :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look at this page.</a:t>
            </a: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Pupil: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look at page 75.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e.g. 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Where was George Bernard Show born?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3096394"/>
            <a:ext cx="167640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00800" y="3168402"/>
            <a:ext cx="194421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Dublin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44416" y="3600450"/>
            <a:ext cx="194421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19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00600" y="4013334"/>
            <a:ext cx="194421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novelist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60640" y="4896594"/>
            <a:ext cx="172819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drama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72808" y="5309478"/>
            <a:ext cx="216024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Pygmalion 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53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686"/>
          <a:stretch/>
        </p:blipFill>
        <p:spPr>
          <a:xfrm>
            <a:off x="8242281" y="1709113"/>
            <a:ext cx="4351207" cy="5275713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 2 page 79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0120" y="1080170"/>
            <a:ext cx="1174179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Answer the questions about 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the characters </a:t>
            </a: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of the play Pygmalion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Why did Eliza Doolittle come to Professor Higgins?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Why did Eliza want to talk and act like a lady?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 Who gave money for her lessons?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4) What doesn’t she like about Professor Higgins?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8" y="3234606"/>
            <a:ext cx="7026057" cy="375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2b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Read and check your ideas.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200" y="3865830"/>
            <a:ext cx="109452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/>
              </a:rPr>
              <a:t>Professor Henry Higgins is good </a:t>
            </a:r>
            <a:r>
              <a:rPr lang="en-US" sz="2400" b="1" dirty="0" smtClean="0">
                <a:latin typeface="Arial"/>
              </a:rPr>
              <a:t>at the </a:t>
            </a:r>
            <a:r>
              <a:rPr lang="en-US" sz="2400" b="1" dirty="0">
                <a:latin typeface="Arial"/>
              </a:rPr>
              <a:t>English language. He meets</a:t>
            </a:r>
          </a:p>
          <a:p>
            <a:r>
              <a:rPr lang="en-US" sz="2400" b="1" dirty="0">
                <a:latin typeface="Arial"/>
              </a:rPr>
              <a:t>a flower girl Eliza Doolittle. </a:t>
            </a:r>
            <a:r>
              <a:rPr lang="en-US" sz="2400" b="1" dirty="0">
                <a:solidFill>
                  <a:srgbClr val="0070C0"/>
                </a:solidFill>
                <a:latin typeface="Arial"/>
              </a:rPr>
              <a:t>Eliza Doolittle was grown up in </a:t>
            </a:r>
            <a:r>
              <a:rPr lang="en-US" sz="2400" b="1" dirty="0" smtClean="0">
                <a:solidFill>
                  <a:srgbClr val="0070C0"/>
                </a:solidFill>
                <a:latin typeface="Arial"/>
              </a:rPr>
              <a:t>a poor </a:t>
            </a:r>
            <a:r>
              <a:rPr lang="en-US" sz="2400" b="1" dirty="0">
                <a:solidFill>
                  <a:srgbClr val="0070C0"/>
                </a:solidFill>
                <a:latin typeface="Arial"/>
              </a:rPr>
              <a:t>part of London and spoke English badly. Nobody </a:t>
            </a:r>
            <a:r>
              <a:rPr lang="en-US" sz="2400" b="1" dirty="0" smtClean="0">
                <a:solidFill>
                  <a:srgbClr val="0070C0"/>
                </a:solidFill>
                <a:latin typeface="Arial"/>
              </a:rPr>
              <a:t>could really </a:t>
            </a:r>
            <a:r>
              <a:rPr lang="en-US" sz="2400" b="1" dirty="0">
                <a:solidFill>
                  <a:srgbClr val="0070C0"/>
                </a:solidFill>
                <a:latin typeface="Arial"/>
              </a:rPr>
              <a:t>understand her when she spoke. </a:t>
            </a:r>
            <a:r>
              <a:rPr lang="en-US" sz="2400" b="1" dirty="0">
                <a:latin typeface="Arial"/>
              </a:rPr>
              <a:t>She asks Higgins to teach her </a:t>
            </a:r>
            <a:r>
              <a:rPr lang="en-US" sz="2400" b="1" dirty="0" smtClean="0">
                <a:latin typeface="Arial"/>
              </a:rPr>
              <a:t>to talk </a:t>
            </a:r>
            <a:r>
              <a:rPr lang="en-US" sz="2400" b="1" dirty="0">
                <a:latin typeface="Arial"/>
              </a:rPr>
              <a:t>and act like a lady so that she might work in a very good flower shop.</a:t>
            </a:r>
          </a:p>
          <a:p>
            <a:r>
              <a:rPr lang="en-US" sz="2400" b="1" dirty="0">
                <a:latin typeface="Arial"/>
              </a:rPr>
              <a:t>Higgins’s friend, Colonel Pickering, offers to give money for her lessons.</a:t>
            </a:r>
          </a:p>
          <a:p>
            <a:r>
              <a:rPr lang="en-US" sz="2400" b="1" dirty="0">
                <a:solidFill>
                  <a:srgbClr val="00B050"/>
                </a:solidFill>
                <a:latin typeface="Arial"/>
              </a:rPr>
              <a:t>Eliza makes a success in her study but she does not like Higgins’s</a:t>
            </a:r>
          </a:p>
          <a:p>
            <a:r>
              <a:rPr lang="en-US" sz="2400" b="1" dirty="0">
                <a:solidFill>
                  <a:srgbClr val="00B050"/>
                </a:solidFill>
                <a:latin typeface="Arial"/>
              </a:rPr>
              <a:t>bad manners because he does not treat her like a lady.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880" y="1296195"/>
            <a:ext cx="4824536" cy="25751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00" y="1296195"/>
            <a:ext cx="5544616" cy="257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738664"/>
          </a:xfrm>
        </p:spPr>
        <p:txBody>
          <a:bodyPr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Pygmalion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24736" y="2088282"/>
            <a:ext cx="6624737" cy="30469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Pygmalion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is a play by George Bernard Shaw, named after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 Greek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mythological figure in which Pygmalion was a sculptor who fell in love with a statue he had carved. Shaw’s play has been adapted numerous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times, most notably as the musical My Fair Lady and its film version. It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has a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happy end. Higgins got married miss Doolittle.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240" y="1296194"/>
            <a:ext cx="3744416" cy="561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40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1231106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 a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Watch the video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and answer the questions.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36304" y="1440210"/>
            <a:ext cx="87450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dirty="0"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) What does Professor Higgins want Eliza to do?</a:t>
            </a:r>
          </a:p>
          <a:p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2) Is it easy for Eliza to be a good learner?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296" y="2470689"/>
            <a:ext cx="9353562" cy="444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1231106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3b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Explain the stage directions.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2248" y="3439319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) HIGGINS: [as a teacher] Say your alphabet.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2) HIGGINS: [thundering]. Say your alphabet!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3) PICKERING: [softly] Say it, Miss Doolittle.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4) HIGGINS: [to Eliza.] Say, “a cup of tea” 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949522" y="5544666"/>
            <a:ext cx="2736304" cy="1008112"/>
          </a:xfrm>
          <a:prstGeom prst="wedgeRectCallout">
            <a:avLst>
              <a:gd name="adj1" fmla="val 72037"/>
              <a:gd name="adj2" fmla="val -108078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who the speaker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addresses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5536704" y="1755688"/>
            <a:ext cx="2304256" cy="1224136"/>
          </a:xfrm>
          <a:prstGeom prst="wedgeRectCallout">
            <a:avLst>
              <a:gd name="adj1" fmla="val -69400"/>
              <a:gd name="adj2" fmla="val 94832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how the words are said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91" y="1296194"/>
            <a:ext cx="4436641" cy="21431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016" y="3528442"/>
            <a:ext cx="4211959" cy="322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92851ec4d318b130c92444fc6ec8ac9970fac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16596</TotalTime>
  <Words>1038</Words>
  <Application>Microsoft Office PowerPoint</Application>
  <PresentationFormat>Произвольный</PresentationFormat>
  <Paragraphs>101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Checking the self-study work</vt:lpstr>
      <vt:lpstr>Activity 1a page 79</vt:lpstr>
      <vt:lpstr>1b Ask and answer.</vt:lpstr>
      <vt:lpstr>Activity 2 page 79</vt:lpstr>
      <vt:lpstr>2b  Read and check your ideas.</vt:lpstr>
      <vt:lpstr>Pygmalion </vt:lpstr>
      <vt:lpstr>3 a Watch the video and answer the questions. </vt:lpstr>
      <vt:lpstr>3b Explain the stage directions. </vt:lpstr>
      <vt:lpstr>3c Look at the sentences in 3b</vt:lpstr>
      <vt:lpstr>4 Write the sentences in the Reported Speech</vt:lpstr>
      <vt:lpstr>For self-study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Asus</cp:lastModifiedBy>
  <cp:revision>1226</cp:revision>
  <cp:lastPrinted>2020-09-25T05:20:33Z</cp:lastPrinted>
  <dcterms:created xsi:type="dcterms:W3CDTF">2020-04-13T08:05:16Z</dcterms:created>
  <dcterms:modified xsi:type="dcterms:W3CDTF">2021-03-05T07:33:54Z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