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0" r:id="rId2"/>
    <p:sldId id="541" r:id="rId3"/>
    <p:sldId id="555" r:id="rId4"/>
    <p:sldId id="551" r:id="rId5"/>
    <p:sldId id="550" r:id="rId6"/>
    <p:sldId id="548" r:id="rId7"/>
    <p:sldId id="554" r:id="rId8"/>
    <p:sldId id="553" r:id="rId9"/>
    <p:sldId id="552" r:id="rId10"/>
    <p:sldId id="549" r:id="rId11"/>
    <p:sldId id="524" r:id="rId12"/>
  </p:sldIdLst>
  <p:sldSz cx="12801600" cy="7200900"/>
  <p:notesSz cx="3244850" cy="5765800"/>
  <p:custDataLst>
    <p:tags r:id="rId15"/>
  </p:custDataLst>
  <p:defaultTextStyle>
    <a:defPPr>
      <a:defRPr lang="ru-RU"/>
    </a:defPPr>
    <a:lvl1pPr marL="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DA83231-5220-4C89-837E-16C8C0F9033F}">
          <p14:sldIdLst>
            <p14:sldId id="270"/>
            <p14:sldId id="541"/>
            <p14:sldId id="555"/>
            <p14:sldId id="551"/>
            <p14:sldId id="550"/>
            <p14:sldId id="548"/>
            <p14:sldId id="554"/>
            <p14:sldId id="553"/>
            <p14:sldId id="552"/>
            <p14:sldId id="549"/>
            <p14:sldId id="52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333300"/>
    <a:srgbClr val="22BC81"/>
    <a:srgbClr val="2CB26C"/>
    <a:srgbClr val="3DCF83"/>
    <a:srgbClr val="4DBF73"/>
    <a:srgbClr val="50C075"/>
    <a:srgbClr val="58B88D"/>
    <a:srgbClr val="48AA7E"/>
    <a:srgbClr val="40B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86477" autoAdjust="0"/>
  </p:normalViewPr>
  <p:slideViewPr>
    <p:cSldViewPr>
      <p:cViewPr>
        <p:scale>
          <a:sx n="70" d="100"/>
          <a:sy n="70" d="100"/>
        </p:scale>
        <p:origin x="-666" y="-102"/>
      </p:cViewPr>
      <p:guideLst>
        <p:guide orient="horz" pos="2880"/>
        <p:guide orient="horz" pos="6391"/>
        <p:guide pos="2327"/>
        <p:guide pos="4796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-1242" y="-90"/>
      </p:cViewPr>
      <p:guideLst>
        <p:guide orient="horz" pos="1816"/>
        <p:guide pos="10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FFAF5-AFFC-4AE3-A7DB-9A4A6553DA24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DE9FA-9956-4B69-8324-7A1BBD674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9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300038" y="431800"/>
            <a:ext cx="3844926" cy="2163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24307" y="2739038"/>
            <a:ext cx="2596237" cy="25951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00038" y="431800"/>
            <a:ext cx="3844926" cy="2163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9C9D-080E-4439-901A-28EA3C65AC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9"/>
            <a:ext cx="1088136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3"/>
            <a:ext cx="10865061" cy="497508"/>
          </a:xfrm>
        </p:spPr>
        <p:txBody>
          <a:bodyPr lIns="0" tIns="0" rIns="0" bIns="0"/>
          <a:lstStyle>
            <a:lvl1pPr>
              <a:defRPr sz="3233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1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8" y="293963"/>
            <a:ext cx="1088136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012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3390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664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6012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3390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664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60128" y="980132"/>
            <a:ext cx="10881363" cy="24243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3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3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17" name="bg object 17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8"/>
            <a:ext cx="1146615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2"/>
            <a:ext cx="1086506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7"/>
            <a:ext cx="409651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microsoft.com/office/2007/relationships/hdphoto" Target="../media/hdphoto7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17990" y="0"/>
            <a:ext cx="12783820" cy="165634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/>
          </a:p>
        </p:txBody>
      </p:sp>
      <p:sp>
        <p:nvSpPr>
          <p:cNvPr id="18438" name="object 9"/>
          <p:cNvSpPr>
            <a:spLocks/>
          </p:cNvSpPr>
          <p:nvPr/>
        </p:nvSpPr>
        <p:spPr bwMode="auto">
          <a:xfrm>
            <a:off x="10439089" y="144144"/>
            <a:ext cx="1340167" cy="1444029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4095"/>
          </a:p>
        </p:txBody>
      </p:sp>
      <p:sp>
        <p:nvSpPr>
          <p:cNvPr id="18439" name="object 10"/>
          <p:cNvSpPr>
            <a:spLocks/>
          </p:cNvSpPr>
          <p:nvPr/>
        </p:nvSpPr>
        <p:spPr bwMode="auto">
          <a:xfrm>
            <a:off x="10452737" y="130496"/>
            <a:ext cx="1340167" cy="1444029"/>
          </a:xfrm>
          <a:custGeom>
            <a:avLst/>
            <a:gdLst>
              <a:gd name="T0" fmla="*/ 0 w 603885"/>
              <a:gd name="T1" fmla="*/ 0 h 603885"/>
              <a:gd name="T2" fmla="*/ 2404266 w 603885"/>
              <a:gd name="T3" fmla="*/ 0 h 603885"/>
              <a:gd name="T4" fmla="*/ 2404266 w 603885"/>
              <a:gd name="T5" fmla="*/ 5699134 h 603885"/>
              <a:gd name="T6" fmla="*/ 0 w 603885"/>
              <a:gd name="T7" fmla="*/ 5699134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sz="4095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937605" y="572302"/>
            <a:ext cx="384492" cy="865679"/>
          </a:xfrm>
          <a:prstGeom prst="rect">
            <a:avLst/>
          </a:prstGeom>
        </p:spPr>
        <p:txBody>
          <a:bodyPr wrap="square" lIns="0" tIns="36188" rIns="0" bIns="0">
            <a:spAutoFit/>
          </a:bodyPr>
          <a:lstStyle/>
          <a:p>
            <a:pPr defTabSz="1314699">
              <a:spcBef>
                <a:spcPts val="286"/>
              </a:spcBef>
              <a:defRPr/>
            </a:pPr>
            <a:r>
              <a:rPr lang="en-US" sz="5388" b="1" spc="23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5388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480446" y="212384"/>
            <a:ext cx="1298810" cy="550990"/>
          </a:xfrm>
          <a:prstGeom prst="rect">
            <a:avLst/>
          </a:prstGeom>
        </p:spPr>
        <p:txBody>
          <a:bodyPr wrap="square" lIns="0" tIns="27501" rIns="0" bIns="0">
            <a:spAutoFit/>
          </a:bodyPr>
          <a:lstStyle/>
          <a:p>
            <a:pPr algn="ctr" defTabSz="1314699">
              <a:spcBef>
                <a:spcPts val="217"/>
              </a:spcBef>
              <a:defRPr/>
            </a:pPr>
            <a:r>
              <a:rPr lang="en-US" sz="3400" b="1" spc="-12" dirty="0" smtClean="0">
                <a:solidFill>
                  <a:srgbClr val="FEFEFE"/>
                </a:solidFill>
                <a:latin typeface="Arial"/>
                <a:cs typeface="Arial"/>
              </a:rPr>
              <a:t>Grade</a:t>
            </a:r>
            <a:endParaRPr sz="34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/>
          </p:cNvPr>
          <p:cNvSpPr txBox="1">
            <a:spLocks/>
          </p:cNvSpPr>
          <p:nvPr/>
        </p:nvSpPr>
        <p:spPr>
          <a:xfrm>
            <a:off x="1589908" y="90343"/>
            <a:ext cx="8784976" cy="1227519"/>
          </a:xfrm>
          <a:prstGeom prst="rect">
            <a:avLst/>
          </a:prstGeom>
        </p:spPr>
        <p:txBody>
          <a:bodyPr wrap="square" lIns="0" tIns="3334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93" algn="ctr" defTabSz="2087467">
              <a:spcBef>
                <a:spcPts val="260"/>
              </a:spcBef>
              <a:defRPr/>
            </a:pPr>
            <a:r>
              <a:rPr lang="en-US" sz="7758" kern="0" spc="12" dirty="0">
                <a:solidFill>
                  <a:sysClr val="window" lastClr="FFFFFF"/>
                </a:solidFill>
              </a:rPr>
              <a:t> </a:t>
            </a:r>
            <a:r>
              <a:rPr lang="ru-RU" sz="7758" kern="0" spc="12" dirty="0" smtClean="0">
                <a:solidFill>
                  <a:sysClr val="window" lastClr="FFFFFF"/>
                </a:solidFill>
              </a:rPr>
              <a:t>   </a:t>
            </a:r>
            <a:r>
              <a:rPr lang="en-US" sz="6800" kern="0" spc="12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ENGLISH</a:t>
            </a:r>
            <a:endParaRPr lang="en-US" sz="6800" kern="0" spc="12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424717" y="1883406"/>
            <a:ext cx="12342358" cy="66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1843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31750" algn="ctr" eaLnBrk="1" hangingPunct="1">
              <a:spcBef>
                <a:spcPts val="258"/>
              </a:spcBef>
            </a:pP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THEME</a:t>
            </a: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:</a:t>
            </a:r>
          </a:p>
          <a:p>
            <a:pPr algn="ctr" eaLnBrk="1" hangingPunct="1">
              <a:spcBef>
                <a:spcPts val="258"/>
              </a:spcBef>
            </a:pP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UNIT </a:t>
            </a: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10.</a:t>
            </a:r>
            <a:r>
              <a:rPr lang="ru-RU" sz="54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A</a:t>
            </a: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ll the World is a stage.</a:t>
            </a:r>
            <a:endParaRPr lang="en-US" sz="54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12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12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6000" b="1" dirty="0">
                <a:solidFill>
                  <a:srgbClr val="002060"/>
                </a:solidFill>
                <a:cs typeface="Arial" pitchFamily="34" charset="0"/>
              </a:rPr>
              <a:t>  </a:t>
            </a:r>
            <a:r>
              <a:rPr lang="ru-RU" sz="60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Lesson </a:t>
            </a:r>
            <a:r>
              <a:rPr lang="en-US" sz="4800" b="1" dirty="0" smtClean="0">
                <a:solidFill>
                  <a:srgbClr val="002060"/>
                </a:solidFill>
                <a:cs typeface="Arial" pitchFamily="34" charset="0"/>
              </a:rPr>
              <a:t>1. Ancient theatres. </a:t>
            </a:r>
            <a:r>
              <a:rPr lang="en-US" sz="4800" b="1" dirty="0" smtClean="0">
                <a:solidFill>
                  <a:srgbClr val="00B050"/>
                </a:solidFill>
                <a:cs typeface="Arial" pitchFamily="34" charset="0"/>
              </a:rPr>
              <a:t>Part I.</a:t>
            </a:r>
            <a:endParaRPr lang="en-US" sz="4800" b="1" dirty="0" smtClean="0">
              <a:solidFill>
                <a:srgbClr val="00B05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ru-RU" sz="5400" b="1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en-US" sz="5400" b="1" dirty="0">
                <a:solidFill>
                  <a:srgbClr val="002060"/>
                </a:solidFill>
                <a:cs typeface="Arial" pitchFamily="34" charset="0"/>
              </a:rPr>
              <a:t>page </a:t>
            </a: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78)</a:t>
            </a:r>
            <a:endParaRPr lang="en-US" sz="54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6000" b="1" dirty="0"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endParaRPr lang="en-US" sz="4741" b="1" dirty="0"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4741" b="1" dirty="0">
                <a:cs typeface="Arial" pitchFamily="34" charset="0"/>
              </a:rPr>
              <a:t>   </a:t>
            </a:r>
            <a:endParaRPr lang="ru-RU" sz="4741" b="1" dirty="0">
              <a:cs typeface="Arial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99640" y="-1"/>
            <a:ext cx="1520640" cy="16562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xmlns="" id="{66F9DAD6-7C0A-466D-A044-F2827B7B090F}"/>
              </a:ext>
            </a:extLst>
          </p:cNvPr>
          <p:cNvSpPr/>
          <p:nvPr/>
        </p:nvSpPr>
        <p:spPr>
          <a:xfrm>
            <a:off x="727733" y="75904"/>
            <a:ext cx="704516" cy="1256396"/>
          </a:xfrm>
          <a:custGeom>
            <a:avLst/>
            <a:gdLst/>
            <a:ahLst/>
            <a:cxnLst/>
            <a:rect l="l" t="t" r="r" b="b"/>
            <a:pathLst>
              <a:path w="297180" h="568960">
                <a:moveTo>
                  <a:pt x="49293" y="492573"/>
                </a:moveTo>
                <a:lnTo>
                  <a:pt x="31128" y="492573"/>
                </a:lnTo>
                <a:lnTo>
                  <a:pt x="31128" y="564437"/>
                </a:lnTo>
                <a:lnTo>
                  <a:pt x="35196" y="568501"/>
                </a:lnTo>
                <a:lnTo>
                  <a:pt x="45229" y="568501"/>
                </a:lnTo>
                <a:lnTo>
                  <a:pt x="49293" y="564437"/>
                </a:lnTo>
                <a:lnTo>
                  <a:pt x="49293" y="492573"/>
                </a:lnTo>
                <a:close/>
              </a:path>
              <a:path w="297180" h="568960">
                <a:moveTo>
                  <a:pt x="88404" y="492573"/>
                </a:moveTo>
                <a:lnTo>
                  <a:pt x="70238" y="492573"/>
                </a:lnTo>
                <a:lnTo>
                  <a:pt x="70238" y="564437"/>
                </a:lnTo>
                <a:lnTo>
                  <a:pt x="74303" y="568501"/>
                </a:lnTo>
                <a:lnTo>
                  <a:pt x="84340" y="568501"/>
                </a:lnTo>
                <a:lnTo>
                  <a:pt x="88404" y="564437"/>
                </a:lnTo>
                <a:lnTo>
                  <a:pt x="88404" y="492573"/>
                </a:lnTo>
                <a:close/>
              </a:path>
              <a:path w="297180" h="568960">
                <a:moveTo>
                  <a:pt x="181616" y="492573"/>
                </a:moveTo>
                <a:lnTo>
                  <a:pt x="163450" y="492573"/>
                </a:lnTo>
                <a:lnTo>
                  <a:pt x="163450" y="564437"/>
                </a:lnTo>
                <a:lnTo>
                  <a:pt x="167514" y="568501"/>
                </a:lnTo>
                <a:lnTo>
                  <a:pt x="177551" y="568501"/>
                </a:lnTo>
                <a:lnTo>
                  <a:pt x="181616" y="564437"/>
                </a:lnTo>
                <a:lnTo>
                  <a:pt x="181616" y="492573"/>
                </a:lnTo>
                <a:close/>
              </a:path>
              <a:path w="297180" h="568960">
                <a:moveTo>
                  <a:pt x="226461" y="492573"/>
                </a:moveTo>
                <a:lnTo>
                  <a:pt x="208295" y="492573"/>
                </a:lnTo>
                <a:lnTo>
                  <a:pt x="208295" y="564437"/>
                </a:lnTo>
                <a:lnTo>
                  <a:pt x="212363" y="568501"/>
                </a:lnTo>
                <a:lnTo>
                  <a:pt x="222396" y="568501"/>
                </a:lnTo>
                <a:lnTo>
                  <a:pt x="226461" y="564437"/>
                </a:lnTo>
                <a:lnTo>
                  <a:pt x="226461" y="492573"/>
                </a:lnTo>
                <a:close/>
              </a:path>
              <a:path w="297180" h="568960">
                <a:moveTo>
                  <a:pt x="265570" y="492573"/>
                </a:moveTo>
                <a:lnTo>
                  <a:pt x="247406" y="492573"/>
                </a:lnTo>
                <a:lnTo>
                  <a:pt x="247406" y="564437"/>
                </a:lnTo>
                <a:lnTo>
                  <a:pt x="251470" y="568501"/>
                </a:lnTo>
                <a:lnTo>
                  <a:pt x="261503" y="568501"/>
                </a:lnTo>
                <a:lnTo>
                  <a:pt x="265570" y="564437"/>
                </a:lnTo>
                <a:lnTo>
                  <a:pt x="265570" y="492573"/>
                </a:lnTo>
                <a:close/>
              </a:path>
              <a:path w="297180" h="568960">
                <a:moveTo>
                  <a:pt x="133249" y="492573"/>
                </a:moveTo>
                <a:lnTo>
                  <a:pt x="115084" y="492573"/>
                </a:lnTo>
                <a:lnTo>
                  <a:pt x="115084" y="516192"/>
                </a:lnTo>
                <a:lnTo>
                  <a:pt x="119148" y="520258"/>
                </a:lnTo>
                <a:lnTo>
                  <a:pt x="129185" y="520258"/>
                </a:lnTo>
                <a:lnTo>
                  <a:pt x="133249" y="516192"/>
                </a:lnTo>
                <a:lnTo>
                  <a:pt x="133249" y="492573"/>
                </a:lnTo>
                <a:close/>
              </a:path>
              <a:path w="297180" h="568960">
                <a:moveTo>
                  <a:pt x="292635" y="195872"/>
                </a:moveTo>
                <a:lnTo>
                  <a:pt x="4064" y="195872"/>
                </a:lnTo>
                <a:lnTo>
                  <a:pt x="0" y="199941"/>
                </a:lnTo>
                <a:lnTo>
                  <a:pt x="0" y="488509"/>
                </a:lnTo>
                <a:lnTo>
                  <a:pt x="4064" y="492573"/>
                </a:lnTo>
                <a:lnTo>
                  <a:pt x="292635" y="492573"/>
                </a:lnTo>
                <a:lnTo>
                  <a:pt x="296701" y="488509"/>
                </a:lnTo>
                <a:lnTo>
                  <a:pt x="296701" y="474412"/>
                </a:lnTo>
                <a:lnTo>
                  <a:pt x="18164" y="474412"/>
                </a:lnTo>
                <a:lnTo>
                  <a:pt x="18164" y="214038"/>
                </a:lnTo>
                <a:lnTo>
                  <a:pt x="296701" y="214038"/>
                </a:lnTo>
                <a:lnTo>
                  <a:pt x="296701" y="199941"/>
                </a:lnTo>
                <a:lnTo>
                  <a:pt x="292635" y="195872"/>
                </a:lnTo>
                <a:close/>
              </a:path>
              <a:path w="297180" h="568960">
                <a:moveTo>
                  <a:pt x="292635" y="377358"/>
                </a:moveTo>
                <a:lnTo>
                  <a:pt x="282602" y="377358"/>
                </a:lnTo>
                <a:lnTo>
                  <a:pt x="278535" y="381424"/>
                </a:lnTo>
                <a:lnTo>
                  <a:pt x="278535" y="474412"/>
                </a:lnTo>
                <a:lnTo>
                  <a:pt x="296701" y="474412"/>
                </a:lnTo>
                <a:lnTo>
                  <a:pt x="296701" y="381424"/>
                </a:lnTo>
                <a:lnTo>
                  <a:pt x="292635" y="377358"/>
                </a:lnTo>
                <a:close/>
              </a:path>
              <a:path w="297180" h="568960">
                <a:moveTo>
                  <a:pt x="296701" y="214038"/>
                </a:moveTo>
                <a:lnTo>
                  <a:pt x="278535" y="214038"/>
                </a:lnTo>
                <a:lnTo>
                  <a:pt x="278535" y="362390"/>
                </a:lnTo>
                <a:lnTo>
                  <a:pt x="282602" y="366458"/>
                </a:lnTo>
                <a:lnTo>
                  <a:pt x="292635" y="366458"/>
                </a:lnTo>
                <a:lnTo>
                  <a:pt x="296701" y="362390"/>
                </a:lnTo>
                <a:lnTo>
                  <a:pt x="296701" y="214038"/>
                </a:lnTo>
                <a:close/>
              </a:path>
              <a:path w="297180" h="568960">
                <a:moveTo>
                  <a:pt x="178645" y="134385"/>
                </a:moveTo>
                <a:lnTo>
                  <a:pt x="31589" y="134385"/>
                </a:lnTo>
                <a:lnTo>
                  <a:pt x="27528" y="138449"/>
                </a:lnTo>
                <a:lnTo>
                  <a:pt x="27524" y="195872"/>
                </a:lnTo>
                <a:lnTo>
                  <a:pt x="45690" y="195872"/>
                </a:lnTo>
                <a:lnTo>
                  <a:pt x="45690" y="152549"/>
                </a:lnTo>
                <a:lnTo>
                  <a:pt x="178645" y="152549"/>
                </a:lnTo>
                <a:lnTo>
                  <a:pt x="182709" y="148485"/>
                </a:lnTo>
                <a:lnTo>
                  <a:pt x="182706" y="138449"/>
                </a:lnTo>
                <a:lnTo>
                  <a:pt x="178645" y="134385"/>
                </a:lnTo>
                <a:close/>
              </a:path>
              <a:path w="297180" h="568960">
                <a:moveTo>
                  <a:pt x="265111" y="134385"/>
                </a:moveTo>
                <a:lnTo>
                  <a:pt x="196466" y="134385"/>
                </a:lnTo>
                <a:lnTo>
                  <a:pt x="192397" y="138449"/>
                </a:lnTo>
                <a:lnTo>
                  <a:pt x="192401" y="148485"/>
                </a:lnTo>
                <a:lnTo>
                  <a:pt x="196466" y="152549"/>
                </a:lnTo>
                <a:lnTo>
                  <a:pt x="251009" y="152549"/>
                </a:lnTo>
                <a:lnTo>
                  <a:pt x="251009" y="195872"/>
                </a:lnTo>
                <a:lnTo>
                  <a:pt x="269175" y="195872"/>
                </a:lnTo>
                <a:lnTo>
                  <a:pt x="269171" y="138449"/>
                </a:lnTo>
                <a:lnTo>
                  <a:pt x="265111" y="134385"/>
                </a:lnTo>
                <a:close/>
              </a:path>
              <a:path w="297180" h="568960">
                <a:moveTo>
                  <a:pt x="151541" y="0"/>
                </a:moveTo>
                <a:lnTo>
                  <a:pt x="145158" y="0"/>
                </a:lnTo>
                <a:lnTo>
                  <a:pt x="142203" y="1673"/>
                </a:lnTo>
                <a:lnTo>
                  <a:pt x="93830" y="82332"/>
                </a:lnTo>
                <a:lnTo>
                  <a:pt x="64881" y="82332"/>
                </a:lnTo>
                <a:lnTo>
                  <a:pt x="60817" y="86396"/>
                </a:lnTo>
                <a:lnTo>
                  <a:pt x="60817" y="134385"/>
                </a:lnTo>
                <a:lnTo>
                  <a:pt x="78987" y="134385"/>
                </a:lnTo>
                <a:lnTo>
                  <a:pt x="78987" y="100493"/>
                </a:lnTo>
                <a:lnTo>
                  <a:pt x="235882" y="100493"/>
                </a:lnTo>
                <a:lnTo>
                  <a:pt x="235882" y="86396"/>
                </a:lnTo>
                <a:lnTo>
                  <a:pt x="231818" y="82329"/>
                </a:lnTo>
                <a:lnTo>
                  <a:pt x="115008" y="82329"/>
                </a:lnTo>
                <a:lnTo>
                  <a:pt x="148352" y="26741"/>
                </a:lnTo>
                <a:lnTo>
                  <a:pt x="169533" y="26741"/>
                </a:lnTo>
                <a:lnTo>
                  <a:pt x="154500" y="1673"/>
                </a:lnTo>
                <a:lnTo>
                  <a:pt x="151541" y="0"/>
                </a:lnTo>
                <a:close/>
              </a:path>
              <a:path w="297180" h="568960">
                <a:moveTo>
                  <a:pt x="235882" y="100493"/>
                </a:moveTo>
                <a:lnTo>
                  <a:pt x="217716" y="100493"/>
                </a:lnTo>
                <a:lnTo>
                  <a:pt x="217716" y="134385"/>
                </a:lnTo>
                <a:lnTo>
                  <a:pt x="235882" y="134385"/>
                </a:lnTo>
                <a:lnTo>
                  <a:pt x="235882" y="100493"/>
                </a:lnTo>
                <a:close/>
              </a:path>
              <a:path w="297180" h="568960">
                <a:moveTo>
                  <a:pt x="169533" y="26741"/>
                </a:moveTo>
                <a:lnTo>
                  <a:pt x="148352" y="26741"/>
                </a:lnTo>
                <a:lnTo>
                  <a:pt x="181687" y="82329"/>
                </a:lnTo>
                <a:lnTo>
                  <a:pt x="202869" y="82329"/>
                </a:lnTo>
                <a:lnTo>
                  <a:pt x="169533" y="2674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xmlns="" id="{B4F4EEC0-FD7C-4DD2-BF94-C15FF60BD4BC}"/>
              </a:ext>
            </a:extLst>
          </p:cNvPr>
          <p:cNvSpPr/>
          <p:nvPr/>
        </p:nvSpPr>
        <p:spPr>
          <a:xfrm>
            <a:off x="1024423" y="737289"/>
            <a:ext cx="73587" cy="133061"/>
          </a:xfrm>
          <a:custGeom>
            <a:avLst/>
            <a:gdLst/>
            <a:ahLst/>
            <a:cxnLst/>
            <a:rect l="l" t="t" r="r" b="b"/>
            <a:pathLst>
              <a:path w="46354" h="83820">
                <a:moveTo>
                  <a:pt x="42105" y="0"/>
                </a:moveTo>
                <a:lnTo>
                  <a:pt x="32072" y="0"/>
                </a:lnTo>
                <a:lnTo>
                  <a:pt x="28008" y="4067"/>
                </a:lnTo>
                <a:lnTo>
                  <a:pt x="28008" y="65566"/>
                </a:lnTo>
                <a:lnTo>
                  <a:pt x="4064" y="65566"/>
                </a:lnTo>
                <a:lnTo>
                  <a:pt x="0" y="69635"/>
                </a:lnTo>
                <a:lnTo>
                  <a:pt x="0" y="79664"/>
                </a:lnTo>
                <a:lnTo>
                  <a:pt x="4064" y="83732"/>
                </a:lnTo>
                <a:lnTo>
                  <a:pt x="42105" y="83732"/>
                </a:lnTo>
                <a:lnTo>
                  <a:pt x="46173" y="79664"/>
                </a:lnTo>
                <a:lnTo>
                  <a:pt x="46173" y="4067"/>
                </a:lnTo>
                <a:lnTo>
                  <a:pt x="421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xmlns="" id="{4E38F94A-A789-408D-A356-16554AF5EAAD}"/>
              </a:ext>
            </a:extLst>
          </p:cNvPr>
          <p:cNvSpPr/>
          <p:nvPr/>
        </p:nvSpPr>
        <p:spPr>
          <a:xfrm>
            <a:off x="1277369" y="585579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6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4"/>
                </a:lnTo>
                <a:lnTo>
                  <a:pt x="13876" y="43626"/>
                </a:lnTo>
                <a:lnTo>
                  <a:pt x="22708" y="45413"/>
                </a:lnTo>
                <a:lnTo>
                  <a:pt x="31538" y="43626"/>
                </a:lnTo>
                <a:lnTo>
                  <a:pt x="38756" y="38754"/>
                </a:lnTo>
                <a:lnTo>
                  <a:pt x="43626" y="31535"/>
                </a:lnTo>
                <a:lnTo>
                  <a:pt x="44494" y="27249"/>
                </a:lnTo>
                <a:lnTo>
                  <a:pt x="20203" y="27249"/>
                </a:lnTo>
                <a:lnTo>
                  <a:pt x="18164" y="25210"/>
                </a:lnTo>
                <a:lnTo>
                  <a:pt x="18164" y="20199"/>
                </a:lnTo>
                <a:lnTo>
                  <a:pt x="20203" y="18166"/>
                </a:lnTo>
                <a:lnTo>
                  <a:pt x="44495" y="18166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6"/>
                </a:moveTo>
                <a:lnTo>
                  <a:pt x="25210" y="18166"/>
                </a:lnTo>
                <a:lnTo>
                  <a:pt x="27247" y="20199"/>
                </a:lnTo>
                <a:lnTo>
                  <a:pt x="27247" y="25210"/>
                </a:lnTo>
                <a:lnTo>
                  <a:pt x="25210" y="27249"/>
                </a:lnTo>
                <a:lnTo>
                  <a:pt x="44494" y="27249"/>
                </a:lnTo>
                <a:lnTo>
                  <a:pt x="45413" y="22705"/>
                </a:lnTo>
                <a:lnTo>
                  <a:pt x="44495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CCED59AF-6E40-4757-81D2-A593341243EB}"/>
              </a:ext>
            </a:extLst>
          </p:cNvPr>
          <p:cNvSpPr/>
          <p:nvPr/>
        </p:nvSpPr>
        <p:spPr>
          <a:xfrm>
            <a:off x="1279627" y="1011881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7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3"/>
                </a:lnTo>
                <a:lnTo>
                  <a:pt x="13876" y="43624"/>
                </a:lnTo>
                <a:lnTo>
                  <a:pt x="22708" y="45411"/>
                </a:lnTo>
                <a:lnTo>
                  <a:pt x="31538" y="43624"/>
                </a:lnTo>
                <a:lnTo>
                  <a:pt x="38756" y="38753"/>
                </a:lnTo>
                <a:lnTo>
                  <a:pt x="43626" y="31535"/>
                </a:lnTo>
                <a:lnTo>
                  <a:pt x="44495" y="27245"/>
                </a:lnTo>
                <a:lnTo>
                  <a:pt x="20203" y="27245"/>
                </a:lnTo>
                <a:lnTo>
                  <a:pt x="18164" y="25210"/>
                </a:lnTo>
                <a:lnTo>
                  <a:pt x="18164" y="20200"/>
                </a:lnTo>
                <a:lnTo>
                  <a:pt x="20203" y="18162"/>
                </a:lnTo>
                <a:lnTo>
                  <a:pt x="44494" y="18162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4" y="18162"/>
                </a:moveTo>
                <a:lnTo>
                  <a:pt x="25210" y="18162"/>
                </a:lnTo>
                <a:lnTo>
                  <a:pt x="27247" y="20200"/>
                </a:lnTo>
                <a:lnTo>
                  <a:pt x="27247" y="25210"/>
                </a:lnTo>
                <a:lnTo>
                  <a:pt x="25210" y="27245"/>
                </a:lnTo>
                <a:lnTo>
                  <a:pt x="44495" y="27245"/>
                </a:lnTo>
                <a:lnTo>
                  <a:pt x="45413" y="22705"/>
                </a:lnTo>
                <a:lnTo>
                  <a:pt x="44494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xmlns="" id="{1BE36EAE-6F3B-4913-AC8E-C7E2DC5A6603}"/>
              </a:ext>
            </a:extLst>
          </p:cNvPr>
          <p:cNvSpPr/>
          <p:nvPr/>
        </p:nvSpPr>
        <p:spPr>
          <a:xfrm>
            <a:off x="815817" y="581494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6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4"/>
                </a:lnTo>
                <a:lnTo>
                  <a:pt x="13878" y="43626"/>
                </a:lnTo>
                <a:lnTo>
                  <a:pt x="22708" y="45413"/>
                </a:lnTo>
                <a:lnTo>
                  <a:pt x="31539" y="43626"/>
                </a:lnTo>
                <a:lnTo>
                  <a:pt x="38757" y="38754"/>
                </a:lnTo>
                <a:lnTo>
                  <a:pt x="43628" y="31535"/>
                </a:lnTo>
                <a:lnTo>
                  <a:pt x="44495" y="27249"/>
                </a:lnTo>
                <a:lnTo>
                  <a:pt x="20204" y="27249"/>
                </a:lnTo>
                <a:lnTo>
                  <a:pt x="18166" y="25210"/>
                </a:lnTo>
                <a:lnTo>
                  <a:pt x="18166" y="20199"/>
                </a:lnTo>
                <a:lnTo>
                  <a:pt x="20204" y="18166"/>
                </a:lnTo>
                <a:lnTo>
                  <a:pt x="44496" y="18166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6" y="18166"/>
                </a:moveTo>
                <a:lnTo>
                  <a:pt x="25210" y="18166"/>
                </a:lnTo>
                <a:lnTo>
                  <a:pt x="27249" y="20199"/>
                </a:lnTo>
                <a:lnTo>
                  <a:pt x="27249" y="25210"/>
                </a:lnTo>
                <a:lnTo>
                  <a:pt x="25210" y="27249"/>
                </a:lnTo>
                <a:lnTo>
                  <a:pt x="44495" y="27249"/>
                </a:lnTo>
                <a:lnTo>
                  <a:pt x="45415" y="22705"/>
                </a:lnTo>
                <a:lnTo>
                  <a:pt x="44496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xmlns="" id="{2EDC1A36-C84B-4FD0-8FB5-498E0D36A1F1}"/>
              </a:ext>
            </a:extLst>
          </p:cNvPr>
          <p:cNvSpPr/>
          <p:nvPr/>
        </p:nvSpPr>
        <p:spPr>
          <a:xfrm>
            <a:off x="819446" y="1015966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7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3"/>
                </a:lnTo>
                <a:lnTo>
                  <a:pt x="13878" y="43624"/>
                </a:lnTo>
                <a:lnTo>
                  <a:pt x="22708" y="45411"/>
                </a:lnTo>
                <a:lnTo>
                  <a:pt x="31539" y="43624"/>
                </a:lnTo>
                <a:lnTo>
                  <a:pt x="38757" y="38753"/>
                </a:lnTo>
                <a:lnTo>
                  <a:pt x="43628" y="31535"/>
                </a:lnTo>
                <a:lnTo>
                  <a:pt x="44496" y="27245"/>
                </a:lnTo>
                <a:lnTo>
                  <a:pt x="20204" y="27245"/>
                </a:lnTo>
                <a:lnTo>
                  <a:pt x="18166" y="25210"/>
                </a:lnTo>
                <a:lnTo>
                  <a:pt x="18166" y="20200"/>
                </a:lnTo>
                <a:lnTo>
                  <a:pt x="20204" y="18162"/>
                </a:lnTo>
                <a:lnTo>
                  <a:pt x="44495" y="18162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2"/>
                </a:moveTo>
                <a:lnTo>
                  <a:pt x="25210" y="18162"/>
                </a:lnTo>
                <a:lnTo>
                  <a:pt x="27249" y="20200"/>
                </a:lnTo>
                <a:lnTo>
                  <a:pt x="27249" y="25210"/>
                </a:lnTo>
                <a:lnTo>
                  <a:pt x="25210" y="27245"/>
                </a:lnTo>
                <a:lnTo>
                  <a:pt x="44496" y="27245"/>
                </a:lnTo>
                <a:lnTo>
                  <a:pt x="45415" y="22705"/>
                </a:lnTo>
                <a:lnTo>
                  <a:pt x="44495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xmlns="" id="{9FE3B711-0891-4D76-B06F-392B29CE874E}"/>
              </a:ext>
            </a:extLst>
          </p:cNvPr>
          <p:cNvSpPr/>
          <p:nvPr/>
        </p:nvSpPr>
        <p:spPr>
          <a:xfrm>
            <a:off x="865838" y="587947"/>
            <a:ext cx="428304" cy="481294"/>
          </a:xfrm>
          <a:custGeom>
            <a:avLst/>
            <a:gdLst/>
            <a:ahLst/>
            <a:cxnLst/>
            <a:rect l="l" t="t" r="r" b="b"/>
            <a:pathLst>
              <a:path w="221615" h="221615">
                <a:moveTo>
                  <a:pt x="22826" y="49561"/>
                </a:moveTo>
                <a:lnTo>
                  <a:pt x="947" y="96179"/>
                </a:lnTo>
                <a:lnTo>
                  <a:pt x="0" y="110656"/>
                </a:lnTo>
                <a:lnTo>
                  <a:pt x="8709" y="153685"/>
                </a:lnTo>
                <a:lnTo>
                  <a:pt x="32445" y="188861"/>
                </a:lnTo>
                <a:lnTo>
                  <a:pt x="67622" y="212597"/>
                </a:lnTo>
                <a:lnTo>
                  <a:pt x="110653" y="221306"/>
                </a:lnTo>
                <a:lnTo>
                  <a:pt x="153683" y="212597"/>
                </a:lnTo>
                <a:lnTo>
                  <a:pt x="167693" y="203144"/>
                </a:lnTo>
                <a:lnTo>
                  <a:pt x="110653" y="203144"/>
                </a:lnTo>
                <a:lnTo>
                  <a:pt x="74686" y="195864"/>
                </a:lnTo>
                <a:lnTo>
                  <a:pt x="45282" y="176024"/>
                </a:lnTo>
                <a:lnTo>
                  <a:pt x="25441" y="146620"/>
                </a:lnTo>
                <a:lnTo>
                  <a:pt x="18161" y="110652"/>
                </a:lnTo>
                <a:lnTo>
                  <a:pt x="18954" y="98553"/>
                </a:lnTo>
                <a:lnTo>
                  <a:pt x="21302" y="86717"/>
                </a:lnTo>
                <a:lnTo>
                  <a:pt x="25164" y="75305"/>
                </a:lnTo>
                <a:lnTo>
                  <a:pt x="30494" y="64479"/>
                </a:lnTo>
                <a:lnTo>
                  <a:pt x="33000" y="60138"/>
                </a:lnTo>
                <a:lnTo>
                  <a:pt x="31513" y="54583"/>
                </a:lnTo>
                <a:lnTo>
                  <a:pt x="22826" y="49561"/>
                </a:lnTo>
                <a:close/>
              </a:path>
              <a:path w="221615" h="221615">
                <a:moveTo>
                  <a:pt x="167695" y="18166"/>
                </a:moveTo>
                <a:lnTo>
                  <a:pt x="110653" y="18166"/>
                </a:lnTo>
                <a:lnTo>
                  <a:pt x="146618" y="25445"/>
                </a:lnTo>
                <a:lnTo>
                  <a:pt x="176020" y="45285"/>
                </a:lnTo>
                <a:lnTo>
                  <a:pt x="195859" y="74687"/>
                </a:lnTo>
                <a:lnTo>
                  <a:pt x="203138" y="110656"/>
                </a:lnTo>
                <a:lnTo>
                  <a:pt x="195859" y="146620"/>
                </a:lnTo>
                <a:lnTo>
                  <a:pt x="176020" y="176024"/>
                </a:lnTo>
                <a:lnTo>
                  <a:pt x="146618" y="195864"/>
                </a:lnTo>
                <a:lnTo>
                  <a:pt x="110653" y="203144"/>
                </a:lnTo>
                <a:lnTo>
                  <a:pt x="167693" y="203144"/>
                </a:lnTo>
                <a:lnTo>
                  <a:pt x="188860" y="188860"/>
                </a:lnTo>
                <a:lnTo>
                  <a:pt x="212596" y="153683"/>
                </a:lnTo>
                <a:lnTo>
                  <a:pt x="221304" y="110652"/>
                </a:lnTo>
                <a:lnTo>
                  <a:pt x="212595" y="67625"/>
                </a:lnTo>
                <a:lnTo>
                  <a:pt x="188858" y="32447"/>
                </a:lnTo>
                <a:lnTo>
                  <a:pt x="167695" y="18166"/>
                </a:lnTo>
                <a:close/>
              </a:path>
              <a:path w="221615" h="221615">
                <a:moveTo>
                  <a:pt x="110653" y="0"/>
                </a:moveTo>
                <a:lnTo>
                  <a:pt x="68044" y="8461"/>
                </a:lnTo>
                <a:lnTo>
                  <a:pt x="32042" y="32774"/>
                </a:lnTo>
                <a:lnTo>
                  <a:pt x="28510" y="36338"/>
                </a:lnTo>
                <a:lnTo>
                  <a:pt x="28539" y="42091"/>
                </a:lnTo>
                <a:lnTo>
                  <a:pt x="35664" y="49150"/>
                </a:lnTo>
                <a:lnTo>
                  <a:pt x="41413" y="49126"/>
                </a:lnTo>
                <a:lnTo>
                  <a:pt x="44945" y="45561"/>
                </a:lnTo>
                <a:lnTo>
                  <a:pt x="59099" y="33826"/>
                </a:lnTo>
                <a:lnTo>
                  <a:pt x="75037" y="25238"/>
                </a:lnTo>
                <a:lnTo>
                  <a:pt x="92356" y="19961"/>
                </a:lnTo>
                <a:lnTo>
                  <a:pt x="110653" y="18166"/>
                </a:lnTo>
                <a:lnTo>
                  <a:pt x="167695" y="18166"/>
                </a:lnTo>
                <a:lnTo>
                  <a:pt x="153681" y="8709"/>
                </a:lnTo>
                <a:lnTo>
                  <a:pt x="11065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3" y="4336296"/>
            <a:ext cx="767472" cy="152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0" y="2088282"/>
            <a:ext cx="867972" cy="171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798" y="4894125"/>
            <a:ext cx="1465057" cy="214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49" y="5150088"/>
            <a:ext cx="3290406" cy="184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923330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 Read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say how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old the ancient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Greek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theatre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is.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6664" y="1296194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Since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we all live in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(Common Era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years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now, there is no need to say “AD” ,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it is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understood. So, it is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but all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that you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say is 2020. If you have a date in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BC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BCE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(Before Common Era) and you want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to find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out how long ago it was, you just add it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to the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current year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 So, if we want to know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how long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ago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1000 BC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was, it was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3021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years ago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+ 1000 =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3021).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4176" y="6009813"/>
            <a:ext cx="1080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PragmaticaUzbekBold"/>
              </a:rPr>
              <a:t>Possible answer key:</a:t>
            </a:r>
          </a:p>
          <a:p>
            <a:r>
              <a:rPr lang="en-US" sz="2400" b="1" i="1" dirty="0">
                <a:solidFill>
                  <a:srgbClr val="002060"/>
                </a:solidFill>
                <a:latin typeface="PragmaticaUzbekItalic"/>
              </a:rPr>
              <a:t>Ancient Greek theatre </a:t>
            </a:r>
            <a:r>
              <a:rPr lang="en-US" sz="2400" b="1" i="1" dirty="0" smtClean="0">
                <a:solidFill>
                  <a:srgbClr val="002060"/>
                </a:solidFill>
                <a:latin typeface="PragmaticaUzbekItalic"/>
              </a:rPr>
              <a:t>is </a:t>
            </a:r>
            <a:r>
              <a:rPr lang="en-US" sz="2400" b="1" i="1" dirty="0" smtClean="0">
                <a:solidFill>
                  <a:srgbClr val="C00000"/>
                </a:solidFill>
                <a:latin typeface="PragmaticaUzbekItalic"/>
              </a:rPr>
              <a:t>2721</a:t>
            </a:r>
            <a:r>
              <a:rPr lang="en-US" sz="2400" b="1" i="1" dirty="0" smtClean="0">
                <a:solidFill>
                  <a:srgbClr val="002060"/>
                </a:solidFill>
                <a:latin typeface="PragmaticaUzbekItalic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PragmaticaUzbekItalic"/>
              </a:rPr>
              <a:t>years old.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6" y="1440210"/>
            <a:ext cx="4762500" cy="41044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76664" y="5578244"/>
            <a:ext cx="708883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Arial"/>
              </a:rPr>
              <a:t>The first people who created plays were the ancient Greeks 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</a:rPr>
              <a:t>in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</a:rPr>
              <a:t>700 </a:t>
            </a:r>
            <a:r>
              <a:rPr lang="en-US" sz="2400" b="1" dirty="0">
                <a:solidFill>
                  <a:srgbClr val="FF0000"/>
                </a:solidFill>
                <a:latin typeface="Arial"/>
              </a:rPr>
              <a:t>BC</a:t>
            </a:r>
            <a:r>
              <a:rPr lang="en-US" sz="2400" b="1" dirty="0">
                <a:solidFill>
                  <a:prstClr val="black"/>
                </a:solidFill>
                <a:latin typeface="Arial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2 2"/>
          <p:cNvSpPr/>
          <p:nvPr/>
        </p:nvSpPr>
        <p:spPr>
          <a:xfrm>
            <a:off x="2584376" y="3168402"/>
            <a:ext cx="6408712" cy="403244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stage directions, scenes, stage set, acts, dialogue</a:t>
            </a: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722" y="156592"/>
            <a:ext cx="11466156" cy="895502"/>
          </a:xfrm>
        </p:spPr>
        <p:txBody>
          <a:bodyPr/>
          <a:lstStyle/>
          <a:p>
            <a:pPr algn="ctr"/>
            <a:r>
              <a:rPr lang="en-US" sz="5819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5819" dirty="0" smtClean="0">
                <a:latin typeface="Arial" pitchFamily="34" charset="0"/>
                <a:cs typeface="Arial" pitchFamily="34" charset="0"/>
              </a:rPr>
              <a:t>self-study</a:t>
            </a:r>
            <a:endParaRPr lang="ru-RU" sz="581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0D8FE94-81E1-4304-B231-00DA0554F340}"/>
              </a:ext>
            </a:extLst>
          </p:cNvPr>
          <p:cNvSpPr/>
          <p:nvPr/>
        </p:nvSpPr>
        <p:spPr>
          <a:xfrm>
            <a:off x="9407523" y="6237362"/>
            <a:ext cx="30522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4212" indent="-554212"/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U10, L1 p.118)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100" y="4304758"/>
            <a:ext cx="337972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712168" y="2232298"/>
            <a:ext cx="9793088" cy="1846659"/>
          </a:xfrm>
        </p:spPr>
        <p:txBody>
          <a:bodyPr/>
          <a:lstStyle/>
          <a:p>
            <a:pPr algn="l"/>
            <a:r>
              <a:rPr lang="en-US" sz="2400" b="1" i="0" dirty="0">
                <a:latin typeface="Arial" pitchFamily="34" charset="0"/>
                <a:cs typeface="Arial" pitchFamily="34" charset="0"/>
              </a:rPr>
              <a:t>1) A play is divided into several ... .</a:t>
            </a:r>
          </a:p>
          <a:p>
            <a:pPr algn="l"/>
            <a:r>
              <a:rPr lang="en-US" sz="2400" b="1" i="0" dirty="0">
                <a:latin typeface="Arial" pitchFamily="34" charset="0"/>
                <a:cs typeface="Arial" pitchFamily="34" charset="0"/>
              </a:rPr>
              <a:t>2) Each act is divided into several ... .</a:t>
            </a:r>
          </a:p>
          <a:p>
            <a:pPr algn="l"/>
            <a:r>
              <a:rPr lang="en-US" sz="2400" b="1" i="0" dirty="0">
                <a:latin typeface="Arial" pitchFamily="34" charset="0"/>
                <a:cs typeface="Arial" pitchFamily="34" charset="0"/>
              </a:rPr>
              <a:t>3) What the actors say is the ... </a:t>
            </a:r>
            <a:r>
              <a:rPr lang="en-US" sz="2400" b="1" i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400" b="1" i="0" dirty="0">
                <a:latin typeface="Arial" pitchFamily="34" charset="0"/>
                <a:cs typeface="Arial" pitchFamily="34" charset="0"/>
              </a:rPr>
              <a:t>4) The ... is the furniture and </a:t>
            </a:r>
            <a:r>
              <a:rPr lang="en-US" sz="2400" b="1" i="0" dirty="0" smtClean="0">
                <a:latin typeface="Arial" pitchFamily="34" charset="0"/>
                <a:cs typeface="Arial" pitchFamily="34" charset="0"/>
              </a:rPr>
              <a:t>decoration on </a:t>
            </a:r>
            <a:r>
              <a:rPr lang="en-US" sz="2400" b="1" i="0" dirty="0">
                <a:latin typeface="Arial" pitchFamily="34" charset="0"/>
                <a:cs typeface="Arial" pitchFamily="34" charset="0"/>
              </a:rPr>
              <a:t>the stage.</a:t>
            </a:r>
          </a:p>
          <a:p>
            <a:pPr algn="l"/>
            <a:r>
              <a:rPr lang="en-US" sz="2400" b="1" i="0" dirty="0">
                <a:latin typeface="Arial" pitchFamily="34" charset="0"/>
                <a:cs typeface="Arial" pitchFamily="34" charset="0"/>
              </a:rPr>
              <a:t>5) The ... tell the actors how to </a:t>
            </a:r>
            <a:r>
              <a:rPr lang="en-US" sz="2400" b="1" i="0" dirty="0" smtClean="0">
                <a:latin typeface="Arial" pitchFamily="34" charset="0"/>
                <a:cs typeface="Arial" pitchFamily="34" charset="0"/>
              </a:rPr>
              <a:t>speak, where </a:t>
            </a:r>
            <a:r>
              <a:rPr lang="en-US" sz="2400" b="1" i="0" dirty="0">
                <a:latin typeface="Arial" pitchFamily="34" charset="0"/>
                <a:cs typeface="Arial" pitchFamily="34" charset="0"/>
              </a:rPr>
              <a:t>to move, etc.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12168" y="1514540"/>
            <a:ext cx="11089232" cy="430887"/>
          </a:xfrm>
        </p:spPr>
        <p:txBody>
          <a:bodyPr/>
          <a:lstStyle/>
          <a:p>
            <a:pPr algn="l"/>
            <a:r>
              <a:rPr lang="en-US" sz="2800" b="1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Complete the sentences with the words. Translate the sentences</a:t>
            </a:r>
            <a:r>
              <a:rPr lang="en-US" sz="2800" b="1" i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i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0843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1928" y="172971"/>
            <a:ext cx="12521480" cy="846386"/>
          </a:xfrm>
        </p:spPr>
        <p:txBody>
          <a:bodyPr/>
          <a:lstStyle/>
          <a:p>
            <a:pPr algn="ctr"/>
            <a:r>
              <a:rPr lang="en-US" sz="4400" dirty="0"/>
              <a:t>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the self-study work</a:t>
            </a:r>
            <a:endParaRPr lang="ru-RU" sz="5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145215" y="1348979"/>
            <a:ext cx="2355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58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Unit 6 L1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232452" y="1957543"/>
            <a:ext cx="121482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1043200">
              <a:defRPr>
                <a:latin typeface="+mn-lt"/>
                <a:ea typeface="+mn-ea"/>
                <a:cs typeface="+mn-cs"/>
              </a:defRPr>
            </a:lvl2pPr>
            <a:lvl3pPr marL="2086399">
              <a:defRPr>
                <a:latin typeface="+mn-lt"/>
                <a:ea typeface="+mn-ea"/>
                <a:cs typeface="+mn-cs"/>
              </a:defRPr>
            </a:lvl3pPr>
            <a:lvl4pPr marL="3129599">
              <a:defRPr>
                <a:latin typeface="+mn-lt"/>
                <a:ea typeface="+mn-ea"/>
                <a:cs typeface="+mn-cs"/>
              </a:defRPr>
            </a:lvl4pPr>
            <a:lvl5pPr marL="4172799">
              <a:defRPr>
                <a:latin typeface="+mn-lt"/>
                <a:ea typeface="+mn-ea"/>
                <a:cs typeface="+mn-cs"/>
              </a:defRPr>
            </a:lvl5pPr>
            <a:lvl6pPr marL="5215999">
              <a:defRPr>
                <a:latin typeface="+mn-lt"/>
                <a:ea typeface="+mn-ea"/>
                <a:cs typeface="+mn-cs"/>
              </a:defRPr>
            </a:lvl6pPr>
            <a:lvl7pPr marL="6259198">
              <a:defRPr>
                <a:latin typeface="+mn-lt"/>
                <a:ea typeface="+mn-ea"/>
                <a:cs typeface="+mn-cs"/>
              </a:defRPr>
            </a:lvl7pPr>
            <a:lvl8pPr marL="7302397">
              <a:defRPr>
                <a:latin typeface="+mn-lt"/>
                <a:ea typeface="+mn-ea"/>
                <a:cs typeface="+mn-cs"/>
              </a:defRPr>
            </a:lvl8pPr>
            <a:lvl9pPr marL="8345597">
              <a:defRPr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ru-RU" sz="3000" b="1" i="0" kern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0" kern="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600" b="1" i="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4" descr="https://uafilm.pro/uploads/mini/fullstory/09/1588149935100_gullivers_trave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6" descr="https://uafilm.pro/uploads/mini/fullstory/09/1588149935100_gullivers_travels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8" descr="https://uafilm.pro/uploads/mini/fullstory/09/1588149935100_gullivers_travels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10" descr="https://uafilm.pro/uploads/mini/fullstory/09/1588149935100_gullivers_travels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1a Learn new words 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1368202"/>
            <a:ext cx="64008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audience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-  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аудитория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gesture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- 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жест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tragedy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трагедия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stage set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-  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декорации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72" y="1522627"/>
            <a:ext cx="3666499" cy="537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04" y="3737496"/>
            <a:ext cx="5858908" cy="316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5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 Answer the questions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975" y="1296194"/>
            <a:ext cx="1170944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 What is theatre?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2) When and where did the first theatres appear?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3) What types of plays were performed?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4) Who were the actors?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828" y="3799637"/>
            <a:ext cx="5699652" cy="311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3799637"/>
            <a:ext cx="3865578" cy="31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1c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Read and check your ideas.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8232" y="5280441"/>
            <a:ext cx="10441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/>
              </a:rPr>
              <a:t>The first people who created plays were the ancient Greeks in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/>
              </a:rPr>
              <a:t>700 BC</a:t>
            </a:r>
            <a:r>
              <a:rPr lang="en-US" sz="2400" b="1" dirty="0">
                <a:latin typeface="Arial"/>
              </a:rPr>
              <a:t>. The ancient Greeks invented </a:t>
            </a:r>
            <a:r>
              <a:rPr lang="en-US" sz="2400" b="1" dirty="0">
                <a:solidFill>
                  <a:srgbClr val="0070C0"/>
                </a:solidFill>
                <a:latin typeface="Arial"/>
              </a:rPr>
              <a:t>two types of plays</a:t>
            </a:r>
            <a:r>
              <a:rPr lang="en-US" sz="2400" b="1" dirty="0">
                <a:latin typeface="Arial"/>
              </a:rPr>
              <a:t>. 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</a:rPr>
              <a:t>Tragedies</a:t>
            </a:r>
            <a:r>
              <a:rPr lang="en-US" sz="2400" b="1" dirty="0" smtClean="0">
                <a:latin typeface="Arial"/>
              </a:rPr>
              <a:t> always </a:t>
            </a:r>
            <a:r>
              <a:rPr lang="en-US" sz="2400" b="1" dirty="0">
                <a:latin typeface="Arial"/>
              </a:rPr>
              <a:t>had a sad ending, while </a:t>
            </a:r>
            <a:r>
              <a:rPr lang="en-US" sz="2400" b="1" dirty="0">
                <a:solidFill>
                  <a:srgbClr val="002060"/>
                </a:solidFill>
                <a:latin typeface="Arial"/>
              </a:rPr>
              <a:t>comedies</a:t>
            </a:r>
            <a:r>
              <a:rPr lang="en-US" sz="2400" b="1" dirty="0">
                <a:latin typeface="Arial"/>
              </a:rPr>
              <a:t> always </a:t>
            </a:r>
            <a:r>
              <a:rPr lang="en-US" sz="2400" b="1" dirty="0" smtClean="0">
                <a:latin typeface="Arial"/>
              </a:rPr>
              <a:t>had a </a:t>
            </a:r>
            <a:r>
              <a:rPr lang="en-US" sz="2400" b="1" dirty="0">
                <a:latin typeface="Arial"/>
              </a:rPr>
              <a:t>happy ending.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48" y="1368203"/>
            <a:ext cx="9217024" cy="37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1296194"/>
            <a:ext cx="9289032" cy="4181475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1c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Read and check your ideas.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2248" y="5328642"/>
            <a:ext cx="10153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/>
              </a:rPr>
              <a:t>Both </a:t>
            </a:r>
            <a:r>
              <a:rPr lang="en-US" sz="2400" b="1" dirty="0">
                <a:latin typeface="Arial"/>
              </a:rPr>
              <a:t>kinds of plays are still used today. </a:t>
            </a:r>
            <a:r>
              <a:rPr lang="en-US" sz="2400" b="1" dirty="0" smtClean="0">
                <a:latin typeface="Arial"/>
              </a:rPr>
              <a:t>The chorus </a:t>
            </a:r>
            <a:r>
              <a:rPr lang="en-US" sz="2400" b="1" dirty="0">
                <a:latin typeface="Arial"/>
              </a:rPr>
              <a:t>sang and danced as part of a play. Only men </a:t>
            </a:r>
            <a:r>
              <a:rPr lang="en-US" sz="2400" b="1" dirty="0" smtClean="0">
                <a:latin typeface="Arial"/>
              </a:rPr>
              <a:t>played in </a:t>
            </a:r>
            <a:r>
              <a:rPr lang="en-US" sz="2400" b="1" dirty="0">
                <a:latin typeface="Arial"/>
              </a:rPr>
              <a:t>the theatre. They wore masks.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84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1c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Read and check your ideas.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4256" y="5184626"/>
            <a:ext cx="10153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/>
              </a:rPr>
              <a:t>The </a:t>
            </a:r>
            <a:r>
              <a:rPr lang="en-US" sz="2400" b="1" dirty="0">
                <a:latin typeface="Arial"/>
              </a:rPr>
              <a:t>masks were different </a:t>
            </a:r>
            <a:r>
              <a:rPr lang="en-US" sz="2400" b="1" dirty="0" smtClean="0">
                <a:latin typeface="Arial"/>
              </a:rPr>
              <a:t>for each </a:t>
            </a:r>
            <a:r>
              <a:rPr lang="en-US" sz="2400" b="1" dirty="0">
                <a:latin typeface="Arial"/>
              </a:rPr>
              <a:t>type of play. The best known ancient Greek </a:t>
            </a:r>
            <a:r>
              <a:rPr lang="en-US" sz="2400" b="1" dirty="0" smtClean="0">
                <a:latin typeface="Arial"/>
              </a:rPr>
              <a:t>playwrights were </a:t>
            </a:r>
            <a:r>
              <a:rPr lang="en-US" sz="2400" b="1" dirty="0">
                <a:solidFill>
                  <a:srgbClr val="7030A0"/>
                </a:solidFill>
                <a:latin typeface="Arial"/>
              </a:rPr>
              <a:t>Aeschylus</a:t>
            </a:r>
            <a:r>
              <a:rPr lang="en-US" sz="2400" b="1" dirty="0">
                <a:latin typeface="Arial"/>
              </a:rPr>
              <a:t>, </a:t>
            </a:r>
            <a:r>
              <a:rPr lang="en-US" sz="2400" b="1" dirty="0">
                <a:solidFill>
                  <a:srgbClr val="7030A0"/>
                </a:solidFill>
                <a:latin typeface="Arial"/>
              </a:rPr>
              <a:t>Sophocles</a:t>
            </a:r>
            <a:r>
              <a:rPr lang="en-US" sz="2400" b="1" dirty="0">
                <a:latin typeface="Arial"/>
              </a:rPr>
              <a:t> and </a:t>
            </a:r>
            <a:r>
              <a:rPr lang="en-US" sz="2400" b="1" dirty="0">
                <a:solidFill>
                  <a:srgbClr val="7030A0"/>
                </a:solidFill>
                <a:latin typeface="Arial"/>
              </a:rPr>
              <a:t>Euripides</a:t>
            </a:r>
            <a:r>
              <a:rPr lang="en-US" sz="2400" b="1" dirty="0">
                <a:latin typeface="Arial"/>
              </a:rPr>
              <a:t>. Some of their </a:t>
            </a:r>
            <a:r>
              <a:rPr lang="en-US" sz="2400" b="1" dirty="0" smtClean="0">
                <a:latin typeface="Arial"/>
              </a:rPr>
              <a:t>plays are </a:t>
            </a:r>
            <a:r>
              <a:rPr lang="en-US" sz="2400" b="1" dirty="0">
                <a:latin typeface="Arial"/>
              </a:rPr>
              <a:t>still performed today. Sophocles wrote </a:t>
            </a:r>
            <a:r>
              <a:rPr lang="en-US" sz="2400" b="1" dirty="0">
                <a:solidFill>
                  <a:srgbClr val="FF0000"/>
                </a:solidFill>
                <a:latin typeface="Arial"/>
              </a:rPr>
              <a:t>123 plays</a:t>
            </a:r>
            <a:r>
              <a:rPr lang="en-US" sz="2400" b="1" dirty="0">
                <a:latin typeface="Arial"/>
              </a:rPr>
              <a:t>!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72" y="1546076"/>
            <a:ext cx="2857500" cy="3638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214" y="1488996"/>
            <a:ext cx="2355714" cy="36956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16" y="1480329"/>
            <a:ext cx="2782571" cy="370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30" y="288082"/>
            <a:ext cx="12561938" cy="615553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1c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Read and check your ideas.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Sir Richard Steele (1672-172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6304" y="5256634"/>
            <a:ext cx="10009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/>
              </a:rPr>
              <a:t>These plays </a:t>
            </a:r>
            <a:r>
              <a:rPr lang="en-US" sz="2400" b="1" dirty="0">
                <a:latin typeface="Arial"/>
              </a:rPr>
              <a:t>were performed outdoors in large open air theatres, so that up </a:t>
            </a:r>
            <a:r>
              <a:rPr lang="en-US" sz="2400" b="1" dirty="0" smtClean="0">
                <a:latin typeface="Arial"/>
              </a:rPr>
              <a:t>to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</a:rPr>
              <a:t>15,000</a:t>
            </a:r>
            <a:r>
              <a:rPr lang="en-US" sz="2400" b="1" dirty="0" smtClean="0">
                <a:latin typeface="Arial"/>
              </a:rPr>
              <a:t> </a:t>
            </a:r>
            <a:r>
              <a:rPr lang="en-US" sz="2400" b="1" dirty="0">
                <a:latin typeface="Arial"/>
              </a:rPr>
              <a:t>people could see them. There were contests among the </a:t>
            </a:r>
            <a:r>
              <a:rPr lang="en-US" sz="2400" b="1" dirty="0" smtClean="0">
                <a:latin typeface="Arial"/>
              </a:rPr>
              <a:t>playwrights and </a:t>
            </a:r>
            <a:r>
              <a:rPr lang="en-US" sz="2400" b="1" dirty="0">
                <a:latin typeface="Arial"/>
              </a:rPr>
              <a:t>the winner got a prize. The audience was men, women and children.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85" y="1296194"/>
            <a:ext cx="639306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992851ec4d318b130c92444fc6ec8ac9970fa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17206</TotalTime>
  <Words>511</Words>
  <Application>Microsoft Office PowerPoint</Application>
  <PresentationFormat>Произвольный</PresentationFormat>
  <Paragraphs>50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 Checking the self-study work</vt:lpstr>
      <vt:lpstr>Презентация PowerPoint</vt:lpstr>
      <vt:lpstr>Activity 1a Learn new words  </vt:lpstr>
      <vt:lpstr>Activity 1b Answer the questions</vt:lpstr>
      <vt:lpstr>1c Read and check your ideas.</vt:lpstr>
      <vt:lpstr>1c Read and check your ideas.</vt:lpstr>
      <vt:lpstr>1c Read and check your ideas.</vt:lpstr>
      <vt:lpstr>1c Read and check your ideas.</vt:lpstr>
      <vt:lpstr>2. Read and say how old the ancient Greek theatre is. </vt:lpstr>
      <vt:lpstr>For self-study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Asus</cp:lastModifiedBy>
  <cp:revision>1211</cp:revision>
  <cp:lastPrinted>2020-09-25T05:20:33Z</cp:lastPrinted>
  <dcterms:created xsi:type="dcterms:W3CDTF">2020-04-13T08:05:16Z</dcterms:created>
  <dcterms:modified xsi:type="dcterms:W3CDTF">2021-02-26T04:42:28Z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