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52" r:id="rId2"/>
    <p:sldId id="553" r:id="rId3"/>
    <p:sldId id="548" r:id="rId4"/>
    <p:sldId id="560" r:id="rId5"/>
    <p:sldId id="561" r:id="rId6"/>
    <p:sldId id="549" r:id="rId7"/>
    <p:sldId id="547" r:id="rId8"/>
    <p:sldId id="546" r:id="rId9"/>
    <p:sldId id="545" r:id="rId10"/>
    <p:sldId id="544" r:id="rId11"/>
    <p:sldId id="554" r:id="rId12"/>
    <p:sldId id="555" r:id="rId13"/>
    <p:sldId id="559" r:id="rId14"/>
    <p:sldId id="558" r:id="rId15"/>
    <p:sldId id="557" r:id="rId16"/>
    <p:sldId id="542" r:id="rId17"/>
    <p:sldId id="524" r:id="rId18"/>
  </p:sldIdLst>
  <p:sldSz cx="12801600" cy="7200900"/>
  <p:notesSz cx="3244850" cy="5765800"/>
  <p:custDataLst>
    <p:tags r:id="rId21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00"/>
    <a:srgbClr val="663300"/>
    <a:srgbClr val="333300"/>
    <a:srgbClr val="22BC81"/>
    <a:srgbClr val="2CB26C"/>
    <a:srgbClr val="3DCF83"/>
    <a:srgbClr val="4DBF73"/>
    <a:srgbClr val="50C075"/>
    <a:srgbClr val="58B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5" autoAdjust="0"/>
    <p:restoredTop sz="86477" autoAdjust="0"/>
  </p:normalViewPr>
  <p:slideViewPr>
    <p:cSldViewPr>
      <p:cViewPr>
        <p:scale>
          <a:sx n="70" d="100"/>
          <a:sy n="70" d="100"/>
        </p:scale>
        <p:origin x="-666" y="-10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7" Type="http://schemas.microsoft.com/office/2007/relationships/hdphoto" Target="../media/hdphoto25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microsoft.com/office/2007/relationships/hdphoto" Target="../media/hdphoto24.wdp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27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12.jpeg"/><Relationship Id="rId4" Type="http://schemas.openxmlformats.org/officeDocument/2006/relationships/image" Target="../media/image9.png"/><Relationship Id="rId9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microsoft.com/office/2007/relationships/hdphoto" Target="../media/hdphoto12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microsoft.com/office/2007/relationships/hdphoto" Target="../media/hdphoto15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22" t="4274" r="16185" b="2510"/>
          <a:stretch/>
        </p:blipFill>
        <p:spPr>
          <a:xfrm>
            <a:off x="9949562" y="4464546"/>
            <a:ext cx="2571918" cy="2459163"/>
          </a:xfrm>
          <a:prstGeom prst="rect">
            <a:avLst/>
          </a:prstGeom>
        </p:spPr>
      </p:pic>
      <p:sp>
        <p:nvSpPr>
          <p:cNvPr id="18434" name="object 2"/>
          <p:cNvSpPr>
            <a:spLocks/>
          </p:cNvSpPr>
          <p:nvPr/>
        </p:nvSpPr>
        <p:spPr bwMode="auto">
          <a:xfrm>
            <a:off x="17990" y="0"/>
            <a:ext cx="12783820" cy="165634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144144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52737" y="13049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572302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12384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991" y="1642766"/>
            <a:ext cx="12749084" cy="613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UNIT 9.  THE ENVIRONMENT.</a:t>
            </a:r>
          </a:p>
          <a:p>
            <a:pPr algn="ctr" eaLnBrk="1" hangingPunct="1">
              <a:spcBef>
                <a:spcPts val="258"/>
              </a:spcBef>
            </a:pPr>
            <a:endParaRPr lang="en-US" sz="12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 smtClean="0">
                <a:solidFill>
                  <a:srgbClr val="002060"/>
                </a:solidFill>
                <a:cs typeface="Arial" pitchFamily="34" charset="0"/>
              </a:rPr>
              <a:t>  </a:t>
            </a:r>
            <a:r>
              <a:rPr lang="ru-RU" sz="60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Lesson 6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. Project. </a:t>
            </a:r>
          </a:p>
          <a:p>
            <a:pPr algn="ctr" eaLnBrk="1" hangingPunct="1">
              <a:spcBef>
                <a:spcPts val="258"/>
              </a:spcBef>
            </a:pPr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(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page 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75)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6000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741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741" b="1" dirty="0">
                <a:solidFill>
                  <a:prstClr val="black"/>
                </a:solidFill>
                <a:cs typeface="Arial" pitchFamily="34" charset="0"/>
              </a:rPr>
              <a:t>   </a:t>
            </a:r>
            <a:endParaRPr lang="ru-RU" sz="4741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99640" y="-1"/>
            <a:ext cx="1520640" cy="16562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>
              <a:solidFill>
                <a:prstClr val="black"/>
              </a:solidFill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xmlns="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xmlns="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xmlns="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xmlns="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02" y="3672458"/>
            <a:ext cx="783214" cy="15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52" y="1808650"/>
            <a:ext cx="867972" cy="171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6683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match the texts with headings.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767" y="1368202"/>
            <a:ext cx="8856984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Can’t animals just run away from a fire?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 Were the Australia fires caused by climate change?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 What about the future?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How big were the Australia fires 2020?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 How do the Australia fires usually start?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 How many animals have died in the fires?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2168" y="4464546"/>
            <a:ext cx="114076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1)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Bushfires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have always been a part of Australia’s ecology and environment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for thousands of years. Fires are usually caused by a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thunderstorm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But some fires are started by people. The worst fires are caused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by a long period when there is no rain and there are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heat waves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 The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bushfires of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2019-2020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were a lot worse than normal. At least 26 people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died.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767" y="2880370"/>
            <a:ext cx="6367065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992" y="1322512"/>
            <a:ext cx="4464496" cy="292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match the texts with headings.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767" y="1368202"/>
            <a:ext cx="8856984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Can’t animals just run away from a fire?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 Were the Australia fires caused by climate change?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 What about the future?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How big were the Australia fires 2020?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 How do the Australia fires usually start?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 How many animals have died in the fires?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2168" y="4464546"/>
            <a:ext cx="114076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 More than 63,000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sq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km in Victoria state, the Blue Mountains, the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regions in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Southern and Western Australia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were on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fire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 This territory is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as big as 6.3 million sports fields. An environmental scientist of the WWW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Australia, Stuart Blanch, said that the fires had reached Victoria’s Alpine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National Park and New South Wales’s Kosciuszko National Park – home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to very rare animals.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767" y="2520330"/>
            <a:ext cx="6367065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371" y="1296194"/>
            <a:ext cx="439710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60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match the texts with headings.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767" y="1368202"/>
            <a:ext cx="8856984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Can’t animals just run away from a fire?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 Were the Australia fires caused by climate change?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 What about the future?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How big were the Australia fires 2020?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 How do the Australia fires usually start?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 How many animals have died in the fires?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6184" y="4320530"/>
            <a:ext cx="10801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 Scientists have long talked that the climate is changing. Hotter and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drier weather makes the risk of fires. In September 2019, the weather in</a:t>
            </a:r>
          </a:p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Australia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was too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hot and dry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 In January, the Australia’s driest summer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month, rainfall was 40% lower than average. It was caused by rising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levels of CO2 on the planet. Australia had a new temperature record: an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average maximum of 41.9C was recorded on 18 December 2019.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767" y="1800250"/>
            <a:ext cx="7879233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32" y="1368202"/>
            <a:ext cx="403167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6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match the texts with headings.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767" y="1368202"/>
            <a:ext cx="8856984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Can’t animals just run away from a fire?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 Were the Australia fires caused by climate change?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 What about the future?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How big were the Australia fires 2020?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 How do the Australia fires usually start?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 How many animals have died in the fires?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5823" y="3937838"/>
            <a:ext cx="114076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 More than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1,250,000,000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animals have died in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Australia’s wildfires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This includes thousands of koalas, kangaroos, wallabies, kookaburras,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cockatoos and honeyeaters which were burnt alive. But the fires don’t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only kill animals; they also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ruined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their habitat, leaving the animals without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food and home. We can have no such rare animals as the corroboree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frog, the mountain pygmy-possum, the black cockatoo and koalas in the future. Experts say that more than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100,000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cows and sheep were lost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for farmers.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767" y="3240410"/>
            <a:ext cx="6511081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6" r="20815"/>
          <a:stretch/>
        </p:blipFill>
        <p:spPr>
          <a:xfrm>
            <a:off x="8089952" y="1224186"/>
            <a:ext cx="4503536" cy="271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8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match the texts with headings.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767" y="1368202"/>
            <a:ext cx="8856984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Can’t animals just run away from a fire?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 Were the Australia fires caused by climate change?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 What about the future?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How big were the Australia fires 2020?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 How do the Australia fires usually start?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 How many animals have died in the fires?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1948" y="3816474"/>
            <a:ext cx="114076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 “Certainly, large animals, like kangaroos, emus, many birds, can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move away from the fire,”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Prof.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Chris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Dickman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an expert on Australian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wildlife, said. But he added that “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Sometimes the fire is coming from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different directions. In this case there is no way for any animals to leave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away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.” “And there are the smaller animals that cannot run. Koalas are a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good example. Approximately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8,000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of them have died from the fires,”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ecologists say. “That’s almost one-third of all koalas in Australia, which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forms their main habitat.”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767" y="1440210"/>
            <a:ext cx="6511081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00" y="1296195"/>
            <a:ext cx="435485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8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match the texts with headings.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767" y="1368202"/>
            <a:ext cx="8856984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Can’t animals just run away from a fire?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 Were the Australia fires caused by climate change?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 What about the future?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How big were the Australia fires 2020?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 How do the Australia fires usually start?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 How many animals have died in the fires?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192" y="4464546"/>
            <a:ext cx="109452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 The president of the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Australian Academy of Science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Prof.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John Shine,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said, “Australia must take stronger action as part of the world community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to limit global warming to reduce the worst problems of climate change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in the future.”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767" y="2160290"/>
            <a:ext cx="3846785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72" y="1296194"/>
            <a:ext cx="365415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8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say True or False.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1512218"/>
            <a:ext cx="1098098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1) There were bushfires in Australia before 2020.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2) In the National parks the rare animals were saved.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3) It is summer in Australia in January.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4) Many domestic animals died in Australia’s wildfires.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5) Many animals died after the fires.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6 The situation with bushfires may not happen in the future.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77064" y="1296194"/>
            <a:ext cx="504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353128" y="1771214"/>
            <a:ext cx="504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48872" y="2203262"/>
            <a:ext cx="504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713168" y="2635310"/>
            <a:ext cx="504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616824" y="3067358"/>
            <a:ext cx="504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721280" y="3427398"/>
            <a:ext cx="5040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288" y="4320530"/>
            <a:ext cx="4648200" cy="26146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512" y="4320530"/>
            <a:ext cx="4104456" cy="25805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0" y="4320530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8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5819" dirty="0" smtClean="0">
                <a:latin typeface="Arial" pitchFamily="34" charset="0"/>
                <a:cs typeface="Arial" pitchFamily="34" charset="0"/>
              </a:rPr>
              <a:t>self-study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D8FE94-81E1-4304-B231-00DA0554F340}"/>
              </a:ext>
            </a:extLst>
          </p:cNvPr>
          <p:cNvSpPr/>
          <p:nvPr/>
        </p:nvSpPr>
        <p:spPr>
          <a:xfrm>
            <a:off x="7788032" y="6237362"/>
            <a:ext cx="40110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(Home Reading p.76)</a:t>
            </a:r>
            <a:endParaRPr lang="en-US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568152" y="1656207"/>
            <a:ext cx="5568696" cy="369332"/>
          </a:xfrm>
        </p:spPr>
        <p:txBody>
          <a:bodyPr/>
          <a:lstStyle/>
          <a:p>
            <a:r>
              <a:rPr lang="en-US" sz="2400" b="1" dirty="0" smtClean="0"/>
              <a:t>1. Learn new words</a:t>
            </a:r>
            <a:endParaRPr lang="ru-RU" sz="2400" b="1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568152" y="2232298"/>
            <a:ext cx="6192688" cy="738664"/>
          </a:xfrm>
        </p:spPr>
        <p:txBody>
          <a:bodyPr/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Home Reading: 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Datiz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Whale Shark”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62" b="9119"/>
          <a:stretch/>
        </p:blipFill>
        <p:spPr>
          <a:xfrm>
            <a:off x="7192888" y="1251253"/>
            <a:ext cx="5449788" cy="48023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831150" y="5832698"/>
            <a:ext cx="1618322" cy="404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52" y="3134714"/>
            <a:ext cx="5688632" cy="3678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08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923330"/>
          </a:xfrm>
        </p:spPr>
        <p:txBody>
          <a:bodyPr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Checking the self-study work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D8FE94-81E1-4304-B231-00DA0554F340}"/>
              </a:ext>
            </a:extLst>
          </p:cNvPr>
          <p:cNvSpPr/>
          <p:nvPr/>
        </p:nvSpPr>
        <p:spPr>
          <a:xfrm>
            <a:off x="10089854" y="1205022"/>
            <a:ext cx="25036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(U9, L5 p.117)</a:t>
            </a:r>
            <a:endParaRPr lang="en-US" sz="2800" b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1000200" y="2160290"/>
            <a:ext cx="8424936" cy="3693319"/>
          </a:xfrm>
        </p:spPr>
        <p:txBody>
          <a:bodyPr/>
          <a:lstStyle/>
          <a:p>
            <a:r>
              <a:rPr lang="en-US" sz="2400" b="1" i="0" dirty="0">
                <a:solidFill>
                  <a:srgbClr val="006600"/>
                </a:solidFill>
              </a:rPr>
              <a:t>e.g. Buy cardboard boxes instead of plastic bottles</a:t>
            </a:r>
            <a:r>
              <a:rPr lang="en-US" sz="2400" b="1" i="0" dirty="0" smtClean="0">
                <a:solidFill>
                  <a:srgbClr val="006600"/>
                </a:solidFill>
              </a:rPr>
              <a:t>.</a:t>
            </a:r>
          </a:p>
          <a:p>
            <a:endParaRPr lang="en-US" sz="2400" b="1" i="0" dirty="0">
              <a:solidFill>
                <a:srgbClr val="006600"/>
              </a:solidFill>
            </a:endParaRPr>
          </a:p>
          <a:p>
            <a:endParaRPr lang="en-US" sz="2400" b="1" i="0" dirty="0" smtClean="0">
              <a:solidFill>
                <a:srgbClr val="00660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i="0" dirty="0" smtClean="0">
                <a:solidFill>
                  <a:srgbClr val="002060"/>
                </a:solidFill>
              </a:rPr>
              <a:t>Bring up your own shopping bag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i="0" dirty="0" smtClean="0">
                <a:solidFill>
                  <a:srgbClr val="002060"/>
                </a:solidFill>
              </a:rPr>
              <a:t>Use a reusable water bottle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i="0" dirty="0" smtClean="0">
                <a:solidFill>
                  <a:srgbClr val="002060"/>
                </a:solidFill>
              </a:rPr>
              <a:t>Use a reusable coffee cup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i="0" dirty="0" smtClean="0">
                <a:solidFill>
                  <a:srgbClr val="002060"/>
                </a:solidFill>
              </a:rPr>
              <a:t>Say no to plastic cutlery and straws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002060"/>
                </a:solidFill>
              </a:rPr>
              <a:t>Take a packed lunch in reusable containers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1072208" y="1584226"/>
            <a:ext cx="5568696" cy="369332"/>
          </a:xfrm>
        </p:spPr>
        <p:txBody>
          <a:bodyPr/>
          <a:lstStyle/>
          <a:p>
            <a:r>
              <a:rPr lang="en-US" sz="2400" b="1" i="0" dirty="0">
                <a:solidFill>
                  <a:srgbClr val="002060"/>
                </a:solidFill>
              </a:rPr>
              <a:t>Write five tips to use less plastic</a:t>
            </a:r>
            <a:r>
              <a:rPr lang="en-US" b="1" i="0" dirty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52" y="2668596"/>
            <a:ext cx="8352928" cy="42442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42"/>
          <a:stretch/>
        </p:blipFill>
        <p:spPr>
          <a:xfrm>
            <a:off x="9497144" y="1728242"/>
            <a:ext cx="2952328" cy="518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655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“ Reduce, Reuse, Recycle”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29" t="15333" r="7449" b="15979"/>
          <a:stretch/>
        </p:blipFill>
        <p:spPr>
          <a:xfrm>
            <a:off x="6184776" y="1224186"/>
            <a:ext cx="6368306" cy="3807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9430" y="1858898"/>
            <a:ext cx="57244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means to minimise the amount of waste we create.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Reuse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refers to using items more than once.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Recycle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means putting a product to a new use instead of throwing it away.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8232" y="5184626"/>
            <a:ext cx="1036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Three R’s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prevent the emissions of many greenhouse gases and water pollutants, and saves energy.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5" r="2813" b="3382"/>
          <a:stretch/>
        </p:blipFill>
        <p:spPr>
          <a:xfrm>
            <a:off x="9239534" y="1224186"/>
            <a:ext cx="3302759" cy="3061211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738664"/>
          </a:xfrm>
        </p:spPr>
        <p:txBody>
          <a:bodyPr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Learn new words.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622" y="1368202"/>
            <a:ext cx="59046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island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appear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disappear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to cause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bushfires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to be on fire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to reach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ruin their habitat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scientist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average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to include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to reduce problems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approximately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84576" y="1368202"/>
            <a:ext cx="64008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остров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появляться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пропадать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вызывать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лесные пожары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быть в огне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достигать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разрушить их среду обитания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ученый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средний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включать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уменьшить проблемы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примерно</a:t>
            </a:r>
          </a:p>
        </p:txBody>
      </p:sp>
    </p:spTree>
    <p:extLst>
      <p:ext uri="{BB962C8B-B14F-4D97-AF65-F5344CB8AC3E}">
        <p14:creationId xmlns:p14="http://schemas.microsoft.com/office/powerpoint/2010/main" val="17561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738664"/>
          </a:xfrm>
        </p:spPr>
        <p:txBody>
          <a:bodyPr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Learn new words.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368202"/>
            <a:ext cx="38605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wallaby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kookaburra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cockatoo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honeyeater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corroboree frog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88432" y="1368202"/>
            <a:ext cx="3672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валлаби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кукабарра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какаду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медоед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лягушка корробори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22" y="4032499"/>
            <a:ext cx="3916159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598" y="4032498"/>
            <a:ext cx="3518520" cy="28106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816" y="1368202"/>
            <a:ext cx="3240021" cy="2430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127" y="4012522"/>
            <a:ext cx="4810361" cy="29002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104" y="1368202"/>
            <a:ext cx="2748384" cy="243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Listen and match the texts with pictures.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60" y="1224186"/>
            <a:ext cx="4924425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864" y="1224186"/>
            <a:ext cx="54006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696" y="3993976"/>
            <a:ext cx="5402312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узел 3"/>
          <p:cNvSpPr/>
          <p:nvPr/>
        </p:nvSpPr>
        <p:spPr>
          <a:xfrm>
            <a:off x="784176" y="1296194"/>
            <a:ext cx="432048" cy="504056"/>
          </a:xfrm>
          <a:prstGeom prst="flowChartConnector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3016424" y="4085250"/>
            <a:ext cx="504056" cy="504056"/>
          </a:xfrm>
          <a:prstGeom prst="flowChartConnector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7120880" y="1296194"/>
            <a:ext cx="504056" cy="504056"/>
          </a:xfrm>
          <a:prstGeom prst="flowChartConnector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40160" y="3523506"/>
            <a:ext cx="385714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F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lood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in Mozambique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20480" y="6460998"/>
            <a:ext cx="2992101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Tsunami in India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05056" y="4342382"/>
            <a:ext cx="377859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Hurricane in the USA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76" y="4824586"/>
            <a:ext cx="11449271" cy="207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Listen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one more time and complete the table.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76" y="1296195"/>
            <a:ext cx="1137726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52" y="1224186"/>
            <a:ext cx="11665295" cy="5809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2168" y="2016274"/>
            <a:ext cx="11377264" cy="9361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2168" y="2952378"/>
            <a:ext cx="11377264" cy="187220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12168" y="4896593"/>
            <a:ext cx="11377264" cy="2007543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choose the correct words.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8015" y="1296194"/>
            <a:ext cx="11421417" cy="523220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Dodo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relative, did not fly, could eat them, because of humans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128" y="2088282"/>
            <a:ext cx="9289032" cy="4493538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sz="2600" b="1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Dodo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was a bird that 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(1)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… . Like many other island birds,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dodos only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lived on the island of Mauritius. There were no other animals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which 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… and they lost the power to fly. The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Dodo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was about 1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metre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tall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and could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have weight of 10.6-17.5 kg. It was brownish-grey with yellow feet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The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first people landed on Mauritius in 1598. Less than 65 years later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… disappeared. Perhaps you’ve heard the popular saying “</a:t>
            </a:r>
            <a:r>
              <a:rPr lang="en-US" sz="2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as dead </a:t>
            </a:r>
            <a:r>
              <a:rPr lang="en-US" sz="2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as a </a:t>
            </a:r>
            <a:r>
              <a:rPr lang="en-US" sz="2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odo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”. The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Dodo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is one of the first birds which have died 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(4)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…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since the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late 17th century. The nearest dodo’s 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(5)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… is the Nicobar Pigeon.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3168" y="2304306"/>
            <a:ext cx="2912368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Answer key:</a:t>
            </a:r>
          </a:p>
          <a:p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1)did not fly </a:t>
            </a:r>
          </a:p>
          <a:p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could eat 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them</a:t>
            </a:r>
          </a:p>
          <a:p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the 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dodo</a:t>
            </a:r>
          </a:p>
          <a:p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because of 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humans</a:t>
            </a:r>
            <a:endParaRPr lang="en-US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5) relative</a:t>
            </a:r>
            <a:endParaRPr lang="ru-RU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Choose the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picture of the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Dodo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bird.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356469"/>
            <a:ext cx="11917089" cy="461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6144" y="1356469"/>
            <a:ext cx="5544616" cy="4619633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16926</TotalTime>
  <Words>1366</Words>
  <Application>Microsoft Office PowerPoint</Application>
  <PresentationFormat>Произвольный</PresentationFormat>
  <Paragraphs>178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Checking the self-study work</vt:lpstr>
      <vt:lpstr>“ Reduce, Reuse, Recycle”</vt:lpstr>
      <vt:lpstr>Learn new words.</vt:lpstr>
      <vt:lpstr>Learn new words.</vt:lpstr>
      <vt:lpstr>Listen and match the texts with pictures.</vt:lpstr>
      <vt:lpstr>Listen one more time and complete the table.</vt:lpstr>
      <vt:lpstr>Read and choose the correct words.</vt:lpstr>
      <vt:lpstr>Choose the picture of the Dodo bird.</vt:lpstr>
      <vt:lpstr>Read and match the texts with headings.</vt:lpstr>
      <vt:lpstr>Read and match the texts with headings.</vt:lpstr>
      <vt:lpstr>Read and match the texts with headings.</vt:lpstr>
      <vt:lpstr>Read and match the texts with headings.</vt:lpstr>
      <vt:lpstr>Read and match the texts with headings.</vt:lpstr>
      <vt:lpstr>Read and match the texts with headings.</vt:lpstr>
      <vt:lpstr>Read and say True or False.</vt:lpstr>
      <vt:lpstr>For self-study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Asus</cp:lastModifiedBy>
  <cp:revision>1229</cp:revision>
  <cp:lastPrinted>2020-09-25T05:20:33Z</cp:lastPrinted>
  <dcterms:created xsi:type="dcterms:W3CDTF">2020-04-13T08:05:16Z</dcterms:created>
  <dcterms:modified xsi:type="dcterms:W3CDTF">2021-03-02T05:31:40Z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