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53" r:id="rId2"/>
    <p:sldId id="552" r:id="rId3"/>
    <p:sldId id="551" r:id="rId4"/>
    <p:sldId id="555" r:id="rId5"/>
    <p:sldId id="550" r:id="rId6"/>
    <p:sldId id="548" r:id="rId7"/>
    <p:sldId id="549" r:id="rId8"/>
    <p:sldId id="547" r:id="rId9"/>
    <p:sldId id="546" r:id="rId10"/>
    <p:sldId id="554" r:id="rId11"/>
    <p:sldId id="545" r:id="rId12"/>
    <p:sldId id="524" r:id="rId13"/>
  </p:sldIdLst>
  <p:sldSz cx="12801600" cy="7200900"/>
  <p:notesSz cx="3244850" cy="5765800"/>
  <p:custDataLst>
    <p:tags r:id="rId16"/>
  </p:custDataLst>
  <p:defaultTextStyle>
    <a:defPPr>
      <a:defRPr lang="ru-RU"/>
    </a:defPPr>
    <a:lvl1pPr marL="0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968167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1936333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2904500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3872667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4840834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5809000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6777167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7745334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BDA83231-5220-4C89-837E-16C8C0F9033F}">
          <p14:sldIdLst>
            <p14:sldId id="553"/>
            <p14:sldId id="552"/>
            <p14:sldId id="551"/>
            <p14:sldId id="555"/>
            <p14:sldId id="550"/>
            <p14:sldId id="548"/>
            <p14:sldId id="549"/>
            <p14:sldId id="547"/>
            <p14:sldId id="546"/>
            <p14:sldId id="554"/>
            <p14:sldId id="545"/>
            <p14:sldId id="52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CC00"/>
    <a:srgbClr val="0000FF"/>
    <a:srgbClr val="660066"/>
    <a:srgbClr val="9900FF"/>
    <a:srgbClr val="FF3300"/>
    <a:srgbClr val="CC0066"/>
    <a:srgbClr val="2CB26C"/>
    <a:srgbClr val="66330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5" autoAdjust="0"/>
    <p:restoredTop sz="86477" autoAdjust="0"/>
  </p:normalViewPr>
  <p:slideViewPr>
    <p:cSldViewPr>
      <p:cViewPr>
        <p:scale>
          <a:sx n="70" d="100"/>
          <a:sy n="70" d="100"/>
        </p:scale>
        <p:origin x="-666" y="-102"/>
      </p:cViewPr>
      <p:guideLst>
        <p:guide orient="horz" pos="2880"/>
        <p:guide orient="horz" pos="6391"/>
        <p:guide pos="2327"/>
        <p:guide pos="4796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50" d="100"/>
          <a:sy n="150" d="100"/>
        </p:scale>
        <p:origin x="-1242" y="-90"/>
      </p:cViewPr>
      <p:guideLst>
        <p:guide orient="horz" pos="1816"/>
        <p:guide pos="10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1406221" cy="287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1837736" y="1"/>
            <a:ext cx="1406221" cy="287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FFAF5-AFFC-4AE3-A7DB-9A4A6553DA24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5475254"/>
            <a:ext cx="1406221" cy="2905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1837736" y="5475254"/>
            <a:ext cx="1406221" cy="2905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DE9FA-9956-4B69-8324-7A1BBD674B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291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1406221" cy="287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837736" y="1"/>
            <a:ext cx="1406221" cy="287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F0624-E261-4E68-BC68-6CD565DFB15F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300038" y="431800"/>
            <a:ext cx="3844926" cy="2163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324307" y="2739038"/>
            <a:ext cx="2596237" cy="25951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5475254"/>
            <a:ext cx="1406221" cy="2905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837736" y="5475254"/>
            <a:ext cx="1406221" cy="2905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F9C9D-080E-4439-901A-28EA3C65AC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8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968167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936333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2904500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3872667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4840834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5809000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6777167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7745334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300038" y="431800"/>
            <a:ext cx="3844926" cy="21637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F9C9D-080E-4439-901A-28EA3C65ACF7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9"/>
            <a:ext cx="1088136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720" y="227297"/>
            <a:ext cx="11466156" cy="712952"/>
          </a:xfrm>
        </p:spPr>
        <p:txBody>
          <a:bodyPr lIns="0" tIns="0" rIns="0" bIns="0"/>
          <a:lstStyle>
            <a:lvl1pPr>
              <a:defRPr sz="46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8270" y="2179323"/>
            <a:ext cx="10865061" cy="497508"/>
          </a:xfrm>
        </p:spPr>
        <p:txBody>
          <a:bodyPr lIns="0" tIns="0" rIns="0" bIns="0"/>
          <a:lstStyle>
            <a:lvl1pPr>
              <a:defRPr sz="3233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720" y="227297"/>
            <a:ext cx="11466156" cy="712952"/>
          </a:xfrm>
        </p:spPr>
        <p:txBody>
          <a:bodyPr lIns="0" tIns="0" rIns="0" bIns="0"/>
          <a:lstStyle>
            <a:lvl1pPr>
              <a:defRPr sz="46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40081" y="1656207"/>
            <a:ext cx="556869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21" y="157925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9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720" y="227297"/>
            <a:ext cx="11466156" cy="712952"/>
          </a:xfrm>
        </p:spPr>
        <p:txBody>
          <a:bodyPr lIns="0" tIns="0" rIns="0" bIns="0"/>
          <a:lstStyle>
            <a:lvl1pPr>
              <a:defRPr sz="46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8" y="293963"/>
            <a:ext cx="10881363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60128" y="3131425"/>
            <a:ext cx="3494836" cy="24865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616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53390" y="3131425"/>
            <a:ext cx="3494836" cy="24865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616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346648" y="3131425"/>
            <a:ext cx="3494836" cy="24865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616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60128" y="5229599"/>
            <a:ext cx="3494836" cy="1006794"/>
          </a:xfrm>
        </p:spPr>
        <p:txBody>
          <a:bodyPr>
            <a:noAutofit/>
          </a:bodyPr>
          <a:lstStyle>
            <a:lvl1pPr marL="0" indent="0">
              <a:buNone/>
              <a:defRPr sz="1616"/>
            </a:lvl1pPr>
            <a:lvl2pPr marL="164359" indent="-164359">
              <a:buFont typeface="Arial" panose="020B0604020202020204" pitchFamily="34" charset="0"/>
              <a:buChar char="•"/>
              <a:defRPr sz="1616"/>
            </a:lvl2pPr>
            <a:lvl3pPr marL="328717" indent="-164359">
              <a:defRPr sz="1616"/>
            </a:lvl3pPr>
            <a:lvl4pPr marL="575252" indent="-246537">
              <a:defRPr sz="1616"/>
            </a:lvl4pPr>
            <a:lvl5pPr marL="821789" indent="-246537">
              <a:defRPr sz="161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53390" y="5229599"/>
            <a:ext cx="3494836" cy="1006794"/>
          </a:xfrm>
        </p:spPr>
        <p:txBody>
          <a:bodyPr>
            <a:noAutofit/>
          </a:bodyPr>
          <a:lstStyle>
            <a:lvl1pPr marL="0" indent="0">
              <a:buNone/>
              <a:defRPr sz="1616"/>
            </a:lvl1pPr>
            <a:lvl2pPr marL="164359" indent="-164359">
              <a:buFont typeface="Arial" panose="020B0604020202020204" pitchFamily="34" charset="0"/>
              <a:buChar char="•"/>
              <a:defRPr sz="1616"/>
            </a:lvl2pPr>
            <a:lvl3pPr marL="328717" indent="-164359">
              <a:defRPr sz="1616"/>
            </a:lvl3pPr>
            <a:lvl4pPr marL="575252" indent="-246537">
              <a:defRPr sz="1616"/>
            </a:lvl4pPr>
            <a:lvl5pPr marL="821789" indent="-246537">
              <a:defRPr sz="161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346648" y="5229599"/>
            <a:ext cx="3494836" cy="1006794"/>
          </a:xfrm>
        </p:spPr>
        <p:txBody>
          <a:bodyPr>
            <a:noAutofit/>
          </a:bodyPr>
          <a:lstStyle>
            <a:lvl1pPr marL="0" indent="0">
              <a:buNone/>
              <a:defRPr sz="1616"/>
            </a:lvl1pPr>
            <a:lvl2pPr marL="164359" indent="-164359">
              <a:buFont typeface="Arial" panose="020B0604020202020204" pitchFamily="34" charset="0"/>
              <a:buChar char="•"/>
              <a:defRPr sz="1616"/>
            </a:lvl2pPr>
            <a:lvl3pPr marL="328717" indent="-164359">
              <a:defRPr sz="1616"/>
            </a:lvl3pPr>
            <a:lvl4pPr marL="575252" indent="-246537">
              <a:defRPr sz="1616"/>
            </a:lvl4pPr>
            <a:lvl5pPr marL="821789" indent="-246537">
              <a:defRPr sz="161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60128" y="980132"/>
            <a:ext cx="10881363" cy="242439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3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38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3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4095"/>
          </a:p>
        </p:txBody>
      </p:sp>
      <p:sp>
        <p:nvSpPr>
          <p:cNvPr id="17" name="bg object 17"/>
          <p:cNvSpPr/>
          <p:nvPr/>
        </p:nvSpPr>
        <p:spPr>
          <a:xfrm>
            <a:off x="148421" y="157925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9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720" y="227298"/>
            <a:ext cx="11466156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8270" y="2179322"/>
            <a:ext cx="10865061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7"/>
            <a:ext cx="4096512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7"/>
            <a:ext cx="2944369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7"/>
            <a:ext cx="2944369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200">
        <a:defRPr>
          <a:latin typeface="+mn-lt"/>
          <a:ea typeface="+mn-ea"/>
          <a:cs typeface="+mn-cs"/>
        </a:defRPr>
      </a:lvl2pPr>
      <a:lvl3pPr marL="2086399">
        <a:defRPr>
          <a:latin typeface="+mn-lt"/>
          <a:ea typeface="+mn-ea"/>
          <a:cs typeface="+mn-cs"/>
        </a:defRPr>
      </a:lvl3pPr>
      <a:lvl4pPr marL="3129599">
        <a:defRPr>
          <a:latin typeface="+mn-lt"/>
          <a:ea typeface="+mn-ea"/>
          <a:cs typeface="+mn-cs"/>
        </a:defRPr>
      </a:lvl4pPr>
      <a:lvl5pPr marL="4172799">
        <a:defRPr>
          <a:latin typeface="+mn-lt"/>
          <a:ea typeface="+mn-ea"/>
          <a:cs typeface="+mn-cs"/>
        </a:defRPr>
      </a:lvl5pPr>
      <a:lvl6pPr marL="5215999">
        <a:defRPr>
          <a:latin typeface="+mn-lt"/>
          <a:ea typeface="+mn-ea"/>
          <a:cs typeface="+mn-cs"/>
        </a:defRPr>
      </a:lvl6pPr>
      <a:lvl7pPr marL="6259198">
        <a:defRPr>
          <a:latin typeface="+mn-lt"/>
          <a:ea typeface="+mn-ea"/>
          <a:cs typeface="+mn-cs"/>
        </a:defRPr>
      </a:lvl7pPr>
      <a:lvl8pPr marL="7302397">
        <a:defRPr>
          <a:latin typeface="+mn-lt"/>
          <a:ea typeface="+mn-ea"/>
          <a:cs typeface="+mn-cs"/>
        </a:defRPr>
      </a:lvl8pPr>
      <a:lvl9pPr marL="834559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200">
        <a:defRPr>
          <a:latin typeface="+mn-lt"/>
          <a:ea typeface="+mn-ea"/>
          <a:cs typeface="+mn-cs"/>
        </a:defRPr>
      </a:lvl2pPr>
      <a:lvl3pPr marL="2086399">
        <a:defRPr>
          <a:latin typeface="+mn-lt"/>
          <a:ea typeface="+mn-ea"/>
          <a:cs typeface="+mn-cs"/>
        </a:defRPr>
      </a:lvl3pPr>
      <a:lvl4pPr marL="3129599">
        <a:defRPr>
          <a:latin typeface="+mn-lt"/>
          <a:ea typeface="+mn-ea"/>
          <a:cs typeface="+mn-cs"/>
        </a:defRPr>
      </a:lvl4pPr>
      <a:lvl5pPr marL="4172799">
        <a:defRPr>
          <a:latin typeface="+mn-lt"/>
          <a:ea typeface="+mn-ea"/>
          <a:cs typeface="+mn-cs"/>
        </a:defRPr>
      </a:lvl5pPr>
      <a:lvl6pPr marL="5215999">
        <a:defRPr>
          <a:latin typeface="+mn-lt"/>
          <a:ea typeface="+mn-ea"/>
          <a:cs typeface="+mn-cs"/>
        </a:defRPr>
      </a:lvl6pPr>
      <a:lvl7pPr marL="6259198">
        <a:defRPr>
          <a:latin typeface="+mn-lt"/>
          <a:ea typeface="+mn-ea"/>
          <a:cs typeface="+mn-cs"/>
        </a:defRPr>
      </a:lvl7pPr>
      <a:lvl8pPr marL="7302397">
        <a:defRPr>
          <a:latin typeface="+mn-lt"/>
          <a:ea typeface="+mn-ea"/>
          <a:cs typeface="+mn-cs"/>
        </a:defRPr>
      </a:lvl8pPr>
      <a:lvl9pPr marL="8345597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microsoft.com/office/2007/relationships/hdphoto" Target="../media/hdphoto12.wdp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5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8.wdp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microsoft.com/office/2007/relationships/hdphoto" Target="../media/hdphoto10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4274" r="16185" b="2510"/>
          <a:stretch/>
        </p:blipFill>
        <p:spPr>
          <a:xfrm>
            <a:off x="9949562" y="4464546"/>
            <a:ext cx="2571918" cy="2459163"/>
          </a:xfrm>
          <a:prstGeom prst="rect">
            <a:avLst/>
          </a:prstGeom>
        </p:spPr>
      </p:pic>
      <p:sp>
        <p:nvSpPr>
          <p:cNvPr id="18434" name="object 2"/>
          <p:cNvSpPr>
            <a:spLocks/>
          </p:cNvSpPr>
          <p:nvPr/>
        </p:nvSpPr>
        <p:spPr bwMode="auto">
          <a:xfrm>
            <a:off x="17990" y="0"/>
            <a:ext cx="12783820" cy="1656349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4095">
              <a:solidFill>
                <a:prstClr val="black"/>
              </a:solidFill>
            </a:endParaRPr>
          </a:p>
        </p:txBody>
      </p:sp>
      <p:sp>
        <p:nvSpPr>
          <p:cNvPr id="18438" name="object 9"/>
          <p:cNvSpPr>
            <a:spLocks/>
          </p:cNvSpPr>
          <p:nvPr/>
        </p:nvSpPr>
        <p:spPr bwMode="auto">
          <a:xfrm>
            <a:off x="10439089" y="144144"/>
            <a:ext cx="1340167" cy="1444029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4095">
              <a:solidFill>
                <a:prstClr val="black"/>
              </a:solidFill>
            </a:endParaRPr>
          </a:p>
        </p:txBody>
      </p:sp>
      <p:sp>
        <p:nvSpPr>
          <p:cNvPr id="18439" name="object 10"/>
          <p:cNvSpPr>
            <a:spLocks/>
          </p:cNvSpPr>
          <p:nvPr/>
        </p:nvSpPr>
        <p:spPr bwMode="auto">
          <a:xfrm>
            <a:off x="10452737" y="130496"/>
            <a:ext cx="1340167" cy="1444029"/>
          </a:xfrm>
          <a:custGeom>
            <a:avLst/>
            <a:gdLst>
              <a:gd name="T0" fmla="*/ 0 w 603885"/>
              <a:gd name="T1" fmla="*/ 0 h 603885"/>
              <a:gd name="T2" fmla="*/ 2404266 w 603885"/>
              <a:gd name="T3" fmla="*/ 0 h 603885"/>
              <a:gd name="T4" fmla="*/ 2404266 w 603885"/>
              <a:gd name="T5" fmla="*/ 5699134 h 603885"/>
              <a:gd name="T6" fmla="*/ 0 w 603885"/>
              <a:gd name="T7" fmla="*/ 5699134 h 603885"/>
              <a:gd name="T8" fmla="*/ 0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 sz="4095">
              <a:solidFill>
                <a:prstClr val="black"/>
              </a:solidFill>
            </a:endParaRPr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937605" y="572302"/>
            <a:ext cx="384492" cy="865679"/>
          </a:xfrm>
          <a:prstGeom prst="rect">
            <a:avLst/>
          </a:prstGeom>
        </p:spPr>
        <p:txBody>
          <a:bodyPr wrap="square" lIns="0" tIns="36188" rIns="0" bIns="0">
            <a:spAutoFit/>
          </a:bodyPr>
          <a:lstStyle/>
          <a:p>
            <a:pPr defTabSz="1314699">
              <a:spcBef>
                <a:spcPts val="286"/>
              </a:spcBef>
              <a:defRPr/>
            </a:pPr>
            <a:r>
              <a:rPr lang="en-US" sz="5388" b="1" spc="23" dirty="0" smtClean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5388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480446" y="212384"/>
            <a:ext cx="1298810" cy="550990"/>
          </a:xfrm>
          <a:prstGeom prst="rect">
            <a:avLst/>
          </a:prstGeom>
        </p:spPr>
        <p:txBody>
          <a:bodyPr wrap="square" lIns="0" tIns="27501" rIns="0" bIns="0">
            <a:spAutoFit/>
          </a:bodyPr>
          <a:lstStyle/>
          <a:p>
            <a:pPr algn="ctr" defTabSz="1314699">
              <a:spcBef>
                <a:spcPts val="217"/>
              </a:spcBef>
              <a:defRPr/>
            </a:pPr>
            <a:r>
              <a:rPr lang="en-US" sz="3400" b="1" spc="-12" dirty="0" smtClean="0">
                <a:solidFill>
                  <a:srgbClr val="FEFEFE"/>
                </a:solidFill>
                <a:latin typeface="Arial"/>
                <a:cs typeface="Arial"/>
              </a:rPr>
              <a:t>Grade</a:t>
            </a:r>
            <a:endParaRPr sz="34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6" name="object 2">
            <a:extLst/>
          </p:cNvPr>
          <p:cNvSpPr txBox="1">
            <a:spLocks/>
          </p:cNvSpPr>
          <p:nvPr/>
        </p:nvSpPr>
        <p:spPr>
          <a:xfrm>
            <a:off x="1589908" y="90343"/>
            <a:ext cx="8784976" cy="1227519"/>
          </a:xfrm>
          <a:prstGeom prst="rect">
            <a:avLst/>
          </a:prstGeom>
        </p:spPr>
        <p:txBody>
          <a:bodyPr wrap="square" lIns="0" tIns="33340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993" algn="ctr" defTabSz="2087467">
              <a:spcBef>
                <a:spcPts val="260"/>
              </a:spcBef>
              <a:defRPr/>
            </a:pPr>
            <a:r>
              <a:rPr lang="en-US" sz="7758" kern="0" spc="12" dirty="0">
                <a:solidFill>
                  <a:sysClr val="window" lastClr="FFFFFF"/>
                </a:solidFill>
              </a:rPr>
              <a:t> </a:t>
            </a:r>
            <a:r>
              <a:rPr lang="ru-RU" sz="7758" kern="0" spc="12" dirty="0" smtClean="0">
                <a:solidFill>
                  <a:sysClr val="window" lastClr="FFFFFF"/>
                </a:solidFill>
              </a:rPr>
              <a:t>   </a:t>
            </a:r>
            <a:r>
              <a:rPr lang="en-US" sz="6800" kern="0" spc="12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ENGLISH</a:t>
            </a:r>
            <a:endParaRPr lang="en-US" sz="6800" kern="0" spc="12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7991" y="1642766"/>
            <a:ext cx="12749084" cy="686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1843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indent="-31750" algn="ctr" eaLnBrk="1" hangingPunct="1">
              <a:spcBef>
                <a:spcPts val="258"/>
              </a:spcBef>
            </a:pPr>
            <a:r>
              <a:rPr lang="en-US" sz="5400" b="1" dirty="0" smtClean="0">
                <a:solidFill>
                  <a:srgbClr val="002060"/>
                </a:solidFill>
                <a:cs typeface="Arial" pitchFamily="34" charset="0"/>
              </a:rPr>
              <a:t>THEME</a:t>
            </a:r>
            <a:r>
              <a:rPr lang="ru-RU" sz="5400" b="1" dirty="0">
                <a:solidFill>
                  <a:srgbClr val="002060"/>
                </a:solidFill>
                <a:cs typeface="Arial" pitchFamily="34" charset="0"/>
              </a:rPr>
              <a:t>:</a:t>
            </a:r>
          </a:p>
          <a:p>
            <a:pPr algn="ctr" eaLnBrk="1" hangingPunct="1">
              <a:spcBef>
                <a:spcPts val="258"/>
              </a:spcBef>
            </a:pPr>
            <a:r>
              <a:rPr lang="en-US" sz="5400" b="1" dirty="0" smtClean="0">
                <a:solidFill>
                  <a:srgbClr val="002060"/>
                </a:solidFill>
                <a:cs typeface="Arial" pitchFamily="34" charset="0"/>
              </a:rPr>
              <a:t>UNIT 9.  THE ENVIRONMENT.</a:t>
            </a:r>
          </a:p>
          <a:p>
            <a:pPr algn="ctr" eaLnBrk="1" hangingPunct="1">
              <a:spcBef>
                <a:spcPts val="258"/>
              </a:spcBef>
            </a:pPr>
            <a:endParaRPr lang="en-US" sz="12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 eaLnBrk="1" hangingPunct="1">
              <a:spcBef>
                <a:spcPts val="258"/>
              </a:spcBef>
            </a:pPr>
            <a:r>
              <a:rPr lang="en-US" sz="6000" b="1" dirty="0" smtClean="0">
                <a:solidFill>
                  <a:srgbClr val="002060"/>
                </a:solidFill>
                <a:cs typeface="Arial" pitchFamily="34" charset="0"/>
              </a:rPr>
              <a:t>  </a:t>
            </a:r>
            <a:r>
              <a:rPr lang="ru-RU" sz="60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Lesson </a:t>
            </a:r>
            <a:r>
              <a:rPr lang="en-US" sz="4800" b="1" dirty="0" smtClean="0">
                <a:solidFill>
                  <a:srgbClr val="002060"/>
                </a:solidFill>
                <a:cs typeface="Arial" pitchFamily="34" charset="0"/>
              </a:rPr>
              <a:t>5. How can we help to improve the world? </a:t>
            </a:r>
          </a:p>
          <a:p>
            <a:pPr algn="ctr" eaLnBrk="1" hangingPunct="1">
              <a:spcBef>
                <a:spcPts val="258"/>
              </a:spcBef>
            </a:pPr>
            <a:r>
              <a:rPr lang="ru-RU" sz="4400" b="1" dirty="0" smtClean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page </a:t>
            </a:r>
            <a:r>
              <a:rPr lang="en-US" sz="4400" b="1" dirty="0" smtClean="0">
                <a:solidFill>
                  <a:srgbClr val="002060"/>
                </a:solidFill>
                <a:cs typeface="Arial" pitchFamily="34" charset="0"/>
              </a:rPr>
              <a:t>74)</a:t>
            </a:r>
            <a:endParaRPr lang="en-US" sz="4400" b="1" dirty="0">
              <a:solidFill>
                <a:srgbClr val="002060"/>
              </a:solidFill>
              <a:cs typeface="Arial" pitchFamily="34" charset="0"/>
            </a:endParaRPr>
          </a:p>
          <a:p>
            <a:pPr algn="ctr" eaLnBrk="1" hangingPunct="1">
              <a:spcBef>
                <a:spcPts val="258"/>
              </a:spcBef>
            </a:pPr>
            <a:endParaRPr lang="en-US" sz="6000" b="1" dirty="0">
              <a:solidFill>
                <a:prstClr val="black"/>
              </a:solidFill>
              <a:cs typeface="Arial" pitchFamily="34" charset="0"/>
            </a:endParaRPr>
          </a:p>
          <a:p>
            <a:pPr algn="ctr" eaLnBrk="1" hangingPunct="1">
              <a:spcBef>
                <a:spcPts val="258"/>
              </a:spcBef>
            </a:pPr>
            <a:endParaRPr lang="en-US" sz="4741" b="1" dirty="0">
              <a:solidFill>
                <a:prstClr val="black"/>
              </a:solidFill>
              <a:cs typeface="Arial" pitchFamily="34" charset="0"/>
            </a:endParaRPr>
          </a:p>
          <a:p>
            <a:pPr algn="ctr" eaLnBrk="1" hangingPunct="1">
              <a:spcBef>
                <a:spcPts val="258"/>
              </a:spcBef>
            </a:pPr>
            <a:r>
              <a:rPr lang="en-US" sz="4741" b="1" dirty="0">
                <a:solidFill>
                  <a:prstClr val="black"/>
                </a:solidFill>
                <a:cs typeface="Arial" pitchFamily="34" charset="0"/>
              </a:rPr>
              <a:t>   </a:t>
            </a:r>
            <a:endParaRPr lang="ru-RU" sz="4741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99640" y="-1"/>
            <a:ext cx="1520640" cy="165623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>
              <a:solidFill>
                <a:prstClr val="black"/>
              </a:solidFill>
            </a:endParaRPr>
          </a:p>
        </p:txBody>
      </p:sp>
      <p:sp>
        <p:nvSpPr>
          <p:cNvPr id="24" name="object 11">
            <a:extLst>
              <a:ext uri="{FF2B5EF4-FFF2-40B4-BE49-F238E27FC236}">
                <a16:creationId xmlns:a16="http://schemas.microsoft.com/office/drawing/2014/main" xmlns="" id="{66F9DAD6-7C0A-466D-A044-F2827B7B090F}"/>
              </a:ext>
            </a:extLst>
          </p:cNvPr>
          <p:cNvSpPr/>
          <p:nvPr/>
        </p:nvSpPr>
        <p:spPr>
          <a:xfrm>
            <a:off x="727733" y="75904"/>
            <a:ext cx="704516" cy="1256396"/>
          </a:xfrm>
          <a:custGeom>
            <a:avLst/>
            <a:gdLst/>
            <a:ahLst/>
            <a:cxnLst/>
            <a:rect l="l" t="t" r="r" b="b"/>
            <a:pathLst>
              <a:path w="297180" h="568960">
                <a:moveTo>
                  <a:pt x="49293" y="492573"/>
                </a:moveTo>
                <a:lnTo>
                  <a:pt x="31128" y="492573"/>
                </a:lnTo>
                <a:lnTo>
                  <a:pt x="31128" y="564437"/>
                </a:lnTo>
                <a:lnTo>
                  <a:pt x="35196" y="568501"/>
                </a:lnTo>
                <a:lnTo>
                  <a:pt x="45229" y="568501"/>
                </a:lnTo>
                <a:lnTo>
                  <a:pt x="49293" y="564437"/>
                </a:lnTo>
                <a:lnTo>
                  <a:pt x="49293" y="492573"/>
                </a:lnTo>
                <a:close/>
              </a:path>
              <a:path w="297180" h="568960">
                <a:moveTo>
                  <a:pt x="88404" y="492573"/>
                </a:moveTo>
                <a:lnTo>
                  <a:pt x="70238" y="492573"/>
                </a:lnTo>
                <a:lnTo>
                  <a:pt x="70238" y="564437"/>
                </a:lnTo>
                <a:lnTo>
                  <a:pt x="74303" y="568501"/>
                </a:lnTo>
                <a:lnTo>
                  <a:pt x="84340" y="568501"/>
                </a:lnTo>
                <a:lnTo>
                  <a:pt x="88404" y="564437"/>
                </a:lnTo>
                <a:lnTo>
                  <a:pt x="88404" y="492573"/>
                </a:lnTo>
                <a:close/>
              </a:path>
              <a:path w="297180" h="568960">
                <a:moveTo>
                  <a:pt x="181616" y="492573"/>
                </a:moveTo>
                <a:lnTo>
                  <a:pt x="163450" y="492573"/>
                </a:lnTo>
                <a:lnTo>
                  <a:pt x="163450" y="564437"/>
                </a:lnTo>
                <a:lnTo>
                  <a:pt x="167514" y="568501"/>
                </a:lnTo>
                <a:lnTo>
                  <a:pt x="177551" y="568501"/>
                </a:lnTo>
                <a:lnTo>
                  <a:pt x="181616" y="564437"/>
                </a:lnTo>
                <a:lnTo>
                  <a:pt x="181616" y="492573"/>
                </a:lnTo>
                <a:close/>
              </a:path>
              <a:path w="297180" h="568960">
                <a:moveTo>
                  <a:pt x="226461" y="492573"/>
                </a:moveTo>
                <a:lnTo>
                  <a:pt x="208295" y="492573"/>
                </a:lnTo>
                <a:lnTo>
                  <a:pt x="208295" y="564437"/>
                </a:lnTo>
                <a:lnTo>
                  <a:pt x="212363" y="568501"/>
                </a:lnTo>
                <a:lnTo>
                  <a:pt x="222396" y="568501"/>
                </a:lnTo>
                <a:lnTo>
                  <a:pt x="226461" y="564437"/>
                </a:lnTo>
                <a:lnTo>
                  <a:pt x="226461" y="492573"/>
                </a:lnTo>
                <a:close/>
              </a:path>
              <a:path w="297180" h="568960">
                <a:moveTo>
                  <a:pt x="265570" y="492573"/>
                </a:moveTo>
                <a:lnTo>
                  <a:pt x="247406" y="492573"/>
                </a:lnTo>
                <a:lnTo>
                  <a:pt x="247406" y="564437"/>
                </a:lnTo>
                <a:lnTo>
                  <a:pt x="251470" y="568501"/>
                </a:lnTo>
                <a:lnTo>
                  <a:pt x="261503" y="568501"/>
                </a:lnTo>
                <a:lnTo>
                  <a:pt x="265570" y="564437"/>
                </a:lnTo>
                <a:lnTo>
                  <a:pt x="265570" y="492573"/>
                </a:lnTo>
                <a:close/>
              </a:path>
              <a:path w="297180" h="568960">
                <a:moveTo>
                  <a:pt x="133249" y="492573"/>
                </a:moveTo>
                <a:lnTo>
                  <a:pt x="115084" y="492573"/>
                </a:lnTo>
                <a:lnTo>
                  <a:pt x="115084" y="516192"/>
                </a:lnTo>
                <a:lnTo>
                  <a:pt x="119148" y="520258"/>
                </a:lnTo>
                <a:lnTo>
                  <a:pt x="129185" y="520258"/>
                </a:lnTo>
                <a:lnTo>
                  <a:pt x="133249" y="516192"/>
                </a:lnTo>
                <a:lnTo>
                  <a:pt x="133249" y="492573"/>
                </a:lnTo>
                <a:close/>
              </a:path>
              <a:path w="297180" h="568960">
                <a:moveTo>
                  <a:pt x="292635" y="195872"/>
                </a:moveTo>
                <a:lnTo>
                  <a:pt x="4064" y="195872"/>
                </a:lnTo>
                <a:lnTo>
                  <a:pt x="0" y="199941"/>
                </a:lnTo>
                <a:lnTo>
                  <a:pt x="0" y="488509"/>
                </a:lnTo>
                <a:lnTo>
                  <a:pt x="4064" y="492573"/>
                </a:lnTo>
                <a:lnTo>
                  <a:pt x="292635" y="492573"/>
                </a:lnTo>
                <a:lnTo>
                  <a:pt x="296701" y="488509"/>
                </a:lnTo>
                <a:lnTo>
                  <a:pt x="296701" y="474412"/>
                </a:lnTo>
                <a:lnTo>
                  <a:pt x="18164" y="474412"/>
                </a:lnTo>
                <a:lnTo>
                  <a:pt x="18164" y="214038"/>
                </a:lnTo>
                <a:lnTo>
                  <a:pt x="296701" y="214038"/>
                </a:lnTo>
                <a:lnTo>
                  <a:pt x="296701" y="199941"/>
                </a:lnTo>
                <a:lnTo>
                  <a:pt x="292635" y="195872"/>
                </a:lnTo>
                <a:close/>
              </a:path>
              <a:path w="297180" h="568960">
                <a:moveTo>
                  <a:pt x="292635" y="377358"/>
                </a:moveTo>
                <a:lnTo>
                  <a:pt x="282602" y="377358"/>
                </a:lnTo>
                <a:lnTo>
                  <a:pt x="278535" y="381424"/>
                </a:lnTo>
                <a:lnTo>
                  <a:pt x="278535" y="474412"/>
                </a:lnTo>
                <a:lnTo>
                  <a:pt x="296701" y="474412"/>
                </a:lnTo>
                <a:lnTo>
                  <a:pt x="296701" y="381424"/>
                </a:lnTo>
                <a:lnTo>
                  <a:pt x="292635" y="377358"/>
                </a:lnTo>
                <a:close/>
              </a:path>
              <a:path w="297180" h="568960">
                <a:moveTo>
                  <a:pt x="296701" y="214038"/>
                </a:moveTo>
                <a:lnTo>
                  <a:pt x="278535" y="214038"/>
                </a:lnTo>
                <a:lnTo>
                  <a:pt x="278535" y="362390"/>
                </a:lnTo>
                <a:lnTo>
                  <a:pt x="282602" y="366458"/>
                </a:lnTo>
                <a:lnTo>
                  <a:pt x="292635" y="366458"/>
                </a:lnTo>
                <a:lnTo>
                  <a:pt x="296701" y="362390"/>
                </a:lnTo>
                <a:lnTo>
                  <a:pt x="296701" y="214038"/>
                </a:lnTo>
                <a:close/>
              </a:path>
              <a:path w="297180" h="568960">
                <a:moveTo>
                  <a:pt x="178645" y="134385"/>
                </a:moveTo>
                <a:lnTo>
                  <a:pt x="31589" y="134385"/>
                </a:lnTo>
                <a:lnTo>
                  <a:pt x="27528" y="138449"/>
                </a:lnTo>
                <a:lnTo>
                  <a:pt x="27524" y="195872"/>
                </a:lnTo>
                <a:lnTo>
                  <a:pt x="45690" y="195872"/>
                </a:lnTo>
                <a:lnTo>
                  <a:pt x="45690" y="152549"/>
                </a:lnTo>
                <a:lnTo>
                  <a:pt x="178645" y="152549"/>
                </a:lnTo>
                <a:lnTo>
                  <a:pt x="182709" y="148485"/>
                </a:lnTo>
                <a:lnTo>
                  <a:pt x="182706" y="138449"/>
                </a:lnTo>
                <a:lnTo>
                  <a:pt x="178645" y="134385"/>
                </a:lnTo>
                <a:close/>
              </a:path>
              <a:path w="297180" h="568960">
                <a:moveTo>
                  <a:pt x="265111" y="134385"/>
                </a:moveTo>
                <a:lnTo>
                  <a:pt x="196466" y="134385"/>
                </a:lnTo>
                <a:lnTo>
                  <a:pt x="192397" y="138449"/>
                </a:lnTo>
                <a:lnTo>
                  <a:pt x="192401" y="148485"/>
                </a:lnTo>
                <a:lnTo>
                  <a:pt x="196466" y="152549"/>
                </a:lnTo>
                <a:lnTo>
                  <a:pt x="251009" y="152549"/>
                </a:lnTo>
                <a:lnTo>
                  <a:pt x="251009" y="195872"/>
                </a:lnTo>
                <a:lnTo>
                  <a:pt x="269175" y="195872"/>
                </a:lnTo>
                <a:lnTo>
                  <a:pt x="269171" y="138449"/>
                </a:lnTo>
                <a:lnTo>
                  <a:pt x="265111" y="134385"/>
                </a:lnTo>
                <a:close/>
              </a:path>
              <a:path w="297180" h="568960">
                <a:moveTo>
                  <a:pt x="151541" y="0"/>
                </a:moveTo>
                <a:lnTo>
                  <a:pt x="145158" y="0"/>
                </a:lnTo>
                <a:lnTo>
                  <a:pt x="142203" y="1673"/>
                </a:lnTo>
                <a:lnTo>
                  <a:pt x="93830" y="82332"/>
                </a:lnTo>
                <a:lnTo>
                  <a:pt x="64881" y="82332"/>
                </a:lnTo>
                <a:lnTo>
                  <a:pt x="60817" y="86396"/>
                </a:lnTo>
                <a:lnTo>
                  <a:pt x="60817" y="134385"/>
                </a:lnTo>
                <a:lnTo>
                  <a:pt x="78987" y="134385"/>
                </a:lnTo>
                <a:lnTo>
                  <a:pt x="78987" y="100493"/>
                </a:lnTo>
                <a:lnTo>
                  <a:pt x="235882" y="100493"/>
                </a:lnTo>
                <a:lnTo>
                  <a:pt x="235882" y="86396"/>
                </a:lnTo>
                <a:lnTo>
                  <a:pt x="231818" y="82329"/>
                </a:lnTo>
                <a:lnTo>
                  <a:pt x="115008" y="82329"/>
                </a:lnTo>
                <a:lnTo>
                  <a:pt x="148352" y="26741"/>
                </a:lnTo>
                <a:lnTo>
                  <a:pt x="169533" y="26741"/>
                </a:lnTo>
                <a:lnTo>
                  <a:pt x="154500" y="1673"/>
                </a:lnTo>
                <a:lnTo>
                  <a:pt x="151541" y="0"/>
                </a:lnTo>
                <a:close/>
              </a:path>
              <a:path w="297180" h="568960">
                <a:moveTo>
                  <a:pt x="235882" y="100493"/>
                </a:moveTo>
                <a:lnTo>
                  <a:pt x="217716" y="100493"/>
                </a:lnTo>
                <a:lnTo>
                  <a:pt x="217716" y="134385"/>
                </a:lnTo>
                <a:lnTo>
                  <a:pt x="235882" y="134385"/>
                </a:lnTo>
                <a:lnTo>
                  <a:pt x="235882" y="100493"/>
                </a:lnTo>
                <a:close/>
              </a:path>
              <a:path w="297180" h="568960">
                <a:moveTo>
                  <a:pt x="169533" y="26741"/>
                </a:moveTo>
                <a:lnTo>
                  <a:pt x="148352" y="26741"/>
                </a:lnTo>
                <a:lnTo>
                  <a:pt x="181687" y="82329"/>
                </a:lnTo>
                <a:lnTo>
                  <a:pt x="202869" y="82329"/>
                </a:lnTo>
                <a:lnTo>
                  <a:pt x="169533" y="2674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</a:endParaRPr>
          </a:p>
        </p:txBody>
      </p:sp>
      <p:sp>
        <p:nvSpPr>
          <p:cNvPr id="25" name="object 14">
            <a:extLst>
              <a:ext uri="{FF2B5EF4-FFF2-40B4-BE49-F238E27FC236}">
                <a16:creationId xmlns:a16="http://schemas.microsoft.com/office/drawing/2014/main" xmlns="" id="{B4F4EEC0-FD7C-4DD2-BF94-C15FF60BD4BC}"/>
              </a:ext>
            </a:extLst>
          </p:cNvPr>
          <p:cNvSpPr/>
          <p:nvPr/>
        </p:nvSpPr>
        <p:spPr>
          <a:xfrm>
            <a:off x="1024423" y="737289"/>
            <a:ext cx="73587" cy="133061"/>
          </a:xfrm>
          <a:custGeom>
            <a:avLst/>
            <a:gdLst/>
            <a:ahLst/>
            <a:cxnLst/>
            <a:rect l="l" t="t" r="r" b="b"/>
            <a:pathLst>
              <a:path w="46354" h="83820">
                <a:moveTo>
                  <a:pt x="42105" y="0"/>
                </a:moveTo>
                <a:lnTo>
                  <a:pt x="32072" y="0"/>
                </a:lnTo>
                <a:lnTo>
                  <a:pt x="28008" y="4067"/>
                </a:lnTo>
                <a:lnTo>
                  <a:pt x="28008" y="65566"/>
                </a:lnTo>
                <a:lnTo>
                  <a:pt x="4064" y="65566"/>
                </a:lnTo>
                <a:lnTo>
                  <a:pt x="0" y="69635"/>
                </a:lnTo>
                <a:lnTo>
                  <a:pt x="0" y="79664"/>
                </a:lnTo>
                <a:lnTo>
                  <a:pt x="4064" y="83732"/>
                </a:lnTo>
                <a:lnTo>
                  <a:pt x="42105" y="83732"/>
                </a:lnTo>
                <a:lnTo>
                  <a:pt x="46173" y="79664"/>
                </a:lnTo>
                <a:lnTo>
                  <a:pt x="46173" y="4067"/>
                </a:lnTo>
                <a:lnTo>
                  <a:pt x="421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</a:endParaRPr>
          </a:p>
        </p:txBody>
      </p:sp>
      <p:sp>
        <p:nvSpPr>
          <p:cNvPr id="27" name="object 15">
            <a:extLst>
              <a:ext uri="{FF2B5EF4-FFF2-40B4-BE49-F238E27FC236}">
                <a16:creationId xmlns:a16="http://schemas.microsoft.com/office/drawing/2014/main" xmlns="" id="{4E38F94A-A789-408D-A356-16554AF5EAAD}"/>
              </a:ext>
            </a:extLst>
          </p:cNvPr>
          <p:cNvSpPr/>
          <p:nvPr/>
        </p:nvSpPr>
        <p:spPr>
          <a:xfrm>
            <a:off x="1277369" y="585579"/>
            <a:ext cx="72579" cy="72579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22708" y="0"/>
                </a:moveTo>
                <a:lnTo>
                  <a:pt x="13876" y="1786"/>
                </a:lnTo>
                <a:lnTo>
                  <a:pt x="6657" y="6657"/>
                </a:lnTo>
                <a:lnTo>
                  <a:pt x="1786" y="13875"/>
                </a:lnTo>
                <a:lnTo>
                  <a:pt x="0" y="22705"/>
                </a:lnTo>
                <a:lnTo>
                  <a:pt x="1786" y="31535"/>
                </a:lnTo>
                <a:lnTo>
                  <a:pt x="6657" y="38754"/>
                </a:lnTo>
                <a:lnTo>
                  <a:pt x="13876" y="43626"/>
                </a:lnTo>
                <a:lnTo>
                  <a:pt x="22708" y="45413"/>
                </a:lnTo>
                <a:lnTo>
                  <a:pt x="31538" y="43626"/>
                </a:lnTo>
                <a:lnTo>
                  <a:pt x="38756" y="38754"/>
                </a:lnTo>
                <a:lnTo>
                  <a:pt x="43626" y="31535"/>
                </a:lnTo>
                <a:lnTo>
                  <a:pt x="44494" y="27249"/>
                </a:lnTo>
                <a:lnTo>
                  <a:pt x="20203" y="27249"/>
                </a:lnTo>
                <a:lnTo>
                  <a:pt x="18164" y="25210"/>
                </a:lnTo>
                <a:lnTo>
                  <a:pt x="18164" y="20199"/>
                </a:lnTo>
                <a:lnTo>
                  <a:pt x="20203" y="18166"/>
                </a:lnTo>
                <a:lnTo>
                  <a:pt x="44495" y="18166"/>
                </a:lnTo>
                <a:lnTo>
                  <a:pt x="43626" y="13875"/>
                </a:lnTo>
                <a:lnTo>
                  <a:pt x="38756" y="6657"/>
                </a:lnTo>
                <a:lnTo>
                  <a:pt x="31538" y="1786"/>
                </a:lnTo>
                <a:lnTo>
                  <a:pt x="22708" y="0"/>
                </a:lnTo>
                <a:close/>
              </a:path>
              <a:path w="45720" h="45720">
                <a:moveTo>
                  <a:pt x="44495" y="18166"/>
                </a:moveTo>
                <a:lnTo>
                  <a:pt x="25210" y="18166"/>
                </a:lnTo>
                <a:lnTo>
                  <a:pt x="27247" y="20199"/>
                </a:lnTo>
                <a:lnTo>
                  <a:pt x="27247" y="25210"/>
                </a:lnTo>
                <a:lnTo>
                  <a:pt x="25210" y="27249"/>
                </a:lnTo>
                <a:lnTo>
                  <a:pt x="44494" y="27249"/>
                </a:lnTo>
                <a:lnTo>
                  <a:pt x="45413" y="22705"/>
                </a:lnTo>
                <a:lnTo>
                  <a:pt x="44495" y="1816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</a:endParaRPr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xmlns="" id="{CCED59AF-6E40-4757-81D2-A593341243EB}"/>
              </a:ext>
            </a:extLst>
          </p:cNvPr>
          <p:cNvSpPr/>
          <p:nvPr/>
        </p:nvSpPr>
        <p:spPr>
          <a:xfrm>
            <a:off x="1279627" y="1011881"/>
            <a:ext cx="72579" cy="72579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22708" y="0"/>
                </a:moveTo>
                <a:lnTo>
                  <a:pt x="13876" y="1787"/>
                </a:lnTo>
                <a:lnTo>
                  <a:pt x="6657" y="6657"/>
                </a:lnTo>
                <a:lnTo>
                  <a:pt x="1786" y="13875"/>
                </a:lnTo>
                <a:lnTo>
                  <a:pt x="0" y="22705"/>
                </a:lnTo>
                <a:lnTo>
                  <a:pt x="1786" y="31535"/>
                </a:lnTo>
                <a:lnTo>
                  <a:pt x="6657" y="38753"/>
                </a:lnTo>
                <a:lnTo>
                  <a:pt x="13876" y="43624"/>
                </a:lnTo>
                <a:lnTo>
                  <a:pt x="22708" y="45411"/>
                </a:lnTo>
                <a:lnTo>
                  <a:pt x="31538" y="43624"/>
                </a:lnTo>
                <a:lnTo>
                  <a:pt x="38756" y="38753"/>
                </a:lnTo>
                <a:lnTo>
                  <a:pt x="43626" y="31535"/>
                </a:lnTo>
                <a:lnTo>
                  <a:pt x="44495" y="27245"/>
                </a:lnTo>
                <a:lnTo>
                  <a:pt x="20203" y="27245"/>
                </a:lnTo>
                <a:lnTo>
                  <a:pt x="18164" y="25210"/>
                </a:lnTo>
                <a:lnTo>
                  <a:pt x="18164" y="20200"/>
                </a:lnTo>
                <a:lnTo>
                  <a:pt x="20203" y="18162"/>
                </a:lnTo>
                <a:lnTo>
                  <a:pt x="44494" y="18162"/>
                </a:lnTo>
                <a:lnTo>
                  <a:pt x="43626" y="13875"/>
                </a:lnTo>
                <a:lnTo>
                  <a:pt x="38756" y="6657"/>
                </a:lnTo>
                <a:lnTo>
                  <a:pt x="31538" y="1787"/>
                </a:lnTo>
                <a:lnTo>
                  <a:pt x="22708" y="0"/>
                </a:lnTo>
                <a:close/>
              </a:path>
              <a:path w="45720" h="45720">
                <a:moveTo>
                  <a:pt x="44494" y="18162"/>
                </a:moveTo>
                <a:lnTo>
                  <a:pt x="25210" y="18162"/>
                </a:lnTo>
                <a:lnTo>
                  <a:pt x="27247" y="20200"/>
                </a:lnTo>
                <a:lnTo>
                  <a:pt x="27247" y="25210"/>
                </a:lnTo>
                <a:lnTo>
                  <a:pt x="25210" y="27245"/>
                </a:lnTo>
                <a:lnTo>
                  <a:pt x="44495" y="27245"/>
                </a:lnTo>
                <a:lnTo>
                  <a:pt x="45413" y="22705"/>
                </a:lnTo>
                <a:lnTo>
                  <a:pt x="44494" y="18162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</a:endParaRPr>
          </a:p>
        </p:txBody>
      </p:sp>
      <p:sp>
        <p:nvSpPr>
          <p:cNvPr id="29" name="object 17">
            <a:extLst>
              <a:ext uri="{FF2B5EF4-FFF2-40B4-BE49-F238E27FC236}">
                <a16:creationId xmlns:a16="http://schemas.microsoft.com/office/drawing/2014/main" xmlns="" id="{1BE36EAE-6F3B-4913-AC8E-C7E2DC5A6603}"/>
              </a:ext>
            </a:extLst>
          </p:cNvPr>
          <p:cNvSpPr/>
          <p:nvPr/>
        </p:nvSpPr>
        <p:spPr>
          <a:xfrm>
            <a:off x="815817" y="581494"/>
            <a:ext cx="72579" cy="72579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22708" y="0"/>
                </a:moveTo>
                <a:lnTo>
                  <a:pt x="13878" y="1786"/>
                </a:lnTo>
                <a:lnTo>
                  <a:pt x="6659" y="6657"/>
                </a:lnTo>
                <a:lnTo>
                  <a:pt x="1787" y="13875"/>
                </a:lnTo>
                <a:lnTo>
                  <a:pt x="0" y="22705"/>
                </a:lnTo>
                <a:lnTo>
                  <a:pt x="1787" y="31535"/>
                </a:lnTo>
                <a:lnTo>
                  <a:pt x="6659" y="38754"/>
                </a:lnTo>
                <a:lnTo>
                  <a:pt x="13878" y="43626"/>
                </a:lnTo>
                <a:lnTo>
                  <a:pt x="22708" y="45413"/>
                </a:lnTo>
                <a:lnTo>
                  <a:pt x="31539" y="43626"/>
                </a:lnTo>
                <a:lnTo>
                  <a:pt x="38757" y="38754"/>
                </a:lnTo>
                <a:lnTo>
                  <a:pt x="43628" y="31535"/>
                </a:lnTo>
                <a:lnTo>
                  <a:pt x="44495" y="27249"/>
                </a:lnTo>
                <a:lnTo>
                  <a:pt x="20204" y="27249"/>
                </a:lnTo>
                <a:lnTo>
                  <a:pt x="18166" y="25210"/>
                </a:lnTo>
                <a:lnTo>
                  <a:pt x="18166" y="20199"/>
                </a:lnTo>
                <a:lnTo>
                  <a:pt x="20204" y="18166"/>
                </a:lnTo>
                <a:lnTo>
                  <a:pt x="44496" y="18166"/>
                </a:lnTo>
                <a:lnTo>
                  <a:pt x="43628" y="13875"/>
                </a:lnTo>
                <a:lnTo>
                  <a:pt x="38757" y="6657"/>
                </a:lnTo>
                <a:lnTo>
                  <a:pt x="31539" y="1786"/>
                </a:lnTo>
                <a:lnTo>
                  <a:pt x="22708" y="0"/>
                </a:lnTo>
                <a:close/>
              </a:path>
              <a:path w="45720" h="45720">
                <a:moveTo>
                  <a:pt x="44496" y="18166"/>
                </a:moveTo>
                <a:lnTo>
                  <a:pt x="25210" y="18166"/>
                </a:lnTo>
                <a:lnTo>
                  <a:pt x="27249" y="20199"/>
                </a:lnTo>
                <a:lnTo>
                  <a:pt x="27249" y="25210"/>
                </a:lnTo>
                <a:lnTo>
                  <a:pt x="25210" y="27249"/>
                </a:lnTo>
                <a:lnTo>
                  <a:pt x="44495" y="27249"/>
                </a:lnTo>
                <a:lnTo>
                  <a:pt x="45415" y="22705"/>
                </a:lnTo>
                <a:lnTo>
                  <a:pt x="44496" y="1816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</a:endParaRPr>
          </a:p>
        </p:txBody>
      </p:sp>
      <p:sp>
        <p:nvSpPr>
          <p:cNvPr id="30" name="object 18">
            <a:extLst>
              <a:ext uri="{FF2B5EF4-FFF2-40B4-BE49-F238E27FC236}">
                <a16:creationId xmlns:a16="http://schemas.microsoft.com/office/drawing/2014/main" xmlns="" id="{2EDC1A36-C84B-4FD0-8FB5-498E0D36A1F1}"/>
              </a:ext>
            </a:extLst>
          </p:cNvPr>
          <p:cNvSpPr/>
          <p:nvPr/>
        </p:nvSpPr>
        <p:spPr>
          <a:xfrm>
            <a:off x="819446" y="1015966"/>
            <a:ext cx="72579" cy="72579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22708" y="0"/>
                </a:moveTo>
                <a:lnTo>
                  <a:pt x="13878" y="1787"/>
                </a:lnTo>
                <a:lnTo>
                  <a:pt x="6659" y="6657"/>
                </a:lnTo>
                <a:lnTo>
                  <a:pt x="1787" y="13875"/>
                </a:lnTo>
                <a:lnTo>
                  <a:pt x="0" y="22705"/>
                </a:lnTo>
                <a:lnTo>
                  <a:pt x="1787" y="31535"/>
                </a:lnTo>
                <a:lnTo>
                  <a:pt x="6659" y="38753"/>
                </a:lnTo>
                <a:lnTo>
                  <a:pt x="13878" y="43624"/>
                </a:lnTo>
                <a:lnTo>
                  <a:pt x="22708" y="45411"/>
                </a:lnTo>
                <a:lnTo>
                  <a:pt x="31539" y="43624"/>
                </a:lnTo>
                <a:lnTo>
                  <a:pt x="38757" y="38753"/>
                </a:lnTo>
                <a:lnTo>
                  <a:pt x="43628" y="31535"/>
                </a:lnTo>
                <a:lnTo>
                  <a:pt x="44496" y="27245"/>
                </a:lnTo>
                <a:lnTo>
                  <a:pt x="20204" y="27245"/>
                </a:lnTo>
                <a:lnTo>
                  <a:pt x="18166" y="25210"/>
                </a:lnTo>
                <a:lnTo>
                  <a:pt x="18166" y="20200"/>
                </a:lnTo>
                <a:lnTo>
                  <a:pt x="20204" y="18162"/>
                </a:lnTo>
                <a:lnTo>
                  <a:pt x="44495" y="18162"/>
                </a:lnTo>
                <a:lnTo>
                  <a:pt x="43628" y="13875"/>
                </a:lnTo>
                <a:lnTo>
                  <a:pt x="38757" y="6657"/>
                </a:lnTo>
                <a:lnTo>
                  <a:pt x="31539" y="1787"/>
                </a:lnTo>
                <a:lnTo>
                  <a:pt x="22708" y="0"/>
                </a:lnTo>
                <a:close/>
              </a:path>
              <a:path w="45720" h="45720">
                <a:moveTo>
                  <a:pt x="44495" y="18162"/>
                </a:moveTo>
                <a:lnTo>
                  <a:pt x="25210" y="18162"/>
                </a:lnTo>
                <a:lnTo>
                  <a:pt x="27249" y="20200"/>
                </a:lnTo>
                <a:lnTo>
                  <a:pt x="27249" y="25210"/>
                </a:lnTo>
                <a:lnTo>
                  <a:pt x="25210" y="27245"/>
                </a:lnTo>
                <a:lnTo>
                  <a:pt x="44496" y="27245"/>
                </a:lnTo>
                <a:lnTo>
                  <a:pt x="45415" y="22705"/>
                </a:lnTo>
                <a:lnTo>
                  <a:pt x="44495" y="18162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</a:endParaRPr>
          </a:p>
        </p:txBody>
      </p:sp>
      <p:sp>
        <p:nvSpPr>
          <p:cNvPr id="31" name="object 12">
            <a:extLst>
              <a:ext uri="{FF2B5EF4-FFF2-40B4-BE49-F238E27FC236}">
                <a16:creationId xmlns:a16="http://schemas.microsoft.com/office/drawing/2014/main" xmlns="" id="{9FE3B711-0891-4D76-B06F-392B29CE874E}"/>
              </a:ext>
            </a:extLst>
          </p:cNvPr>
          <p:cNvSpPr/>
          <p:nvPr/>
        </p:nvSpPr>
        <p:spPr>
          <a:xfrm>
            <a:off x="865838" y="587947"/>
            <a:ext cx="428304" cy="481294"/>
          </a:xfrm>
          <a:custGeom>
            <a:avLst/>
            <a:gdLst/>
            <a:ahLst/>
            <a:cxnLst/>
            <a:rect l="l" t="t" r="r" b="b"/>
            <a:pathLst>
              <a:path w="221615" h="221615">
                <a:moveTo>
                  <a:pt x="22826" y="49561"/>
                </a:moveTo>
                <a:lnTo>
                  <a:pt x="947" y="96179"/>
                </a:lnTo>
                <a:lnTo>
                  <a:pt x="0" y="110656"/>
                </a:lnTo>
                <a:lnTo>
                  <a:pt x="8709" y="153685"/>
                </a:lnTo>
                <a:lnTo>
                  <a:pt x="32445" y="188861"/>
                </a:lnTo>
                <a:lnTo>
                  <a:pt x="67622" y="212597"/>
                </a:lnTo>
                <a:lnTo>
                  <a:pt x="110653" y="221306"/>
                </a:lnTo>
                <a:lnTo>
                  <a:pt x="153683" y="212597"/>
                </a:lnTo>
                <a:lnTo>
                  <a:pt x="167693" y="203144"/>
                </a:lnTo>
                <a:lnTo>
                  <a:pt x="110653" y="203144"/>
                </a:lnTo>
                <a:lnTo>
                  <a:pt x="74686" y="195864"/>
                </a:lnTo>
                <a:lnTo>
                  <a:pt x="45282" y="176024"/>
                </a:lnTo>
                <a:lnTo>
                  <a:pt x="25441" y="146620"/>
                </a:lnTo>
                <a:lnTo>
                  <a:pt x="18161" y="110652"/>
                </a:lnTo>
                <a:lnTo>
                  <a:pt x="18954" y="98553"/>
                </a:lnTo>
                <a:lnTo>
                  <a:pt x="21302" y="86717"/>
                </a:lnTo>
                <a:lnTo>
                  <a:pt x="25164" y="75305"/>
                </a:lnTo>
                <a:lnTo>
                  <a:pt x="30494" y="64479"/>
                </a:lnTo>
                <a:lnTo>
                  <a:pt x="33000" y="60138"/>
                </a:lnTo>
                <a:lnTo>
                  <a:pt x="31513" y="54583"/>
                </a:lnTo>
                <a:lnTo>
                  <a:pt x="22826" y="49561"/>
                </a:lnTo>
                <a:close/>
              </a:path>
              <a:path w="221615" h="221615">
                <a:moveTo>
                  <a:pt x="167695" y="18166"/>
                </a:moveTo>
                <a:lnTo>
                  <a:pt x="110653" y="18166"/>
                </a:lnTo>
                <a:lnTo>
                  <a:pt x="146618" y="25445"/>
                </a:lnTo>
                <a:lnTo>
                  <a:pt x="176020" y="45285"/>
                </a:lnTo>
                <a:lnTo>
                  <a:pt x="195859" y="74687"/>
                </a:lnTo>
                <a:lnTo>
                  <a:pt x="203138" y="110656"/>
                </a:lnTo>
                <a:lnTo>
                  <a:pt x="195859" y="146620"/>
                </a:lnTo>
                <a:lnTo>
                  <a:pt x="176020" y="176024"/>
                </a:lnTo>
                <a:lnTo>
                  <a:pt x="146618" y="195864"/>
                </a:lnTo>
                <a:lnTo>
                  <a:pt x="110653" y="203144"/>
                </a:lnTo>
                <a:lnTo>
                  <a:pt x="167693" y="203144"/>
                </a:lnTo>
                <a:lnTo>
                  <a:pt x="188860" y="188860"/>
                </a:lnTo>
                <a:lnTo>
                  <a:pt x="212596" y="153683"/>
                </a:lnTo>
                <a:lnTo>
                  <a:pt x="221304" y="110652"/>
                </a:lnTo>
                <a:lnTo>
                  <a:pt x="212595" y="67625"/>
                </a:lnTo>
                <a:lnTo>
                  <a:pt x="188858" y="32447"/>
                </a:lnTo>
                <a:lnTo>
                  <a:pt x="167695" y="18166"/>
                </a:lnTo>
                <a:close/>
              </a:path>
              <a:path w="221615" h="221615">
                <a:moveTo>
                  <a:pt x="110653" y="0"/>
                </a:moveTo>
                <a:lnTo>
                  <a:pt x="68044" y="8461"/>
                </a:lnTo>
                <a:lnTo>
                  <a:pt x="32042" y="32774"/>
                </a:lnTo>
                <a:lnTo>
                  <a:pt x="28510" y="36338"/>
                </a:lnTo>
                <a:lnTo>
                  <a:pt x="28539" y="42091"/>
                </a:lnTo>
                <a:lnTo>
                  <a:pt x="35664" y="49150"/>
                </a:lnTo>
                <a:lnTo>
                  <a:pt x="41413" y="49126"/>
                </a:lnTo>
                <a:lnTo>
                  <a:pt x="44945" y="45561"/>
                </a:lnTo>
                <a:lnTo>
                  <a:pt x="59099" y="33826"/>
                </a:lnTo>
                <a:lnTo>
                  <a:pt x="75037" y="25238"/>
                </a:lnTo>
                <a:lnTo>
                  <a:pt x="92356" y="19961"/>
                </a:lnTo>
                <a:lnTo>
                  <a:pt x="110653" y="18166"/>
                </a:lnTo>
                <a:lnTo>
                  <a:pt x="167695" y="18166"/>
                </a:lnTo>
                <a:lnTo>
                  <a:pt x="153681" y="8709"/>
                </a:lnTo>
                <a:lnTo>
                  <a:pt x="110653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82" y="3672458"/>
            <a:ext cx="783214" cy="152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8" y="1705743"/>
            <a:ext cx="867972" cy="171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043133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026"/>
          <a:stretch/>
        </p:blipFill>
        <p:spPr>
          <a:xfrm>
            <a:off x="9281120" y="1687466"/>
            <a:ext cx="3324200" cy="2957678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738664"/>
          </a:xfrm>
        </p:spPr>
        <p:txBody>
          <a:bodyPr/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3a  Do the quiz.</a:t>
            </a: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0374" y="1152178"/>
            <a:ext cx="1190709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latin typeface="Arial"/>
              </a:rPr>
              <a:t>7</a:t>
            </a:r>
            <a:r>
              <a:rPr lang="en-US" sz="2600" b="1" dirty="0">
                <a:latin typeface="Arial"/>
              </a:rPr>
              <a:t>) Of the 19 hottest recorded years, </a:t>
            </a:r>
            <a:r>
              <a:rPr lang="en-US" sz="2600" b="1" dirty="0" smtClean="0">
                <a:latin typeface="Arial"/>
              </a:rPr>
              <a:t>how many </a:t>
            </a:r>
            <a:r>
              <a:rPr lang="en-US" sz="2600" b="1" dirty="0">
                <a:latin typeface="Arial"/>
              </a:rPr>
              <a:t>have taken place since 2000?</a:t>
            </a:r>
          </a:p>
          <a:p>
            <a:pPr marL="514350" indent="-514350">
              <a:buAutoNum type="alphaLcParenR"/>
            </a:pPr>
            <a:r>
              <a:rPr lang="pt-BR" sz="2600" b="1" dirty="0" smtClean="0">
                <a:solidFill>
                  <a:srgbClr val="660066"/>
                </a:solidFill>
                <a:latin typeface="Arial"/>
              </a:rPr>
              <a:t>11             </a:t>
            </a:r>
          </a:p>
          <a:p>
            <a:r>
              <a:rPr lang="pt-BR" sz="2600" b="1" dirty="0" smtClean="0">
                <a:solidFill>
                  <a:srgbClr val="660066"/>
                </a:solidFill>
                <a:latin typeface="Arial"/>
              </a:rPr>
              <a:t>b</a:t>
            </a:r>
            <a:r>
              <a:rPr lang="pt-BR" sz="2600" b="1" dirty="0">
                <a:solidFill>
                  <a:srgbClr val="660066"/>
                </a:solidFill>
                <a:latin typeface="Arial"/>
              </a:rPr>
              <a:t>) 14 </a:t>
            </a:r>
            <a:r>
              <a:rPr lang="pt-BR" sz="2600" b="1" dirty="0" smtClean="0">
                <a:solidFill>
                  <a:srgbClr val="660066"/>
                </a:solidFill>
                <a:latin typeface="Arial"/>
              </a:rPr>
              <a:t>              </a:t>
            </a:r>
          </a:p>
          <a:p>
            <a:r>
              <a:rPr lang="pt-BR" sz="2600" b="1" dirty="0" smtClean="0">
                <a:solidFill>
                  <a:srgbClr val="660066"/>
                </a:solidFill>
                <a:latin typeface="Arial"/>
              </a:rPr>
              <a:t>c</a:t>
            </a:r>
            <a:r>
              <a:rPr lang="pt-BR" sz="2600" b="1" dirty="0">
                <a:solidFill>
                  <a:srgbClr val="660066"/>
                </a:solidFill>
                <a:latin typeface="Arial"/>
              </a:rPr>
              <a:t>) </a:t>
            </a:r>
            <a:r>
              <a:rPr lang="pt-BR" sz="2600" b="1" dirty="0" smtClean="0">
                <a:solidFill>
                  <a:srgbClr val="660066"/>
                </a:solidFill>
                <a:latin typeface="Arial"/>
              </a:rPr>
              <a:t>18  </a:t>
            </a:r>
            <a:endParaRPr lang="pt-BR" sz="2600" b="1" dirty="0">
              <a:solidFill>
                <a:srgbClr val="660066"/>
              </a:solidFill>
              <a:latin typeface="Arial"/>
            </a:endParaRPr>
          </a:p>
          <a:p>
            <a:endParaRPr lang="en-US" sz="2600" b="1" dirty="0" smtClean="0">
              <a:latin typeface="Arial"/>
            </a:endParaRPr>
          </a:p>
          <a:p>
            <a:endParaRPr lang="en-US" sz="2600" b="1" dirty="0" smtClean="0">
              <a:latin typeface="Arial"/>
            </a:endParaRPr>
          </a:p>
          <a:p>
            <a:r>
              <a:rPr lang="en-US" sz="2600" b="1" dirty="0" smtClean="0">
                <a:latin typeface="Arial"/>
              </a:rPr>
              <a:t>8</a:t>
            </a:r>
            <a:r>
              <a:rPr lang="en-US" sz="2600" b="1" dirty="0">
                <a:latin typeface="Arial"/>
              </a:rPr>
              <a:t>) Is it too late to turn back the problems </a:t>
            </a:r>
            <a:r>
              <a:rPr lang="en-US" sz="2600" b="1" dirty="0" smtClean="0">
                <a:latin typeface="Arial"/>
              </a:rPr>
              <a:t>of climate </a:t>
            </a:r>
            <a:r>
              <a:rPr lang="en-US" sz="2600" b="1" dirty="0">
                <a:latin typeface="Arial"/>
              </a:rPr>
              <a:t>change?</a:t>
            </a:r>
          </a:p>
          <a:p>
            <a:pPr marL="514350" indent="-514350">
              <a:buAutoNum type="alphaLcParenR"/>
            </a:pPr>
            <a:r>
              <a:rPr lang="en-US" sz="2600" b="1" dirty="0" smtClean="0">
                <a:solidFill>
                  <a:srgbClr val="660066"/>
                </a:solidFill>
                <a:latin typeface="Arial"/>
              </a:rPr>
              <a:t>Yes</a:t>
            </a:r>
            <a:r>
              <a:rPr lang="en-US" sz="2600" b="1" dirty="0">
                <a:solidFill>
                  <a:srgbClr val="660066"/>
                </a:solidFill>
                <a:latin typeface="Arial"/>
              </a:rPr>
              <a:t>. </a:t>
            </a:r>
            <a:r>
              <a:rPr lang="en-US" sz="2600" b="1" dirty="0" smtClean="0">
                <a:solidFill>
                  <a:srgbClr val="660066"/>
                </a:solidFill>
                <a:latin typeface="Arial"/>
              </a:rPr>
              <a:t>         </a:t>
            </a:r>
          </a:p>
          <a:p>
            <a:r>
              <a:rPr lang="en-US" sz="2600" b="1" dirty="0" smtClean="0">
                <a:solidFill>
                  <a:srgbClr val="660066"/>
                </a:solidFill>
                <a:latin typeface="Arial"/>
              </a:rPr>
              <a:t>b</a:t>
            </a:r>
            <a:r>
              <a:rPr lang="en-US" sz="2600" b="1" dirty="0">
                <a:solidFill>
                  <a:srgbClr val="660066"/>
                </a:solidFill>
                <a:latin typeface="Arial"/>
              </a:rPr>
              <a:t>) No. </a:t>
            </a:r>
            <a:r>
              <a:rPr lang="en-US" sz="2600" b="1" dirty="0" smtClean="0">
                <a:solidFill>
                  <a:srgbClr val="660066"/>
                </a:solidFill>
                <a:latin typeface="Arial"/>
              </a:rPr>
              <a:t>            </a:t>
            </a:r>
          </a:p>
          <a:p>
            <a:r>
              <a:rPr lang="en-US" sz="2600" b="1" dirty="0" smtClean="0">
                <a:solidFill>
                  <a:srgbClr val="660066"/>
                </a:solidFill>
                <a:latin typeface="Arial"/>
              </a:rPr>
              <a:t>c</a:t>
            </a:r>
            <a:r>
              <a:rPr lang="en-US" sz="2600" b="1" dirty="0">
                <a:solidFill>
                  <a:srgbClr val="660066"/>
                </a:solidFill>
                <a:latin typeface="Arial"/>
              </a:rPr>
              <a:t>) Not sure.</a:t>
            </a:r>
            <a:endParaRPr lang="ru-RU" sz="2600" b="1" dirty="0">
              <a:solidFill>
                <a:srgbClr val="66006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4136" y="2808362"/>
            <a:ext cx="1296144" cy="43204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4136" y="4752578"/>
            <a:ext cx="1440160" cy="43204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29" t="5373" r="19744" b="29811"/>
          <a:stretch/>
        </p:blipFill>
        <p:spPr>
          <a:xfrm>
            <a:off x="2678834" y="4464546"/>
            <a:ext cx="1921765" cy="244827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72608" y="4645144"/>
            <a:ext cx="6400800" cy="212365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sz="2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One of the best climate scientists Kate Marvel told The New </a:t>
            </a:r>
            <a:r>
              <a:rPr lang="en-US" sz="2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York Times</a:t>
            </a:r>
            <a:r>
              <a:rPr lang="en-US" sz="2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“It’s too late to avoid climate change, but it’s not too late to </a:t>
            </a:r>
            <a:r>
              <a:rPr lang="en-US" sz="2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prevent the </a:t>
            </a:r>
            <a:r>
              <a:rPr lang="en-US" sz="2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worst outcomes. Even if the planet is already warming, we still </a:t>
            </a:r>
            <a:r>
              <a:rPr lang="en-US" sz="2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should  do </a:t>
            </a:r>
            <a:r>
              <a:rPr lang="en-US" sz="2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we can limit the </a:t>
            </a:r>
            <a:r>
              <a:rPr lang="en-US" sz="2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damage”.</a:t>
            </a:r>
            <a:endParaRPr lang="ru-RU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73208" y="4536554"/>
            <a:ext cx="2016224" cy="180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53" r="32587"/>
          <a:stretch/>
        </p:blipFill>
        <p:spPr>
          <a:xfrm>
            <a:off x="7552928" y="1584226"/>
            <a:ext cx="1549097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2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2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2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1354217"/>
          </a:xfrm>
        </p:spPr>
        <p:txBody>
          <a:bodyPr/>
          <a:lstStyle/>
          <a:p>
            <a:pPr algn="ctr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3b  Answer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the question.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28392" y="1296194"/>
            <a:ext cx="75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/>
              </a:rPr>
              <a:t>What </a:t>
            </a:r>
            <a:r>
              <a:rPr lang="en-US" sz="2800" b="1" dirty="0">
                <a:solidFill>
                  <a:srgbClr val="FF0000"/>
                </a:solidFill>
                <a:latin typeface="Arial"/>
              </a:rPr>
              <a:t>can we do to improve the world?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128" y="1944266"/>
            <a:ext cx="5660777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Wingdings" pitchFamily="2" charset="2"/>
              <a:buChar char="ü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Volunteer your time at local schools. Children are the future of this world.</a:t>
            </a:r>
          </a:p>
          <a:p>
            <a:pPr marL="742950" indent="-742950">
              <a:buFont typeface="Wingdings" pitchFamily="2" charset="2"/>
              <a:buChar char="ü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Recognize the humanity of the other people, and respect their dignity.</a:t>
            </a:r>
          </a:p>
          <a:p>
            <a:pPr marL="742950" indent="-742950">
              <a:buFont typeface="Wingdings" pitchFamily="2" charset="2"/>
              <a:buChar char="ü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Use less paper.</a:t>
            </a:r>
          </a:p>
          <a:p>
            <a:pPr marL="742950" indent="-742950">
              <a:buFont typeface="Wingdings" pitchFamily="2" charset="2"/>
              <a:buChar char="ü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Conserve water.</a:t>
            </a:r>
          </a:p>
          <a:p>
            <a:pPr marL="742950" indent="-742950">
              <a:buFont typeface="Wingdings" pitchFamily="2" charset="2"/>
              <a:buChar char="ü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Donate to clean water charities.</a:t>
            </a:r>
          </a:p>
          <a:p>
            <a:pPr marL="742950" indent="-742950">
              <a:buFont typeface="Wingdings" pitchFamily="2" charset="2"/>
              <a:buChar char="ü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Be generous.</a:t>
            </a:r>
          </a:p>
          <a:p>
            <a:pPr marL="742950" indent="-742950">
              <a:buFont typeface="Wingdings" pitchFamily="2" charset="2"/>
              <a:buChar char="ü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742950" indent="-742950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40760" y="1944266"/>
            <a:ext cx="64008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b="1" i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Проводите время в местных школах добровольно. Дети - будущее этого мира.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i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Признавайте гуманность других людей и уважайте их достоинство.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i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Используйте меньше бумаги.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i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Экономьте воду.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i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Делайте пожертвования благотворительным организациям, занимающимся чистой водой.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i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Будьте щедрыми.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768" y="1819414"/>
            <a:ext cx="6328792" cy="494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1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722" y="156592"/>
            <a:ext cx="11466156" cy="895502"/>
          </a:xfrm>
        </p:spPr>
        <p:txBody>
          <a:bodyPr/>
          <a:lstStyle/>
          <a:p>
            <a:pPr algn="ctr"/>
            <a:r>
              <a:rPr lang="en-US" sz="5819" dirty="0">
                <a:latin typeface="Arial" pitchFamily="34" charset="0"/>
                <a:cs typeface="Arial" pitchFamily="34" charset="0"/>
              </a:rPr>
              <a:t>For </a:t>
            </a:r>
            <a:r>
              <a:rPr lang="en-US" sz="5819" dirty="0" smtClean="0">
                <a:latin typeface="Arial" pitchFamily="34" charset="0"/>
                <a:cs typeface="Arial" pitchFamily="34" charset="0"/>
              </a:rPr>
              <a:t>self-study</a:t>
            </a:r>
            <a:endParaRPr lang="ru-RU" sz="5819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0D8FE94-81E1-4304-B231-00DA0554F340}"/>
              </a:ext>
            </a:extLst>
          </p:cNvPr>
          <p:cNvSpPr/>
          <p:nvPr/>
        </p:nvSpPr>
        <p:spPr>
          <a:xfrm>
            <a:off x="9407523" y="6237362"/>
            <a:ext cx="28246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54212" indent="-554212"/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(U9, L5 p.117)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100" y="4304758"/>
            <a:ext cx="337972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1000200" y="2160290"/>
            <a:ext cx="7704856" cy="738664"/>
          </a:xfrm>
        </p:spPr>
        <p:txBody>
          <a:bodyPr/>
          <a:lstStyle/>
          <a:p>
            <a:r>
              <a:rPr lang="en-US" sz="2400" b="1" i="0" dirty="0">
                <a:solidFill>
                  <a:srgbClr val="006600"/>
                </a:solidFill>
              </a:rPr>
              <a:t>e.g. Buy cardboard boxes instead of plastic bottles.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1072208" y="1584226"/>
            <a:ext cx="5568696" cy="369332"/>
          </a:xfrm>
        </p:spPr>
        <p:txBody>
          <a:bodyPr/>
          <a:lstStyle/>
          <a:p>
            <a:r>
              <a:rPr lang="en-US" sz="2400" b="1" i="0" dirty="0">
                <a:solidFill>
                  <a:srgbClr val="002060"/>
                </a:solidFill>
              </a:rPr>
              <a:t>Write five tips to use less plastic</a:t>
            </a:r>
            <a:r>
              <a:rPr lang="en-US" b="1" i="0" dirty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92" y="2664346"/>
            <a:ext cx="7416824" cy="424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843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722" y="156592"/>
            <a:ext cx="11466156" cy="895502"/>
          </a:xfrm>
        </p:spPr>
        <p:txBody>
          <a:bodyPr/>
          <a:lstStyle/>
          <a:p>
            <a:pPr algn="ctr"/>
            <a:r>
              <a:rPr lang="en-US" sz="5819" dirty="0">
                <a:latin typeface="Arial" pitchFamily="34" charset="0"/>
                <a:cs typeface="Arial" pitchFamily="34" charset="0"/>
              </a:rPr>
              <a:t>Checking the self-study work</a:t>
            </a:r>
            <a:endParaRPr lang="ru-RU" sz="5819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0D8FE94-81E1-4304-B231-00DA0554F340}"/>
              </a:ext>
            </a:extLst>
          </p:cNvPr>
          <p:cNvSpPr/>
          <p:nvPr/>
        </p:nvSpPr>
        <p:spPr>
          <a:xfrm>
            <a:off x="9407523" y="6237362"/>
            <a:ext cx="29384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54212" indent="-554212"/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(U9, L4, p.117)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100" y="4304758"/>
            <a:ext cx="337972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96144" y="3240410"/>
            <a:ext cx="8496944" cy="3077766"/>
          </a:xfrm>
        </p:spPr>
        <p:txBody>
          <a:bodyPr/>
          <a:lstStyle/>
          <a:p>
            <a:r>
              <a:rPr lang="en-US" sz="2000" b="1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Match the adjectives which have similar meaning. </a:t>
            </a:r>
            <a:endParaRPr lang="en-US" sz="2000" b="1" i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i="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000" b="1" i="0" dirty="0">
                <a:latin typeface="Arial" pitchFamily="34" charset="0"/>
                <a:cs typeface="Arial" pitchFamily="34" charset="0"/>
              </a:rPr>
              <a:t>) freezing </a:t>
            </a:r>
            <a:r>
              <a:rPr lang="en-US" sz="2000" b="1" i="0" dirty="0" smtClean="0">
                <a:latin typeface="Arial" pitchFamily="34" charset="0"/>
                <a:cs typeface="Arial" pitchFamily="34" charset="0"/>
              </a:rPr>
              <a:t>                               a</a:t>
            </a:r>
            <a:r>
              <a:rPr lang="en-US" sz="2000" b="1" i="0" dirty="0">
                <a:latin typeface="Arial" pitchFamily="34" charset="0"/>
                <a:cs typeface="Arial" pitchFamily="34" charset="0"/>
              </a:rPr>
              <a:t>) bad</a:t>
            </a:r>
          </a:p>
          <a:p>
            <a:r>
              <a:rPr lang="en-US" sz="2000" b="1" i="0" dirty="0">
                <a:latin typeface="Arial" pitchFamily="34" charset="0"/>
                <a:cs typeface="Arial" pitchFamily="34" charset="0"/>
              </a:rPr>
              <a:t>2) delicious </a:t>
            </a:r>
            <a:r>
              <a:rPr lang="en-US" sz="2000" b="1" i="0" dirty="0" smtClean="0">
                <a:latin typeface="Arial" pitchFamily="34" charset="0"/>
                <a:cs typeface="Arial" pitchFamily="34" charset="0"/>
              </a:rPr>
              <a:t>                             b</a:t>
            </a:r>
            <a:r>
              <a:rPr lang="en-US" sz="2000" b="1" i="0" dirty="0">
                <a:latin typeface="Arial" pitchFamily="34" charset="0"/>
                <a:cs typeface="Arial" pitchFamily="34" charset="0"/>
              </a:rPr>
              <a:t>) interesting</a:t>
            </a:r>
          </a:p>
          <a:p>
            <a:r>
              <a:rPr lang="en-US" sz="2000" b="1" i="0" dirty="0">
                <a:latin typeface="Arial" pitchFamily="34" charset="0"/>
                <a:cs typeface="Arial" pitchFamily="34" charset="0"/>
              </a:rPr>
              <a:t>3) boiling </a:t>
            </a:r>
            <a:r>
              <a:rPr lang="en-US" sz="2000" b="1" i="0" dirty="0" smtClean="0">
                <a:latin typeface="Arial" pitchFamily="34" charset="0"/>
                <a:cs typeface="Arial" pitchFamily="34" charset="0"/>
              </a:rPr>
              <a:t>                                 c</a:t>
            </a:r>
            <a:r>
              <a:rPr lang="en-US" sz="2000" b="1" i="0" dirty="0">
                <a:latin typeface="Arial" pitchFamily="34" charset="0"/>
                <a:cs typeface="Arial" pitchFamily="34" charset="0"/>
              </a:rPr>
              <a:t>) hot</a:t>
            </a:r>
          </a:p>
          <a:p>
            <a:r>
              <a:rPr lang="en-US" sz="2000" b="1" i="0" dirty="0">
                <a:latin typeface="Arial" pitchFamily="34" charset="0"/>
                <a:cs typeface="Arial" pitchFamily="34" charset="0"/>
              </a:rPr>
              <a:t>4) awful, terrible </a:t>
            </a:r>
            <a:r>
              <a:rPr lang="en-US" sz="2000" b="1" i="0" dirty="0" smtClean="0">
                <a:latin typeface="Arial" pitchFamily="34" charset="0"/>
                <a:cs typeface="Arial" pitchFamily="34" charset="0"/>
              </a:rPr>
              <a:t>                     d</a:t>
            </a:r>
            <a:r>
              <a:rPr lang="en-US" sz="2000" b="1" i="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b="1" i="0" dirty="0" smtClean="0">
                <a:latin typeface="Arial" pitchFamily="34" charset="0"/>
                <a:cs typeface="Arial" pitchFamily="34" charset="0"/>
              </a:rPr>
              <a:t>cold</a:t>
            </a: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5) ancient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                             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) sad</a:t>
            </a: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6) great, fantastic,</a:t>
            </a: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amazing, wonderful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            f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) good</a:t>
            </a: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7) exciting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                            g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) old</a:t>
            </a: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8) miserable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                         h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) tasty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424136" y="6375860"/>
            <a:ext cx="6840760" cy="307777"/>
          </a:xfrm>
        </p:spPr>
        <p:txBody>
          <a:bodyPr/>
          <a:lstStyle/>
          <a:p>
            <a:r>
              <a:rPr lang="en-US" sz="2000" b="1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Look at the table in activity 5</a:t>
            </a:r>
            <a:r>
              <a:rPr lang="en-US" sz="20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Write the sentences. 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568152" y="1296194"/>
            <a:ext cx="9361040" cy="1846659"/>
          </a:xfrm>
        </p:spPr>
        <p:txBody>
          <a:bodyPr/>
          <a:lstStyle/>
          <a:p>
            <a:r>
              <a:rPr lang="en-US" sz="2000" b="1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Complete the sentences. Use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very </a:t>
            </a:r>
            <a:r>
              <a:rPr lang="en-US" sz="2000" b="1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really</a:t>
            </a:r>
            <a:r>
              <a:rPr lang="en-US" sz="2000" b="1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000" b="1" i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i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000" b="1" i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000" b="1" i="0" dirty="0">
                <a:latin typeface="Arial" pitchFamily="34" charset="0"/>
                <a:cs typeface="Arial" pitchFamily="34" charset="0"/>
              </a:rPr>
              <a:t>We had a ... fantastic time. </a:t>
            </a:r>
            <a:r>
              <a:rPr lang="en-US" sz="2000" b="1" i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en-US" sz="2000" b="1" i="0" dirty="0">
                <a:latin typeface="Arial" pitchFamily="34" charset="0"/>
                <a:cs typeface="Arial" pitchFamily="34" charset="0"/>
              </a:rPr>
              <a:t>The food was ... delicious. </a:t>
            </a:r>
            <a:r>
              <a:rPr lang="en-US" sz="2000" b="1" i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3) </a:t>
            </a:r>
            <a:r>
              <a:rPr lang="en-US" sz="2000" b="1" i="0" dirty="0">
                <a:latin typeface="Arial" pitchFamily="34" charset="0"/>
                <a:cs typeface="Arial" pitchFamily="34" charset="0"/>
              </a:rPr>
              <a:t>There was</a:t>
            </a:r>
          </a:p>
          <a:p>
            <a:r>
              <a:rPr lang="en-US" sz="2000" b="1" i="0" dirty="0">
                <a:latin typeface="Arial" pitchFamily="34" charset="0"/>
                <a:cs typeface="Arial" pitchFamily="34" charset="0"/>
              </a:rPr>
              <a:t>a ... interesting article on climate change in the paper yesterday. </a:t>
            </a:r>
            <a:r>
              <a:rPr lang="en-US" sz="2000" b="1" i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4) </a:t>
            </a:r>
            <a:r>
              <a:rPr lang="en-US" sz="2000" b="1" i="0" dirty="0">
                <a:latin typeface="Arial" pitchFamily="34" charset="0"/>
                <a:cs typeface="Arial" pitchFamily="34" charset="0"/>
              </a:rPr>
              <a:t>There</a:t>
            </a:r>
          </a:p>
          <a:p>
            <a:r>
              <a:rPr lang="en-US" sz="2000" b="1" i="0" dirty="0">
                <a:latin typeface="Arial" pitchFamily="34" charset="0"/>
                <a:cs typeface="Arial" pitchFamily="34" charset="0"/>
              </a:rPr>
              <a:t>was a ... unpleasant smell coming from the kitchen. </a:t>
            </a:r>
            <a:r>
              <a:rPr lang="en-US" sz="2000" b="1" i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5) </a:t>
            </a:r>
            <a:r>
              <a:rPr lang="en-US" sz="2000" b="1" i="0" dirty="0">
                <a:latin typeface="Arial" pitchFamily="34" charset="0"/>
                <a:cs typeface="Arial" pitchFamily="34" charset="0"/>
              </a:rPr>
              <a:t>Mr. Graham was</a:t>
            </a:r>
          </a:p>
          <a:p>
            <a:r>
              <a:rPr lang="en-US" sz="2000" b="1" i="0" dirty="0">
                <a:latin typeface="Arial" pitchFamily="34" charset="0"/>
                <a:cs typeface="Arial" pitchFamily="34" charset="0"/>
              </a:rPr>
              <a:t>... surprised to find 46 ... ancient gold coins inside the pot. </a:t>
            </a:r>
            <a:r>
              <a:rPr lang="en-US" sz="2000" b="1" i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6) </a:t>
            </a:r>
            <a:r>
              <a:rPr lang="en-US" sz="2000" b="1" i="0" dirty="0">
                <a:latin typeface="Arial" pitchFamily="34" charset="0"/>
                <a:cs typeface="Arial" pitchFamily="34" charset="0"/>
              </a:rPr>
              <a:t>They have</a:t>
            </a:r>
          </a:p>
          <a:p>
            <a:r>
              <a:rPr lang="en-US" sz="2000" b="1" i="0" dirty="0">
                <a:latin typeface="Arial" pitchFamily="34" charset="0"/>
                <a:cs typeface="Arial" pitchFamily="34" charset="0"/>
              </a:rPr>
              <a:t>always been ... friendly to me.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63507" y="1224186"/>
            <a:ext cx="252998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Answer key:</a:t>
            </a:r>
          </a:p>
          <a:p>
            <a:r>
              <a:rPr lang="en-US" sz="2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1) really </a:t>
            </a:r>
          </a:p>
          <a:p>
            <a:r>
              <a:rPr lang="en-US" sz="2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really </a:t>
            </a:r>
          </a:p>
          <a:p>
            <a:r>
              <a:rPr lang="en-US" sz="2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very </a:t>
            </a:r>
          </a:p>
          <a:p>
            <a:r>
              <a:rPr lang="en-US" sz="2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4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very </a:t>
            </a:r>
          </a:p>
          <a:p>
            <a:r>
              <a:rPr lang="en-US" sz="2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24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very </a:t>
            </a:r>
          </a:p>
          <a:p>
            <a:r>
              <a:rPr lang="en-US" sz="2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24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 very</a:t>
            </a:r>
            <a:endParaRPr lang="ru-RU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5-конечная звезда 7"/>
          <p:cNvSpPr/>
          <p:nvPr/>
        </p:nvSpPr>
        <p:spPr>
          <a:xfrm>
            <a:off x="3592488" y="4464546"/>
            <a:ext cx="360040" cy="258708"/>
          </a:xfrm>
          <a:prstGeom prst="star5">
            <a:avLst/>
          </a:prstGeom>
          <a:solidFill>
            <a:srgbClr val="2CB26C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592488" y="6006038"/>
            <a:ext cx="360040" cy="258708"/>
          </a:xfrm>
          <a:prstGeom prst="star5">
            <a:avLst/>
          </a:prstGeom>
          <a:solidFill>
            <a:srgbClr val="2CB26C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3592488" y="4205838"/>
            <a:ext cx="360040" cy="258708"/>
          </a:xfrm>
          <a:prstGeom prst="star5">
            <a:avLst/>
          </a:prstGeom>
          <a:solidFill>
            <a:srgbClr val="2CB26C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3592488" y="3528442"/>
            <a:ext cx="360040" cy="258708"/>
          </a:xfrm>
          <a:prstGeom prst="star5">
            <a:avLst/>
          </a:prstGeom>
          <a:solidFill>
            <a:srgbClr val="2CB26C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3592488" y="5718006"/>
            <a:ext cx="360040" cy="258708"/>
          </a:xfrm>
          <a:prstGeom prst="star5">
            <a:avLst/>
          </a:prstGeom>
          <a:solidFill>
            <a:srgbClr val="2CB26C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3592488" y="5400650"/>
            <a:ext cx="360040" cy="258708"/>
          </a:xfrm>
          <a:prstGeom prst="star5">
            <a:avLst/>
          </a:prstGeom>
          <a:solidFill>
            <a:srgbClr val="2CB26C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3592488" y="3845798"/>
            <a:ext cx="360040" cy="258708"/>
          </a:xfrm>
          <a:prstGeom prst="star5">
            <a:avLst/>
          </a:prstGeom>
          <a:solidFill>
            <a:srgbClr val="2CB26C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3592488" y="4824586"/>
            <a:ext cx="360040" cy="258708"/>
          </a:xfrm>
          <a:prstGeom prst="star5">
            <a:avLst/>
          </a:prstGeom>
          <a:solidFill>
            <a:srgbClr val="2CB26C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9284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615553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what the quotation means.</a:t>
            </a: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0375" y="1399848"/>
            <a:ext cx="118450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Arial"/>
              </a:rPr>
              <a:t>“How wonderful it is that nobody needs to wait a single</a:t>
            </a:r>
          </a:p>
          <a:p>
            <a:r>
              <a:rPr lang="en-US" sz="3200" b="1" i="1" dirty="0">
                <a:solidFill>
                  <a:srgbClr val="002060"/>
                </a:solidFill>
                <a:latin typeface="Arial"/>
              </a:rPr>
              <a:t>moment before starting to improve the world. ”</a:t>
            </a:r>
          </a:p>
          <a:p>
            <a:pPr algn="r"/>
            <a:r>
              <a:rPr lang="en-US" sz="3200" b="1" i="1" dirty="0" smtClean="0">
                <a:latin typeface="Arial"/>
              </a:rPr>
              <a:t>Anne Frank</a:t>
            </a:r>
            <a:endParaRPr lang="ru-RU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376" y="4311208"/>
            <a:ext cx="360997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84176" y="2880370"/>
            <a:ext cx="112690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Как это прекрасно, что никому не нужно ждать ни одного</a:t>
            </a:r>
          </a:p>
          <a:p>
            <a:r>
              <a:rPr lang="ru-RU" sz="2800" b="1" i="1" dirty="0" smtClean="0"/>
              <a:t>момента </a:t>
            </a:r>
            <a:r>
              <a:rPr lang="ru-RU" sz="2800" b="1" i="1" dirty="0"/>
              <a:t>перед тем, как начать улучшать </a:t>
            </a:r>
            <a:r>
              <a:rPr lang="ru-RU" sz="2800" b="1" i="1" dirty="0" smtClean="0"/>
              <a:t>мир.</a:t>
            </a:r>
          </a:p>
          <a:p>
            <a:pPr algn="r"/>
            <a:r>
              <a:rPr lang="ru-RU" sz="2800" b="1" i="1" dirty="0" smtClean="0"/>
              <a:t>Анна Франк</a:t>
            </a:r>
            <a:endParaRPr lang="en-US" sz="2800" b="1" i="1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856" y="3980107"/>
            <a:ext cx="2404118" cy="277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3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738664"/>
          </a:xfrm>
        </p:spPr>
        <p:txBody>
          <a:bodyPr/>
          <a:lstStyle/>
          <a:p>
            <a:pPr algn="ctr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Who was Anne Frank?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8" r="20296"/>
          <a:stretch/>
        </p:blipFill>
        <p:spPr>
          <a:xfrm>
            <a:off x="280120" y="1777953"/>
            <a:ext cx="3449228" cy="41267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023" y="1302402"/>
            <a:ext cx="6684297" cy="326265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88432" y="4752578"/>
            <a:ext cx="8417024" cy="1938992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Anne Frank was one of the thousands of Jewish children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who were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killed in the Holocaust. She became a well-known name and one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the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most discussed victims of the holocaust after her diary ‘The Diary of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Young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Girl’ which has been translated into over 70 languages.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92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615553"/>
          </a:xfrm>
        </p:spPr>
        <p:txBody>
          <a:bodyPr/>
          <a:lstStyle/>
          <a:p>
            <a:pPr algn="ctr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  Answer the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questions. Make a list.</a:t>
            </a: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079451"/>
            <a:ext cx="10096500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30475" y="2016274"/>
            <a:ext cx="4382293" cy="512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0375" y="1224186"/>
            <a:ext cx="11413033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/>
              </a:rPr>
              <a:t>1) What will happen when these things end up 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</a:rPr>
              <a:t>in the </a:t>
            </a:r>
            <a:r>
              <a:rPr lang="en-US" sz="2400" b="1" dirty="0">
                <a:solidFill>
                  <a:srgbClr val="FF0000"/>
                </a:solidFill>
                <a:latin typeface="Arial"/>
              </a:rPr>
              <a:t>landfill?</a:t>
            </a:r>
          </a:p>
          <a:p>
            <a:r>
              <a:rPr lang="en-US" sz="2400" b="1" dirty="0">
                <a:solidFill>
                  <a:srgbClr val="002060"/>
                </a:solidFill>
                <a:latin typeface="Arial"/>
              </a:rPr>
              <a:t>2) Do they disappear immediately?</a:t>
            </a:r>
          </a:p>
          <a:p>
            <a:r>
              <a:rPr lang="en-US" sz="2400" b="1" dirty="0">
                <a:solidFill>
                  <a:srgbClr val="006600"/>
                </a:solidFill>
                <a:latin typeface="Arial"/>
              </a:rPr>
              <a:t>3) Which things will disappear faster?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0475" y="3540379"/>
            <a:ext cx="1224136" cy="43088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banana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2447" y="4320530"/>
            <a:ext cx="1872209" cy="43088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wool socks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50085" y="4824586"/>
            <a:ext cx="2038747" cy="43088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lastic bottle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19379" y="3745627"/>
            <a:ext cx="1781621" cy="43088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plastic bag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57184" y="3745627"/>
            <a:ext cx="2038747" cy="43088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 pitchFamily="34" charset="0"/>
                <a:cs typeface="Arial" pitchFamily="34" charset="0"/>
              </a:rPr>
              <a:t>l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eather boots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11667" y="4393699"/>
            <a:ext cx="1781621" cy="43088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rubber sole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60240" y="6553939"/>
            <a:ext cx="1709613" cy="43088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aper bag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4634" y="6553938"/>
            <a:ext cx="1925638" cy="43088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plastic jug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20680" y="6553937"/>
            <a:ext cx="1224136" cy="43088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in can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11467" y="6553939"/>
            <a:ext cx="1709613" cy="43088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otton bag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09112" y="6553936"/>
            <a:ext cx="2376264" cy="43088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aluminium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can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53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615553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2b  Answer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question.</a:t>
            </a: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975" y="1342530"/>
            <a:ext cx="66688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/>
              </a:rPr>
              <a:t>How long will each item last?</a:t>
            </a:r>
          </a:p>
          <a:p>
            <a:r>
              <a:rPr lang="en-US" sz="2800" b="1" i="1" dirty="0">
                <a:solidFill>
                  <a:srgbClr val="002060"/>
                </a:solidFill>
                <a:latin typeface="Arial"/>
              </a:rPr>
              <a:t>(how many weeks, months or years</a:t>
            </a:r>
            <a:r>
              <a:rPr lang="en-US" sz="2800" b="1" i="1" dirty="0" smtClean="0">
                <a:solidFill>
                  <a:srgbClr val="002060"/>
                </a:solidFill>
                <a:latin typeface="Arial"/>
              </a:rPr>
              <a:t>)</a:t>
            </a:r>
            <a:endParaRPr lang="en-US" sz="2800" b="1" i="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40960" y="1432654"/>
            <a:ext cx="51125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banana -     3 to 4 weeks</a:t>
            </a:r>
            <a:endParaRPr lang="en-US" sz="28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paper bag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cotton 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bag</a:t>
            </a:r>
            <a:endParaRPr lang="en-US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wool sock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leather </a:t>
            </a:r>
            <a:r>
              <a:rPr lang="en-US" sz="2800" b="1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boot</a:t>
            </a:r>
            <a:endParaRPr lang="en-US" sz="2800" b="1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rubber sole of the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boot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tin can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aluminium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can </a:t>
            </a:r>
            <a:endParaRPr lang="en-US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plastic bag </a:t>
            </a:r>
            <a:endParaRPr lang="en-US" sz="28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plastic jug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9900FF"/>
                </a:solidFill>
                <a:latin typeface="Arial" pitchFamily="34" charset="0"/>
                <a:cs typeface="Arial" pitchFamily="34" charset="0"/>
              </a:rPr>
              <a:t>plastic </a:t>
            </a:r>
            <a:r>
              <a:rPr lang="en-US" sz="2800" b="1" dirty="0">
                <a:solidFill>
                  <a:srgbClr val="9900FF"/>
                </a:solidFill>
                <a:latin typeface="Arial" pitchFamily="34" charset="0"/>
                <a:cs typeface="Arial" pitchFamily="34" charset="0"/>
              </a:rPr>
              <a:t>bottle</a:t>
            </a:r>
            <a:endParaRPr lang="ru-RU" sz="2800" b="1" dirty="0">
              <a:solidFill>
                <a:srgbClr val="99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99" y="2592338"/>
            <a:ext cx="6817689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2168" y="2448322"/>
            <a:ext cx="2858243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72608" y="2448322"/>
            <a:ext cx="2520280" cy="351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5176664" y="6552778"/>
            <a:ext cx="432048" cy="28803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51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615553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Answer key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01" y="1296194"/>
            <a:ext cx="11207823" cy="5626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04901" y="2376314"/>
            <a:ext cx="2111523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49517" y="2376314"/>
            <a:ext cx="2111523" cy="50405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04901" y="2880370"/>
            <a:ext cx="2111523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49517" y="2880370"/>
            <a:ext cx="2111523" cy="50405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04901" y="3384426"/>
            <a:ext cx="2111523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400800" y="3384426"/>
            <a:ext cx="2111523" cy="50405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04901" y="3888482"/>
            <a:ext cx="2111523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49517" y="3888482"/>
            <a:ext cx="2399555" cy="50405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04901" y="4392538"/>
            <a:ext cx="3623691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472808" y="4392538"/>
            <a:ext cx="2376264" cy="50405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04901" y="4896594"/>
            <a:ext cx="2111523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472808" y="4896594"/>
            <a:ext cx="2592288" cy="50405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04901" y="5400650"/>
            <a:ext cx="2327547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449517" y="5328642"/>
            <a:ext cx="2759595" cy="50405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04901" y="5832698"/>
            <a:ext cx="2111523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449517" y="5832698"/>
            <a:ext cx="2111523" cy="50405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04901" y="6336754"/>
            <a:ext cx="3839715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449517" y="6336754"/>
            <a:ext cx="2399555" cy="50405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1254164">
            <a:off x="1855057" y="3269319"/>
            <a:ext cx="9140825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data above was gathered from sources such as the 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Oregon Department 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of Environmental Quality</a:t>
            </a:r>
            <a:endParaRPr lang="ru-RU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51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4274" r="16185" b="2510"/>
          <a:stretch/>
        </p:blipFill>
        <p:spPr>
          <a:xfrm>
            <a:off x="10822707" y="1728242"/>
            <a:ext cx="1770781" cy="1693148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830997"/>
          </a:xfrm>
        </p:spPr>
        <p:txBody>
          <a:bodyPr/>
          <a:lstStyle/>
          <a:p>
            <a:pPr algn="ctr"/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3a  Do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the quiz.</a:t>
            </a: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8152" y="1368202"/>
            <a:ext cx="1166529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latin typeface="Arial"/>
              </a:rPr>
              <a:t>1) How many scientists think that </a:t>
            </a:r>
            <a:r>
              <a:rPr lang="en-US" sz="2600" b="1" dirty="0" smtClean="0">
                <a:latin typeface="Arial"/>
              </a:rPr>
              <a:t>climate change</a:t>
            </a:r>
            <a:r>
              <a:rPr lang="en-US" sz="2600" b="1" dirty="0">
                <a:latin typeface="Arial"/>
              </a:rPr>
              <a:t>, which was caused by humans</a:t>
            </a:r>
            <a:r>
              <a:rPr lang="en-US" sz="2600" b="1" dirty="0" smtClean="0">
                <a:latin typeface="Arial"/>
              </a:rPr>
              <a:t>, is </a:t>
            </a:r>
            <a:r>
              <a:rPr lang="en-US" sz="2600" b="1" dirty="0">
                <a:latin typeface="Arial"/>
              </a:rPr>
              <a:t>happening right now?</a:t>
            </a:r>
          </a:p>
          <a:p>
            <a:pPr marL="514350" indent="-514350">
              <a:buAutoNum type="alphaLcParenR"/>
            </a:pPr>
            <a:r>
              <a:rPr lang="pt-BR" sz="2600" b="1" dirty="0" smtClean="0">
                <a:solidFill>
                  <a:srgbClr val="002060"/>
                </a:solidFill>
                <a:latin typeface="Arial"/>
              </a:rPr>
              <a:t>50</a:t>
            </a:r>
            <a:r>
              <a:rPr lang="pt-BR" sz="2600" b="1" dirty="0">
                <a:solidFill>
                  <a:srgbClr val="002060"/>
                </a:solidFill>
                <a:latin typeface="Arial"/>
              </a:rPr>
              <a:t>% </a:t>
            </a:r>
            <a:r>
              <a:rPr lang="pt-BR" sz="2600" b="1" dirty="0" smtClean="0">
                <a:solidFill>
                  <a:srgbClr val="002060"/>
                </a:solidFill>
                <a:latin typeface="Arial"/>
              </a:rPr>
              <a:t>           b</a:t>
            </a:r>
            <a:r>
              <a:rPr lang="pt-BR" sz="2600" b="1" dirty="0">
                <a:solidFill>
                  <a:srgbClr val="002060"/>
                </a:solidFill>
                <a:latin typeface="Arial"/>
              </a:rPr>
              <a:t>) 83% </a:t>
            </a:r>
            <a:r>
              <a:rPr lang="pt-BR" sz="2600" b="1" dirty="0" smtClean="0">
                <a:solidFill>
                  <a:srgbClr val="002060"/>
                </a:solidFill>
                <a:latin typeface="Arial"/>
              </a:rPr>
              <a:t>           c</a:t>
            </a:r>
            <a:r>
              <a:rPr lang="pt-BR" sz="2600" b="1" dirty="0">
                <a:solidFill>
                  <a:srgbClr val="002060"/>
                </a:solidFill>
                <a:latin typeface="Arial"/>
              </a:rPr>
              <a:t>) 97</a:t>
            </a:r>
            <a:r>
              <a:rPr lang="pt-BR" sz="2600" b="1" dirty="0" smtClean="0">
                <a:solidFill>
                  <a:srgbClr val="002060"/>
                </a:solidFill>
                <a:latin typeface="Arial"/>
              </a:rPr>
              <a:t>%     </a:t>
            </a:r>
          </a:p>
          <a:p>
            <a:endParaRPr lang="pt-BR" sz="2600" b="1" dirty="0">
              <a:latin typeface="Arial"/>
            </a:endParaRPr>
          </a:p>
          <a:p>
            <a:r>
              <a:rPr lang="en-US" sz="2600" b="1" dirty="0">
                <a:latin typeface="Arial"/>
              </a:rPr>
              <a:t>2) True or False: The terms “</a:t>
            </a:r>
            <a:r>
              <a:rPr lang="en-US" sz="2600" b="1" dirty="0">
                <a:solidFill>
                  <a:srgbClr val="002060"/>
                </a:solidFill>
                <a:latin typeface="Arial"/>
              </a:rPr>
              <a:t>global warming</a:t>
            </a:r>
            <a:r>
              <a:rPr lang="en-US" sz="2600" b="1" dirty="0" smtClean="0">
                <a:latin typeface="Arial"/>
              </a:rPr>
              <a:t>” and </a:t>
            </a:r>
            <a:r>
              <a:rPr lang="en-US" sz="2600" b="1" dirty="0">
                <a:latin typeface="Arial"/>
              </a:rPr>
              <a:t>“</a:t>
            </a:r>
            <a:r>
              <a:rPr lang="en-US" sz="2600" b="1" dirty="0">
                <a:solidFill>
                  <a:srgbClr val="002060"/>
                </a:solidFill>
                <a:latin typeface="Arial"/>
              </a:rPr>
              <a:t>climate change</a:t>
            </a:r>
            <a:r>
              <a:rPr lang="en-US" sz="2600" b="1" dirty="0">
                <a:latin typeface="Arial"/>
              </a:rPr>
              <a:t>” mean the same thing</a:t>
            </a:r>
            <a:r>
              <a:rPr lang="en-US" sz="2600" b="1" dirty="0" smtClean="0">
                <a:latin typeface="Arial"/>
              </a:rPr>
              <a:t>.</a:t>
            </a:r>
          </a:p>
          <a:p>
            <a:endParaRPr lang="en-US" sz="2600" b="1" dirty="0">
              <a:latin typeface="Arial"/>
            </a:endParaRPr>
          </a:p>
          <a:p>
            <a:r>
              <a:rPr lang="en-US" sz="2600" b="1" dirty="0">
                <a:latin typeface="Arial"/>
              </a:rPr>
              <a:t>3) What’s the difference between </a:t>
            </a:r>
            <a:r>
              <a:rPr lang="en-US" sz="2600" b="1" dirty="0" smtClean="0">
                <a:latin typeface="Arial"/>
              </a:rPr>
              <a:t>climate and </a:t>
            </a:r>
            <a:r>
              <a:rPr lang="en-US" sz="2600" b="1" dirty="0">
                <a:latin typeface="Arial"/>
              </a:rPr>
              <a:t>weather?</a:t>
            </a:r>
          </a:p>
          <a:p>
            <a:r>
              <a:rPr lang="en-US" sz="2600" b="1" dirty="0">
                <a:solidFill>
                  <a:srgbClr val="002060"/>
                </a:solidFill>
                <a:latin typeface="Arial"/>
              </a:rPr>
              <a:t>a) Weather is what’s happening today</a:t>
            </a:r>
            <a:r>
              <a:rPr lang="en-US" sz="2600" b="1" dirty="0" smtClean="0">
                <a:solidFill>
                  <a:srgbClr val="002060"/>
                </a:solidFill>
                <a:latin typeface="Arial"/>
              </a:rPr>
              <a:t>; climate </a:t>
            </a:r>
            <a:r>
              <a:rPr lang="en-US" sz="2600" b="1" dirty="0">
                <a:solidFill>
                  <a:srgbClr val="002060"/>
                </a:solidFill>
                <a:latin typeface="Arial"/>
              </a:rPr>
              <a:t>is what’s happening long-term.</a:t>
            </a:r>
          </a:p>
          <a:p>
            <a:r>
              <a:rPr lang="en-US" sz="2600" b="1" dirty="0">
                <a:solidFill>
                  <a:srgbClr val="002060"/>
                </a:solidFill>
                <a:latin typeface="Arial"/>
              </a:rPr>
              <a:t>b) Climate is what’s happening today</a:t>
            </a:r>
            <a:r>
              <a:rPr lang="en-US" sz="2600" b="1" dirty="0" smtClean="0">
                <a:solidFill>
                  <a:srgbClr val="002060"/>
                </a:solidFill>
                <a:latin typeface="Arial"/>
              </a:rPr>
              <a:t>; weather </a:t>
            </a:r>
            <a:r>
              <a:rPr lang="en-US" sz="2600" b="1" dirty="0">
                <a:solidFill>
                  <a:srgbClr val="002060"/>
                </a:solidFill>
                <a:latin typeface="Arial"/>
              </a:rPr>
              <a:t>is what’s happening long-term.</a:t>
            </a:r>
          </a:p>
          <a:p>
            <a:r>
              <a:rPr lang="en-US" sz="2600" b="1" dirty="0">
                <a:solidFill>
                  <a:srgbClr val="002060"/>
                </a:solidFill>
                <a:latin typeface="Arial"/>
              </a:rPr>
              <a:t>c) Weather changes all the time; </a:t>
            </a:r>
            <a:r>
              <a:rPr lang="en-US" sz="2600" b="1" dirty="0" smtClean="0">
                <a:solidFill>
                  <a:srgbClr val="002060"/>
                </a:solidFill>
                <a:latin typeface="Arial"/>
              </a:rPr>
              <a:t>climate does </a:t>
            </a:r>
            <a:r>
              <a:rPr lang="en-US" sz="2600" b="1" dirty="0">
                <a:solidFill>
                  <a:srgbClr val="002060"/>
                </a:solidFill>
                <a:latin typeface="Arial"/>
              </a:rPr>
              <a:t>not change.</a:t>
            </a:r>
            <a:endParaRPr lang="ru-RU" sz="26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60640" y="2232298"/>
            <a:ext cx="1296144" cy="432048"/>
          </a:xfrm>
          <a:prstGeom prst="rect">
            <a:avLst/>
          </a:prstGeom>
          <a:noFill/>
          <a:ln w="571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80320" y="2952378"/>
            <a:ext cx="1296144" cy="432048"/>
          </a:xfrm>
          <a:prstGeom prst="rect">
            <a:avLst/>
          </a:prstGeom>
          <a:noFill/>
          <a:ln w="571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68152" y="4608562"/>
            <a:ext cx="11665296" cy="792088"/>
          </a:xfrm>
          <a:prstGeom prst="rect">
            <a:avLst/>
          </a:prstGeom>
          <a:noFill/>
          <a:ln w="571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53" r="32587"/>
          <a:stretch/>
        </p:blipFill>
        <p:spPr>
          <a:xfrm>
            <a:off x="11932003" y="5760690"/>
            <a:ext cx="678240" cy="122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1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048" y="3654430"/>
            <a:ext cx="1573878" cy="1818227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738664"/>
          </a:xfrm>
        </p:spPr>
        <p:txBody>
          <a:bodyPr/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3a  Do the quiz.</a:t>
            </a: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4136" y="1299091"/>
            <a:ext cx="1190709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latin typeface="Arial"/>
              </a:rPr>
              <a:t>4) Back in the 1970s, did most </a:t>
            </a:r>
            <a:r>
              <a:rPr lang="en-US" sz="2600" b="1" dirty="0" smtClean="0">
                <a:latin typeface="Arial"/>
              </a:rPr>
              <a:t>scientists think </a:t>
            </a:r>
            <a:r>
              <a:rPr lang="en-US" sz="2600" b="1" dirty="0">
                <a:latin typeface="Arial"/>
              </a:rPr>
              <a:t>the world was cooling?</a:t>
            </a:r>
          </a:p>
          <a:p>
            <a:pPr marL="514350" indent="-514350">
              <a:buAutoNum type="alphaLcParenR"/>
            </a:pPr>
            <a:r>
              <a:rPr lang="en-US" sz="2600" b="1" dirty="0" smtClean="0">
                <a:solidFill>
                  <a:srgbClr val="006600"/>
                </a:solidFill>
                <a:latin typeface="Arial"/>
              </a:rPr>
              <a:t>Yes</a:t>
            </a:r>
            <a:r>
              <a:rPr lang="en-US" sz="2600" b="1" dirty="0">
                <a:solidFill>
                  <a:srgbClr val="006600"/>
                </a:solidFill>
                <a:latin typeface="Arial"/>
              </a:rPr>
              <a:t>. </a:t>
            </a:r>
            <a:endParaRPr lang="en-US" sz="2600" b="1" dirty="0" smtClean="0">
              <a:solidFill>
                <a:srgbClr val="006600"/>
              </a:solidFill>
              <a:latin typeface="Arial"/>
            </a:endParaRPr>
          </a:p>
          <a:p>
            <a:r>
              <a:rPr lang="en-US" sz="2600" b="1" dirty="0" smtClean="0">
                <a:solidFill>
                  <a:srgbClr val="006600"/>
                </a:solidFill>
                <a:latin typeface="Arial"/>
              </a:rPr>
              <a:t>b</a:t>
            </a:r>
            <a:r>
              <a:rPr lang="en-US" sz="2600" b="1" dirty="0">
                <a:solidFill>
                  <a:srgbClr val="006600"/>
                </a:solidFill>
                <a:latin typeface="Arial"/>
              </a:rPr>
              <a:t>) No. </a:t>
            </a:r>
            <a:endParaRPr lang="en-US" sz="2600" b="1" dirty="0" smtClean="0">
              <a:solidFill>
                <a:srgbClr val="006600"/>
              </a:solidFill>
              <a:latin typeface="Arial"/>
            </a:endParaRPr>
          </a:p>
          <a:p>
            <a:r>
              <a:rPr lang="en-US" sz="2600" b="1" dirty="0" smtClean="0">
                <a:solidFill>
                  <a:srgbClr val="006600"/>
                </a:solidFill>
                <a:latin typeface="Arial"/>
              </a:rPr>
              <a:t>c</a:t>
            </a:r>
            <a:r>
              <a:rPr lang="en-US" sz="2600" b="1" dirty="0">
                <a:solidFill>
                  <a:srgbClr val="006600"/>
                </a:solidFill>
                <a:latin typeface="Arial"/>
              </a:rPr>
              <a:t>) Researchers could </a:t>
            </a:r>
            <a:r>
              <a:rPr lang="en-US" sz="2600" b="1" dirty="0" smtClean="0">
                <a:solidFill>
                  <a:srgbClr val="006600"/>
                </a:solidFill>
                <a:latin typeface="Arial"/>
              </a:rPr>
              <a:t>not make </a:t>
            </a:r>
            <a:r>
              <a:rPr lang="en-US" sz="2600" b="1" dirty="0">
                <a:solidFill>
                  <a:srgbClr val="006600"/>
                </a:solidFill>
                <a:latin typeface="Arial"/>
              </a:rPr>
              <a:t>up their minds</a:t>
            </a:r>
            <a:r>
              <a:rPr lang="en-US" sz="2600" b="1" dirty="0" smtClean="0">
                <a:solidFill>
                  <a:srgbClr val="006600"/>
                </a:solidFill>
                <a:latin typeface="Arial"/>
              </a:rPr>
              <a:t>.  </a:t>
            </a:r>
          </a:p>
          <a:p>
            <a:endParaRPr lang="en-US" sz="2600" b="1" dirty="0">
              <a:latin typeface="Arial"/>
            </a:endParaRPr>
          </a:p>
          <a:p>
            <a:r>
              <a:rPr lang="en-US" sz="2600" b="1" dirty="0">
                <a:latin typeface="Arial"/>
              </a:rPr>
              <a:t>5) Which of </a:t>
            </a:r>
            <a:r>
              <a:rPr lang="en-US" sz="2600" b="1" dirty="0" smtClean="0">
                <a:latin typeface="Arial"/>
              </a:rPr>
              <a:t>these </a:t>
            </a:r>
            <a:r>
              <a:rPr lang="en-US" sz="2600" b="1" dirty="0">
                <a:latin typeface="Arial"/>
              </a:rPr>
              <a:t>is the most effective </a:t>
            </a:r>
            <a:r>
              <a:rPr lang="en-US" sz="2600" b="1" dirty="0" smtClean="0">
                <a:latin typeface="Arial"/>
              </a:rPr>
              <a:t>thing an </a:t>
            </a:r>
            <a:r>
              <a:rPr lang="en-US" sz="2600" b="1" dirty="0">
                <a:latin typeface="Arial"/>
              </a:rPr>
              <a:t>individual person can do?</a:t>
            </a:r>
          </a:p>
          <a:p>
            <a:r>
              <a:rPr lang="en-US" sz="2600" b="1" dirty="0">
                <a:solidFill>
                  <a:srgbClr val="006600"/>
                </a:solidFill>
                <a:latin typeface="Arial"/>
              </a:rPr>
              <a:t>a) recycling as much as possible</a:t>
            </a:r>
          </a:p>
          <a:p>
            <a:r>
              <a:rPr lang="en-US" sz="2600" b="1" dirty="0">
                <a:solidFill>
                  <a:srgbClr val="006600"/>
                </a:solidFill>
                <a:latin typeface="Arial"/>
              </a:rPr>
              <a:t>b) living without a car</a:t>
            </a:r>
          </a:p>
          <a:p>
            <a:r>
              <a:rPr lang="en-US" sz="2600" b="1" dirty="0">
                <a:solidFill>
                  <a:srgbClr val="006600"/>
                </a:solidFill>
                <a:latin typeface="Arial"/>
              </a:rPr>
              <a:t>c) taking one less flight across </a:t>
            </a:r>
            <a:r>
              <a:rPr lang="en-US" sz="2600" b="1" dirty="0" smtClean="0">
                <a:solidFill>
                  <a:srgbClr val="006600"/>
                </a:solidFill>
                <a:latin typeface="Arial"/>
              </a:rPr>
              <a:t>the Atlantic </a:t>
            </a:r>
            <a:r>
              <a:rPr lang="en-US" sz="2600" b="1" dirty="0">
                <a:solidFill>
                  <a:srgbClr val="006600"/>
                </a:solidFill>
                <a:latin typeface="Arial"/>
              </a:rPr>
              <a:t>Ocean</a:t>
            </a:r>
          </a:p>
          <a:p>
            <a:endParaRPr lang="en-US" sz="2600" b="1" dirty="0">
              <a:latin typeface="Arial"/>
            </a:endParaRPr>
          </a:p>
          <a:p>
            <a:r>
              <a:rPr lang="en-US" sz="2600" b="1" dirty="0" smtClean="0">
                <a:latin typeface="Arial"/>
              </a:rPr>
              <a:t>6</a:t>
            </a:r>
            <a:r>
              <a:rPr lang="en-US" sz="2600" b="1" dirty="0">
                <a:latin typeface="Arial"/>
              </a:rPr>
              <a:t>) How much plastic waste is recycled </a:t>
            </a:r>
            <a:r>
              <a:rPr lang="en-US" sz="2600" b="1" dirty="0" smtClean="0">
                <a:latin typeface="Arial"/>
              </a:rPr>
              <a:t>each year </a:t>
            </a:r>
            <a:r>
              <a:rPr lang="en-US" sz="2600" b="1" dirty="0">
                <a:latin typeface="Arial"/>
              </a:rPr>
              <a:t>in the world?</a:t>
            </a:r>
          </a:p>
          <a:p>
            <a:r>
              <a:rPr lang="pt-BR" sz="2600" b="1" dirty="0">
                <a:solidFill>
                  <a:srgbClr val="006600"/>
                </a:solidFill>
                <a:latin typeface="Arial"/>
              </a:rPr>
              <a:t>a) 9% </a:t>
            </a:r>
            <a:r>
              <a:rPr lang="pt-BR" sz="2600" b="1" dirty="0" smtClean="0">
                <a:solidFill>
                  <a:srgbClr val="006600"/>
                </a:solidFill>
                <a:latin typeface="Arial"/>
              </a:rPr>
              <a:t>             b</a:t>
            </a:r>
            <a:r>
              <a:rPr lang="pt-BR" sz="2600" b="1" dirty="0">
                <a:solidFill>
                  <a:srgbClr val="006600"/>
                </a:solidFill>
                <a:latin typeface="Arial"/>
              </a:rPr>
              <a:t>) 19% </a:t>
            </a:r>
            <a:r>
              <a:rPr lang="pt-BR" sz="2600" b="1" dirty="0" smtClean="0">
                <a:solidFill>
                  <a:srgbClr val="006600"/>
                </a:solidFill>
                <a:latin typeface="Arial"/>
              </a:rPr>
              <a:t>              c</a:t>
            </a:r>
            <a:r>
              <a:rPr lang="pt-BR" sz="2600" b="1" dirty="0">
                <a:solidFill>
                  <a:srgbClr val="006600"/>
                </a:solidFill>
                <a:latin typeface="Arial"/>
              </a:rPr>
              <a:t>) 29</a:t>
            </a:r>
            <a:r>
              <a:rPr lang="pt-BR" sz="2600" b="1" dirty="0" smtClean="0">
                <a:solidFill>
                  <a:srgbClr val="006600"/>
                </a:solidFill>
                <a:latin typeface="Arial"/>
              </a:rPr>
              <a:t>%</a:t>
            </a:r>
            <a:endParaRPr lang="pt-BR" sz="2600" b="1" dirty="0">
              <a:solidFill>
                <a:srgbClr val="006600"/>
              </a:solidFill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4136" y="2160290"/>
            <a:ext cx="1296144" cy="43204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4136" y="4104506"/>
            <a:ext cx="3816424" cy="43204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4136" y="5688682"/>
            <a:ext cx="1296144" cy="43204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104" y="1728242"/>
            <a:ext cx="1244814" cy="16548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918" y="5184626"/>
            <a:ext cx="2186009" cy="173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1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992851ec4d318b130c92444fc6ec8ac9970fac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17579</TotalTime>
  <Words>908</Words>
  <Application>Microsoft Office PowerPoint</Application>
  <PresentationFormat>Произвольный</PresentationFormat>
  <Paragraphs>131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Checking the self-study work</vt:lpstr>
      <vt:lpstr>1 Think of what the quotation means.</vt:lpstr>
      <vt:lpstr>Who was Anne Frank?</vt:lpstr>
      <vt:lpstr>2a  Answer the questions. Make a list.</vt:lpstr>
      <vt:lpstr>2b  Answer the question.</vt:lpstr>
      <vt:lpstr>Answer key</vt:lpstr>
      <vt:lpstr>3a  Do the quiz.</vt:lpstr>
      <vt:lpstr>3a  Do the quiz.</vt:lpstr>
      <vt:lpstr>3a  Do the quiz.</vt:lpstr>
      <vt:lpstr>3b  Answer the question. </vt:lpstr>
      <vt:lpstr>For self-study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Computer</dc:creator>
  <cp:lastModifiedBy>Asus</cp:lastModifiedBy>
  <cp:revision>1231</cp:revision>
  <cp:lastPrinted>2020-09-25T05:20:33Z</cp:lastPrinted>
  <dcterms:created xsi:type="dcterms:W3CDTF">2020-04-13T08:05:16Z</dcterms:created>
  <dcterms:modified xsi:type="dcterms:W3CDTF">2021-03-02T05:27:12Z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