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52" r:id="rId2"/>
    <p:sldId id="541" r:id="rId3"/>
    <p:sldId id="551" r:id="rId4"/>
    <p:sldId id="550" r:id="rId5"/>
    <p:sldId id="548" r:id="rId6"/>
    <p:sldId id="549" r:id="rId7"/>
    <p:sldId id="547" r:id="rId8"/>
    <p:sldId id="546" r:id="rId9"/>
    <p:sldId id="545" r:id="rId10"/>
    <p:sldId id="524" r:id="rId11"/>
  </p:sldIdLst>
  <p:sldSz cx="12801600" cy="7200900"/>
  <p:notesSz cx="3244850" cy="5765800"/>
  <p:custDataLst>
    <p:tags r:id="rId14"/>
  </p:custDataLst>
  <p:defaultTextStyle>
    <a:defPPr>
      <a:defRPr lang="ru-RU"/>
    </a:defPPr>
    <a:lvl1pPr marL="0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1pPr>
    <a:lvl2pPr marL="968167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2pPr>
    <a:lvl3pPr marL="1936333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3pPr>
    <a:lvl4pPr marL="2904500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4pPr>
    <a:lvl5pPr marL="3872667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5pPr>
    <a:lvl6pPr marL="4840834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6pPr>
    <a:lvl7pPr marL="5809000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7pPr>
    <a:lvl8pPr marL="6777167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8pPr>
    <a:lvl9pPr marL="7745334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DA83231-5220-4C89-837E-16C8C0F9033F}">
          <p14:sldIdLst>
            <p14:sldId id="552"/>
            <p14:sldId id="541"/>
            <p14:sldId id="551"/>
            <p14:sldId id="550"/>
            <p14:sldId id="548"/>
            <p14:sldId id="549"/>
            <p14:sldId id="547"/>
            <p14:sldId id="546"/>
            <p14:sldId id="545"/>
            <p14:sldId id="52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327" userDrawn="1">
          <p15:clr>
            <a:srgbClr val="A4A3A4"/>
          </p15:clr>
        </p15:guide>
        <p15:guide id="3" orient="horz" pos="6391" userDrawn="1">
          <p15:clr>
            <a:srgbClr val="A4A3A4"/>
          </p15:clr>
        </p15:guide>
        <p15:guide id="4" pos="47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FF00"/>
    <a:srgbClr val="663300"/>
    <a:srgbClr val="333300"/>
    <a:srgbClr val="22BC81"/>
    <a:srgbClr val="2CB26C"/>
    <a:srgbClr val="3DCF83"/>
    <a:srgbClr val="4DBF73"/>
    <a:srgbClr val="50C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86477" autoAdjust="0"/>
  </p:normalViewPr>
  <p:slideViewPr>
    <p:cSldViewPr>
      <p:cViewPr>
        <p:scale>
          <a:sx n="70" d="100"/>
          <a:sy n="70" d="100"/>
        </p:scale>
        <p:origin x="-666" y="-102"/>
      </p:cViewPr>
      <p:guideLst>
        <p:guide orient="horz" pos="2880"/>
        <p:guide orient="horz" pos="6391"/>
        <p:guide pos="2327"/>
        <p:guide pos="4796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816"/>
        <p:guide pos="10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1406221" cy="287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1837736" y="1"/>
            <a:ext cx="1406221" cy="287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FFAF5-AFFC-4AE3-A7DB-9A4A6553DA24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5475254"/>
            <a:ext cx="1406221" cy="290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1837736" y="5475254"/>
            <a:ext cx="1406221" cy="290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DE9FA-9956-4B69-8324-7A1BBD674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91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1406221" cy="287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837736" y="1"/>
            <a:ext cx="1406221" cy="287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0624-E261-4E68-BC68-6CD565DFB15F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300038" y="431800"/>
            <a:ext cx="3844926" cy="2163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324307" y="2739038"/>
            <a:ext cx="2596237" cy="25951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5475254"/>
            <a:ext cx="1406221" cy="290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837736" y="5475254"/>
            <a:ext cx="1406221" cy="290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9C9D-080E-4439-901A-28EA3C65AC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968167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936333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2904500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3872667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4840834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5809000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6777167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7745334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00038" y="431800"/>
            <a:ext cx="3844926" cy="21637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9C9D-080E-4439-901A-28EA3C65ACF7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0121" y="2232279"/>
            <a:ext cx="1088136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0241" y="4032504"/>
            <a:ext cx="8961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7"/>
            <a:ext cx="11466156" cy="712952"/>
          </a:xfrm>
        </p:spPr>
        <p:txBody>
          <a:bodyPr lIns="0" tIns="0" rIns="0" bIns="0"/>
          <a:lstStyle>
            <a:lvl1pPr>
              <a:defRPr sz="46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8270" y="2179323"/>
            <a:ext cx="10865061" cy="497508"/>
          </a:xfrm>
        </p:spPr>
        <p:txBody>
          <a:bodyPr lIns="0" tIns="0" rIns="0" bIns="0"/>
          <a:lstStyle>
            <a:lvl1pPr>
              <a:defRPr sz="3233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7"/>
            <a:ext cx="11466156" cy="712952"/>
          </a:xfrm>
        </p:spPr>
        <p:txBody>
          <a:bodyPr lIns="0" tIns="0" rIns="0" bIns="0"/>
          <a:lstStyle>
            <a:lvl1pPr>
              <a:defRPr sz="46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0081" y="1656207"/>
            <a:ext cx="556869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2825" y="1656207"/>
            <a:ext cx="556869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421" y="157925"/>
            <a:ext cx="12546414" cy="95260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409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7"/>
            <a:ext cx="11466156" cy="712952"/>
          </a:xfrm>
        </p:spPr>
        <p:txBody>
          <a:bodyPr lIns="0" tIns="0" rIns="0" bIns="0"/>
          <a:lstStyle>
            <a:lvl1pPr>
              <a:defRPr sz="46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8" y="293963"/>
            <a:ext cx="10881363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0128" y="3131425"/>
            <a:ext cx="3494836" cy="24865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616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53390" y="3131425"/>
            <a:ext cx="3494836" cy="24865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616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46648" y="3131425"/>
            <a:ext cx="3494836" cy="24865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616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60128" y="5229599"/>
            <a:ext cx="3494836" cy="1006794"/>
          </a:xfrm>
        </p:spPr>
        <p:txBody>
          <a:bodyPr>
            <a:noAutofit/>
          </a:bodyPr>
          <a:lstStyle>
            <a:lvl1pPr marL="0" indent="0">
              <a:buNone/>
              <a:defRPr sz="1616"/>
            </a:lvl1pPr>
            <a:lvl2pPr marL="164359" indent="-164359">
              <a:buFont typeface="Arial" panose="020B0604020202020204" pitchFamily="34" charset="0"/>
              <a:buChar char="•"/>
              <a:defRPr sz="1616"/>
            </a:lvl2pPr>
            <a:lvl3pPr marL="328717" indent="-164359">
              <a:defRPr sz="1616"/>
            </a:lvl3pPr>
            <a:lvl4pPr marL="575252" indent="-246537">
              <a:defRPr sz="1616"/>
            </a:lvl4pPr>
            <a:lvl5pPr marL="821789" indent="-246537">
              <a:defRPr sz="161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53390" y="5229599"/>
            <a:ext cx="3494836" cy="1006794"/>
          </a:xfrm>
        </p:spPr>
        <p:txBody>
          <a:bodyPr>
            <a:noAutofit/>
          </a:bodyPr>
          <a:lstStyle>
            <a:lvl1pPr marL="0" indent="0">
              <a:buNone/>
              <a:defRPr sz="1616"/>
            </a:lvl1pPr>
            <a:lvl2pPr marL="164359" indent="-164359">
              <a:buFont typeface="Arial" panose="020B0604020202020204" pitchFamily="34" charset="0"/>
              <a:buChar char="•"/>
              <a:defRPr sz="1616"/>
            </a:lvl2pPr>
            <a:lvl3pPr marL="328717" indent="-164359">
              <a:defRPr sz="1616"/>
            </a:lvl3pPr>
            <a:lvl4pPr marL="575252" indent="-246537">
              <a:defRPr sz="1616"/>
            </a:lvl4pPr>
            <a:lvl5pPr marL="821789" indent="-246537">
              <a:defRPr sz="161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46648" y="5229599"/>
            <a:ext cx="3494836" cy="1006794"/>
          </a:xfrm>
        </p:spPr>
        <p:txBody>
          <a:bodyPr>
            <a:noAutofit/>
          </a:bodyPr>
          <a:lstStyle>
            <a:lvl1pPr marL="0" indent="0">
              <a:buNone/>
              <a:defRPr sz="1616"/>
            </a:lvl1pPr>
            <a:lvl2pPr marL="164359" indent="-164359">
              <a:buFont typeface="Arial" panose="020B0604020202020204" pitchFamily="34" charset="0"/>
              <a:buChar char="•"/>
              <a:defRPr sz="1616"/>
            </a:lvl2pPr>
            <a:lvl3pPr marL="328717" indent="-164359">
              <a:defRPr sz="1616"/>
            </a:lvl3pPr>
            <a:lvl4pPr marL="575252" indent="-246537">
              <a:defRPr sz="1616"/>
            </a:lvl4pPr>
            <a:lvl5pPr marL="821789" indent="-246537">
              <a:defRPr sz="161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60128" y="980132"/>
            <a:ext cx="10881363" cy="242439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3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3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404" y="1189853"/>
            <a:ext cx="12546414" cy="587909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4095"/>
          </a:p>
        </p:txBody>
      </p:sp>
      <p:sp>
        <p:nvSpPr>
          <p:cNvPr id="17" name="bg object 17"/>
          <p:cNvSpPr/>
          <p:nvPr/>
        </p:nvSpPr>
        <p:spPr>
          <a:xfrm>
            <a:off x="148421" y="157925"/>
            <a:ext cx="12546414" cy="95260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409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8"/>
            <a:ext cx="11466156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8270" y="2179322"/>
            <a:ext cx="1086506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52544" y="6696837"/>
            <a:ext cx="4096512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0079" y="6696837"/>
            <a:ext cx="2944369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17152" y="6696837"/>
            <a:ext cx="2944369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043200">
        <a:defRPr>
          <a:latin typeface="+mn-lt"/>
          <a:ea typeface="+mn-ea"/>
          <a:cs typeface="+mn-cs"/>
        </a:defRPr>
      </a:lvl2pPr>
      <a:lvl3pPr marL="2086399">
        <a:defRPr>
          <a:latin typeface="+mn-lt"/>
          <a:ea typeface="+mn-ea"/>
          <a:cs typeface="+mn-cs"/>
        </a:defRPr>
      </a:lvl3pPr>
      <a:lvl4pPr marL="3129599">
        <a:defRPr>
          <a:latin typeface="+mn-lt"/>
          <a:ea typeface="+mn-ea"/>
          <a:cs typeface="+mn-cs"/>
        </a:defRPr>
      </a:lvl4pPr>
      <a:lvl5pPr marL="4172799">
        <a:defRPr>
          <a:latin typeface="+mn-lt"/>
          <a:ea typeface="+mn-ea"/>
          <a:cs typeface="+mn-cs"/>
        </a:defRPr>
      </a:lvl5pPr>
      <a:lvl6pPr marL="5215999">
        <a:defRPr>
          <a:latin typeface="+mn-lt"/>
          <a:ea typeface="+mn-ea"/>
          <a:cs typeface="+mn-cs"/>
        </a:defRPr>
      </a:lvl6pPr>
      <a:lvl7pPr marL="6259198">
        <a:defRPr>
          <a:latin typeface="+mn-lt"/>
          <a:ea typeface="+mn-ea"/>
          <a:cs typeface="+mn-cs"/>
        </a:defRPr>
      </a:lvl7pPr>
      <a:lvl8pPr marL="7302397">
        <a:defRPr>
          <a:latin typeface="+mn-lt"/>
          <a:ea typeface="+mn-ea"/>
          <a:cs typeface="+mn-cs"/>
        </a:defRPr>
      </a:lvl8pPr>
      <a:lvl9pPr marL="834559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043200">
        <a:defRPr>
          <a:latin typeface="+mn-lt"/>
          <a:ea typeface="+mn-ea"/>
          <a:cs typeface="+mn-cs"/>
        </a:defRPr>
      </a:lvl2pPr>
      <a:lvl3pPr marL="2086399">
        <a:defRPr>
          <a:latin typeface="+mn-lt"/>
          <a:ea typeface="+mn-ea"/>
          <a:cs typeface="+mn-cs"/>
        </a:defRPr>
      </a:lvl3pPr>
      <a:lvl4pPr marL="3129599">
        <a:defRPr>
          <a:latin typeface="+mn-lt"/>
          <a:ea typeface="+mn-ea"/>
          <a:cs typeface="+mn-cs"/>
        </a:defRPr>
      </a:lvl4pPr>
      <a:lvl5pPr marL="4172799">
        <a:defRPr>
          <a:latin typeface="+mn-lt"/>
          <a:ea typeface="+mn-ea"/>
          <a:cs typeface="+mn-cs"/>
        </a:defRPr>
      </a:lvl5pPr>
      <a:lvl6pPr marL="5215999">
        <a:defRPr>
          <a:latin typeface="+mn-lt"/>
          <a:ea typeface="+mn-ea"/>
          <a:cs typeface="+mn-cs"/>
        </a:defRPr>
      </a:lvl6pPr>
      <a:lvl7pPr marL="6259198">
        <a:defRPr>
          <a:latin typeface="+mn-lt"/>
          <a:ea typeface="+mn-ea"/>
          <a:cs typeface="+mn-cs"/>
        </a:defRPr>
      </a:lvl7pPr>
      <a:lvl8pPr marL="7302397">
        <a:defRPr>
          <a:latin typeface="+mn-lt"/>
          <a:ea typeface="+mn-ea"/>
          <a:cs typeface="+mn-cs"/>
        </a:defRPr>
      </a:lvl8pPr>
      <a:lvl9pPr marL="834559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17990" y="0"/>
            <a:ext cx="12783820" cy="165634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4095">
              <a:solidFill>
                <a:prstClr val="black"/>
              </a:solidFill>
            </a:endParaRPr>
          </a:p>
        </p:txBody>
      </p:sp>
      <p:sp>
        <p:nvSpPr>
          <p:cNvPr id="18438" name="object 9"/>
          <p:cNvSpPr>
            <a:spLocks/>
          </p:cNvSpPr>
          <p:nvPr/>
        </p:nvSpPr>
        <p:spPr bwMode="auto">
          <a:xfrm>
            <a:off x="10439089" y="144144"/>
            <a:ext cx="1340167" cy="1444029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4095">
              <a:solidFill>
                <a:prstClr val="black"/>
              </a:solidFill>
            </a:endParaRPr>
          </a:p>
        </p:txBody>
      </p:sp>
      <p:sp>
        <p:nvSpPr>
          <p:cNvPr id="18439" name="object 10"/>
          <p:cNvSpPr>
            <a:spLocks/>
          </p:cNvSpPr>
          <p:nvPr/>
        </p:nvSpPr>
        <p:spPr bwMode="auto">
          <a:xfrm>
            <a:off x="10452737" y="130496"/>
            <a:ext cx="1340167" cy="1444029"/>
          </a:xfrm>
          <a:custGeom>
            <a:avLst/>
            <a:gdLst>
              <a:gd name="T0" fmla="*/ 0 w 603885"/>
              <a:gd name="T1" fmla="*/ 0 h 603885"/>
              <a:gd name="T2" fmla="*/ 2404266 w 603885"/>
              <a:gd name="T3" fmla="*/ 0 h 603885"/>
              <a:gd name="T4" fmla="*/ 2404266 w 603885"/>
              <a:gd name="T5" fmla="*/ 5699134 h 603885"/>
              <a:gd name="T6" fmla="*/ 0 w 603885"/>
              <a:gd name="T7" fmla="*/ 5699134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4095">
              <a:solidFill>
                <a:prstClr val="black"/>
              </a:solidFill>
            </a:endParaRPr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37605" y="572302"/>
            <a:ext cx="384492" cy="865679"/>
          </a:xfrm>
          <a:prstGeom prst="rect">
            <a:avLst/>
          </a:prstGeom>
        </p:spPr>
        <p:txBody>
          <a:bodyPr wrap="square" lIns="0" tIns="36188" rIns="0" bIns="0">
            <a:spAutoFit/>
          </a:bodyPr>
          <a:lstStyle/>
          <a:p>
            <a:pPr defTabSz="1314699">
              <a:spcBef>
                <a:spcPts val="286"/>
              </a:spcBef>
              <a:defRPr/>
            </a:pPr>
            <a:r>
              <a:rPr lang="en-US" sz="5388" b="1" spc="23" dirty="0" smtClean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5388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480446" y="212384"/>
            <a:ext cx="1298810" cy="550990"/>
          </a:xfrm>
          <a:prstGeom prst="rect">
            <a:avLst/>
          </a:prstGeom>
        </p:spPr>
        <p:txBody>
          <a:bodyPr wrap="square" lIns="0" tIns="27501" rIns="0" bIns="0">
            <a:spAutoFit/>
          </a:bodyPr>
          <a:lstStyle/>
          <a:p>
            <a:pPr algn="ctr" defTabSz="1314699">
              <a:spcBef>
                <a:spcPts val="217"/>
              </a:spcBef>
              <a:defRPr/>
            </a:pPr>
            <a:r>
              <a:rPr lang="en-US" sz="3400" b="1" spc="-12" dirty="0" smtClean="0">
                <a:solidFill>
                  <a:srgbClr val="FEFEFE"/>
                </a:solidFill>
                <a:latin typeface="Arial"/>
                <a:cs typeface="Arial"/>
              </a:rPr>
              <a:t>Grade</a:t>
            </a:r>
            <a:endParaRPr sz="3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/>
          </p:cNvPr>
          <p:cNvSpPr txBox="1">
            <a:spLocks/>
          </p:cNvSpPr>
          <p:nvPr/>
        </p:nvSpPr>
        <p:spPr>
          <a:xfrm>
            <a:off x="1589908" y="90343"/>
            <a:ext cx="8784976" cy="1227519"/>
          </a:xfrm>
          <a:prstGeom prst="rect">
            <a:avLst/>
          </a:prstGeom>
        </p:spPr>
        <p:txBody>
          <a:bodyPr wrap="square" lIns="0" tIns="3334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993" algn="ctr" defTabSz="2087467">
              <a:spcBef>
                <a:spcPts val="260"/>
              </a:spcBef>
              <a:defRPr/>
            </a:pPr>
            <a:r>
              <a:rPr lang="en-US" sz="7758" kern="0" spc="12" dirty="0">
                <a:solidFill>
                  <a:sysClr val="window" lastClr="FFFFFF"/>
                </a:solidFill>
              </a:rPr>
              <a:t> </a:t>
            </a:r>
            <a:r>
              <a:rPr lang="ru-RU" sz="7758" kern="0" spc="12" dirty="0" smtClean="0">
                <a:solidFill>
                  <a:sysClr val="window" lastClr="FFFFFF"/>
                </a:solidFill>
              </a:rPr>
              <a:t>   </a:t>
            </a:r>
            <a:r>
              <a:rPr lang="en-US" sz="6800" kern="0" spc="12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ENGLISH</a:t>
            </a:r>
            <a:endParaRPr lang="en-US" sz="6800" kern="0" spc="12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7991" y="1642766"/>
            <a:ext cx="12749084" cy="613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1843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-31750" algn="ctr" eaLnBrk="1" hangingPunct="1">
              <a:spcBef>
                <a:spcPts val="258"/>
              </a:spcBef>
            </a:pPr>
            <a:r>
              <a:rPr lang="en-US" sz="5400" b="1" dirty="0" smtClean="0">
                <a:solidFill>
                  <a:srgbClr val="002060"/>
                </a:solidFill>
                <a:cs typeface="Arial" pitchFamily="34" charset="0"/>
              </a:rPr>
              <a:t>THEME</a:t>
            </a:r>
            <a:r>
              <a:rPr lang="ru-RU" sz="5400" b="1" dirty="0">
                <a:solidFill>
                  <a:srgbClr val="002060"/>
                </a:solidFill>
                <a:cs typeface="Arial" pitchFamily="34" charset="0"/>
              </a:rPr>
              <a:t>:</a:t>
            </a:r>
          </a:p>
          <a:p>
            <a:pPr algn="ctr" eaLnBrk="1" hangingPunct="1">
              <a:spcBef>
                <a:spcPts val="258"/>
              </a:spcBef>
            </a:pPr>
            <a:r>
              <a:rPr lang="en-US" sz="5400" b="1" dirty="0" smtClean="0">
                <a:solidFill>
                  <a:srgbClr val="002060"/>
                </a:solidFill>
                <a:cs typeface="Arial" pitchFamily="34" charset="0"/>
              </a:rPr>
              <a:t>UNIT 9.  THE ENVIRONMENT.</a:t>
            </a:r>
          </a:p>
          <a:p>
            <a:pPr algn="ctr" eaLnBrk="1" hangingPunct="1">
              <a:spcBef>
                <a:spcPts val="258"/>
              </a:spcBef>
            </a:pPr>
            <a:endParaRPr lang="en-US" sz="12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algn="ctr" eaLnBrk="1" hangingPunct="1">
              <a:spcBef>
                <a:spcPts val="258"/>
              </a:spcBef>
            </a:pPr>
            <a:r>
              <a:rPr lang="en-US" sz="6000" b="1" dirty="0" smtClean="0">
                <a:solidFill>
                  <a:srgbClr val="002060"/>
                </a:solidFill>
                <a:cs typeface="Arial" pitchFamily="34" charset="0"/>
              </a:rPr>
              <a:t>  </a:t>
            </a:r>
            <a:r>
              <a:rPr lang="ru-RU" sz="60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Lesson 4</a:t>
            </a:r>
            <a:r>
              <a:rPr lang="en-US" sz="4800" b="1" dirty="0" smtClean="0">
                <a:solidFill>
                  <a:srgbClr val="002060"/>
                </a:solidFill>
                <a:cs typeface="Arial" pitchFamily="34" charset="0"/>
              </a:rPr>
              <a:t>. Global climate change </a:t>
            </a:r>
          </a:p>
          <a:p>
            <a:pPr algn="ctr" eaLnBrk="1" hangingPunct="1">
              <a:spcBef>
                <a:spcPts val="258"/>
              </a:spcBef>
            </a:pPr>
            <a:r>
              <a:rPr lang="ru-RU" sz="4400" b="1" dirty="0" smtClean="0">
                <a:solidFill>
                  <a:srgbClr val="002060"/>
                </a:solidFill>
                <a:cs typeface="Arial" pitchFamily="34" charset="0"/>
              </a:rPr>
              <a:t>(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page </a:t>
            </a:r>
            <a:r>
              <a:rPr lang="en-US" sz="4400" b="1" dirty="0" smtClean="0">
                <a:solidFill>
                  <a:srgbClr val="002060"/>
                </a:solidFill>
                <a:cs typeface="Arial" pitchFamily="34" charset="0"/>
              </a:rPr>
              <a:t>73)</a:t>
            </a:r>
            <a:endParaRPr lang="en-US" sz="4400" b="1" dirty="0">
              <a:solidFill>
                <a:srgbClr val="002060"/>
              </a:solidFill>
              <a:cs typeface="Arial" pitchFamily="34" charset="0"/>
            </a:endParaRPr>
          </a:p>
          <a:p>
            <a:pPr algn="ctr" eaLnBrk="1" hangingPunct="1">
              <a:spcBef>
                <a:spcPts val="258"/>
              </a:spcBef>
            </a:pPr>
            <a:endParaRPr lang="en-US" sz="6000" b="1" dirty="0">
              <a:solidFill>
                <a:prstClr val="black"/>
              </a:solidFill>
              <a:cs typeface="Arial" pitchFamily="34" charset="0"/>
            </a:endParaRPr>
          </a:p>
          <a:p>
            <a:pPr algn="ctr" eaLnBrk="1" hangingPunct="1">
              <a:spcBef>
                <a:spcPts val="258"/>
              </a:spcBef>
            </a:pPr>
            <a:endParaRPr lang="en-US" sz="4741" b="1" dirty="0">
              <a:solidFill>
                <a:prstClr val="black"/>
              </a:solidFill>
              <a:cs typeface="Arial" pitchFamily="34" charset="0"/>
            </a:endParaRPr>
          </a:p>
          <a:p>
            <a:pPr algn="ctr" eaLnBrk="1" hangingPunct="1">
              <a:spcBef>
                <a:spcPts val="258"/>
              </a:spcBef>
            </a:pPr>
            <a:r>
              <a:rPr lang="en-US" sz="4741" b="1" dirty="0">
                <a:solidFill>
                  <a:prstClr val="black"/>
                </a:solidFill>
                <a:cs typeface="Arial" pitchFamily="34" charset="0"/>
              </a:rPr>
              <a:t>   </a:t>
            </a:r>
            <a:endParaRPr lang="ru-RU" sz="4741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99640" y="-1"/>
            <a:ext cx="1520640" cy="16562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>
              <a:solidFill>
                <a:prstClr val="black"/>
              </a:solidFill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xmlns="" id="{66F9DAD6-7C0A-466D-A044-F2827B7B090F}"/>
              </a:ext>
            </a:extLst>
          </p:cNvPr>
          <p:cNvSpPr/>
          <p:nvPr/>
        </p:nvSpPr>
        <p:spPr>
          <a:xfrm>
            <a:off x="727733" y="75904"/>
            <a:ext cx="704516" cy="1256396"/>
          </a:xfrm>
          <a:custGeom>
            <a:avLst/>
            <a:gdLst/>
            <a:ahLst/>
            <a:cxnLst/>
            <a:rect l="l" t="t" r="r" b="b"/>
            <a:pathLst>
              <a:path w="297180" h="568960">
                <a:moveTo>
                  <a:pt x="49293" y="492573"/>
                </a:moveTo>
                <a:lnTo>
                  <a:pt x="31128" y="492573"/>
                </a:lnTo>
                <a:lnTo>
                  <a:pt x="31128" y="564437"/>
                </a:lnTo>
                <a:lnTo>
                  <a:pt x="35196" y="568501"/>
                </a:lnTo>
                <a:lnTo>
                  <a:pt x="45229" y="568501"/>
                </a:lnTo>
                <a:lnTo>
                  <a:pt x="49293" y="564437"/>
                </a:lnTo>
                <a:lnTo>
                  <a:pt x="49293" y="492573"/>
                </a:lnTo>
                <a:close/>
              </a:path>
              <a:path w="297180" h="568960">
                <a:moveTo>
                  <a:pt x="88404" y="492573"/>
                </a:moveTo>
                <a:lnTo>
                  <a:pt x="70238" y="492573"/>
                </a:lnTo>
                <a:lnTo>
                  <a:pt x="70238" y="564437"/>
                </a:lnTo>
                <a:lnTo>
                  <a:pt x="74303" y="568501"/>
                </a:lnTo>
                <a:lnTo>
                  <a:pt x="84340" y="568501"/>
                </a:lnTo>
                <a:lnTo>
                  <a:pt x="88404" y="564437"/>
                </a:lnTo>
                <a:lnTo>
                  <a:pt x="88404" y="492573"/>
                </a:lnTo>
                <a:close/>
              </a:path>
              <a:path w="297180" h="568960">
                <a:moveTo>
                  <a:pt x="181616" y="492573"/>
                </a:moveTo>
                <a:lnTo>
                  <a:pt x="163450" y="492573"/>
                </a:lnTo>
                <a:lnTo>
                  <a:pt x="163450" y="564437"/>
                </a:lnTo>
                <a:lnTo>
                  <a:pt x="167514" y="568501"/>
                </a:lnTo>
                <a:lnTo>
                  <a:pt x="177551" y="568501"/>
                </a:lnTo>
                <a:lnTo>
                  <a:pt x="181616" y="564437"/>
                </a:lnTo>
                <a:lnTo>
                  <a:pt x="181616" y="492573"/>
                </a:lnTo>
                <a:close/>
              </a:path>
              <a:path w="297180" h="568960">
                <a:moveTo>
                  <a:pt x="226461" y="492573"/>
                </a:moveTo>
                <a:lnTo>
                  <a:pt x="208295" y="492573"/>
                </a:lnTo>
                <a:lnTo>
                  <a:pt x="208295" y="564437"/>
                </a:lnTo>
                <a:lnTo>
                  <a:pt x="212363" y="568501"/>
                </a:lnTo>
                <a:lnTo>
                  <a:pt x="222396" y="568501"/>
                </a:lnTo>
                <a:lnTo>
                  <a:pt x="226461" y="564437"/>
                </a:lnTo>
                <a:lnTo>
                  <a:pt x="226461" y="492573"/>
                </a:lnTo>
                <a:close/>
              </a:path>
              <a:path w="297180" h="568960">
                <a:moveTo>
                  <a:pt x="265570" y="492573"/>
                </a:moveTo>
                <a:lnTo>
                  <a:pt x="247406" y="492573"/>
                </a:lnTo>
                <a:lnTo>
                  <a:pt x="247406" y="564437"/>
                </a:lnTo>
                <a:lnTo>
                  <a:pt x="251470" y="568501"/>
                </a:lnTo>
                <a:lnTo>
                  <a:pt x="261503" y="568501"/>
                </a:lnTo>
                <a:lnTo>
                  <a:pt x="265570" y="564437"/>
                </a:lnTo>
                <a:lnTo>
                  <a:pt x="265570" y="492573"/>
                </a:lnTo>
                <a:close/>
              </a:path>
              <a:path w="297180" h="568960">
                <a:moveTo>
                  <a:pt x="133249" y="492573"/>
                </a:moveTo>
                <a:lnTo>
                  <a:pt x="115084" y="492573"/>
                </a:lnTo>
                <a:lnTo>
                  <a:pt x="115084" y="516192"/>
                </a:lnTo>
                <a:lnTo>
                  <a:pt x="119148" y="520258"/>
                </a:lnTo>
                <a:lnTo>
                  <a:pt x="129185" y="520258"/>
                </a:lnTo>
                <a:lnTo>
                  <a:pt x="133249" y="516192"/>
                </a:lnTo>
                <a:lnTo>
                  <a:pt x="133249" y="492573"/>
                </a:lnTo>
                <a:close/>
              </a:path>
              <a:path w="297180" h="568960">
                <a:moveTo>
                  <a:pt x="292635" y="195872"/>
                </a:moveTo>
                <a:lnTo>
                  <a:pt x="4064" y="195872"/>
                </a:lnTo>
                <a:lnTo>
                  <a:pt x="0" y="199941"/>
                </a:lnTo>
                <a:lnTo>
                  <a:pt x="0" y="488509"/>
                </a:lnTo>
                <a:lnTo>
                  <a:pt x="4064" y="492573"/>
                </a:lnTo>
                <a:lnTo>
                  <a:pt x="292635" y="492573"/>
                </a:lnTo>
                <a:lnTo>
                  <a:pt x="296701" y="488509"/>
                </a:lnTo>
                <a:lnTo>
                  <a:pt x="296701" y="474412"/>
                </a:lnTo>
                <a:lnTo>
                  <a:pt x="18164" y="474412"/>
                </a:lnTo>
                <a:lnTo>
                  <a:pt x="18164" y="214038"/>
                </a:lnTo>
                <a:lnTo>
                  <a:pt x="296701" y="214038"/>
                </a:lnTo>
                <a:lnTo>
                  <a:pt x="296701" y="199941"/>
                </a:lnTo>
                <a:lnTo>
                  <a:pt x="292635" y="195872"/>
                </a:lnTo>
                <a:close/>
              </a:path>
              <a:path w="297180" h="568960">
                <a:moveTo>
                  <a:pt x="292635" y="377358"/>
                </a:moveTo>
                <a:lnTo>
                  <a:pt x="282602" y="377358"/>
                </a:lnTo>
                <a:lnTo>
                  <a:pt x="278535" y="381424"/>
                </a:lnTo>
                <a:lnTo>
                  <a:pt x="278535" y="474412"/>
                </a:lnTo>
                <a:lnTo>
                  <a:pt x="296701" y="474412"/>
                </a:lnTo>
                <a:lnTo>
                  <a:pt x="296701" y="381424"/>
                </a:lnTo>
                <a:lnTo>
                  <a:pt x="292635" y="377358"/>
                </a:lnTo>
                <a:close/>
              </a:path>
              <a:path w="297180" h="568960">
                <a:moveTo>
                  <a:pt x="296701" y="214038"/>
                </a:moveTo>
                <a:lnTo>
                  <a:pt x="278535" y="214038"/>
                </a:lnTo>
                <a:lnTo>
                  <a:pt x="278535" y="362390"/>
                </a:lnTo>
                <a:lnTo>
                  <a:pt x="282602" y="366458"/>
                </a:lnTo>
                <a:lnTo>
                  <a:pt x="292635" y="366458"/>
                </a:lnTo>
                <a:lnTo>
                  <a:pt x="296701" y="362390"/>
                </a:lnTo>
                <a:lnTo>
                  <a:pt x="296701" y="214038"/>
                </a:lnTo>
                <a:close/>
              </a:path>
              <a:path w="297180" h="568960">
                <a:moveTo>
                  <a:pt x="178645" y="134385"/>
                </a:moveTo>
                <a:lnTo>
                  <a:pt x="31589" y="134385"/>
                </a:lnTo>
                <a:lnTo>
                  <a:pt x="27528" y="138449"/>
                </a:lnTo>
                <a:lnTo>
                  <a:pt x="27524" y="195872"/>
                </a:lnTo>
                <a:lnTo>
                  <a:pt x="45690" y="195872"/>
                </a:lnTo>
                <a:lnTo>
                  <a:pt x="45690" y="152549"/>
                </a:lnTo>
                <a:lnTo>
                  <a:pt x="178645" y="152549"/>
                </a:lnTo>
                <a:lnTo>
                  <a:pt x="182709" y="148485"/>
                </a:lnTo>
                <a:lnTo>
                  <a:pt x="182706" y="138449"/>
                </a:lnTo>
                <a:lnTo>
                  <a:pt x="178645" y="134385"/>
                </a:lnTo>
                <a:close/>
              </a:path>
              <a:path w="297180" h="568960">
                <a:moveTo>
                  <a:pt x="265111" y="134385"/>
                </a:moveTo>
                <a:lnTo>
                  <a:pt x="196466" y="134385"/>
                </a:lnTo>
                <a:lnTo>
                  <a:pt x="192397" y="138449"/>
                </a:lnTo>
                <a:lnTo>
                  <a:pt x="192401" y="148485"/>
                </a:lnTo>
                <a:lnTo>
                  <a:pt x="196466" y="152549"/>
                </a:lnTo>
                <a:lnTo>
                  <a:pt x="251009" y="152549"/>
                </a:lnTo>
                <a:lnTo>
                  <a:pt x="251009" y="195872"/>
                </a:lnTo>
                <a:lnTo>
                  <a:pt x="269175" y="195872"/>
                </a:lnTo>
                <a:lnTo>
                  <a:pt x="269171" y="138449"/>
                </a:lnTo>
                <a:lnTo>
                  <a:pt x="265111" y="134385"/>
                </a:lnTo>
                <a:close/>
              </a:path>
              <a:path w="297180" h="568960">
                <a:moveTo>
                  <a:pt x="151541" y="0"/>
                </a:moveTo>
                <a:lnTo>
                  <a:pt x="145158" y="0"/>
                </a:lnTo>
                <a:lnTo>
                  <a:pt x="142203" y="1673"/>
                </a:lnTo>
                <a:lnTo>
                  <a:pt x="93830" y="82332"/>
                </a:lnTo>
                <a:lnTo>
                  <a:pt x="64881" y="82332"/>
                </a:lnTo>
                <a:lnTo>
                  <a:pt x="60817" y="86396"/>
                </a:lnTo>
                <a:lnTo>
                  <a:pt x="60817" y="134385"/>
                </a:lnTo>
                <a:lnTo>
                  <a:pt x="78987" y="134385"/>
                </a:lnTo>
                <a:lnTo>
                  <a:pt x="78987" y="100493"/>
                </a:lnTo>
                <a:lnTo>
                  <a:pt x="235882" y="100493"/>
                </a:lnTo>
                <a:lnTo>
                  <a:pt x="235882" y="86396"/>
                </a:lnTo>
                <a:lnTo>
                  <a:pt x="231818" y="82329"/>
                </a:lnTo>
                <a:lnTo>
                  <a:pt x="115008" y="82329"/>
                </a:lnTo>
                <a:lnTo>
                  <a:pt x="148352" y="26741"/>
                </a:lnTo>
                <a:lnTo>
                  <a:pt x="169533" y="26741"/>
                </a:lnTo>
                <a:lnTo>
                  <a:pt x="154500" y="1673"/>
                </a:lnTo>
                <a:lnTo>
                  <a:pt x="151541" y="0"/>
                </a:lnTo>
                <a:close/>
              </a:path>
              <a:path w="297180" h="568960">
                <a:moveTo>
                  <a:pt x="235882" y="100493"/>
                </a:moveTo>
                <a:lnTo>
                  <a:pt x="217716" y="100493"/>
                </a:lnTo>
                <a:lnTo>
                  <a:pt x="217716" y="134385"/>
                </a:lnTo>
                <a:lnTo>
                  <a:pt x="235882" y="134385"/>
                </a:lnTo>
                <a:lnTo>
                  <a:pt x="235882" y="100493"/>
                </a:lnTo>
                <a:close/>
              </a:path>
              <a:path w="297180" h="568960">
                <a:moveTo>
                  <a:pt x="169533" y="26741"/>
                </a:moveTo>
                <a:lnTo>
                  <a:pt x="148352" y="26741"/>
                </a:lnTo>
                <a:lnTo>
                  <a:pt x="181687" y="82329"/>
                </a:lnTo>
                <a:lnTo>
                  <a:pt x="202869" y="82329"/>
                </a:lnTo>
                <a:lnTo>
                  <a:pt x="169533" y="2674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858">
              <a:solidFill>
                <a:prstClr val="black"/>
              </a:solidFill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xmlns="" id="{B4F4EEC0-FD7C-4DD2-BF94-C15FF60BD4BC}"/>
              </a:ext>
            </a:extLst>
          </p:cNvPr>
          <p:cNvSpPr/>
          <p:nvPr/>
        </p:nvSpPr>
        <p:spPr>
          <a:xfrm>
            <a:off x="1024423" y="737289"/>
            <a:ext cx="73587" cy="133061"/>
          </a:xfrm>
          <a:custGeom>
            <a:avLst/>
            <a:gdLst/>
            <a:ahLst/>
            <a:cxnLst/>
            <a:rect l="l" t="t" r="r" b="b"/>
            <a:pathLst>
              <a:path w="46354" h="83820">
                <a:moveTo>
                  <a:pt x="42105" y="0"/>
                </a:moveTo>
                <a:lnTo>
                  <a:pt x="32072" y="0"/>
                </a:lnTo>
                <a:lnTo>
                  <a:pt x="28008" y="4067"/>
                </a:lnTo>
                <a:lnTo>
                  <a:pt x="28008" y="65566"/>
                </a:lnTo>
                <a:lnTo>
                  <a:pt x="4064" y="65566"/>
                </a:lnTo>
                <a:lnTo>
                  <a:pt x="0" y="69635"/>
                </a:lnTo>
                <a:lnTo>
                  <a:pt x="0" y="79664"/>
                </a:lnTo>
                <a:lnTo>
                  <a:pt x="4064" y="83732"/>
                </a:lnTo>
                <a:lnTo>
                  <a:pt x="42105" y="83732"/>
                </a:lnTo>
                <a:lnTo>
                  <a:pt x="46173" y="79664"/>
                </a:lnTo>
                <a:lnTo>
                  <a:pt x="46173" y="4067"/>
                </a:lnTo>
                <a:lnTo>
                  <a:pt x="42105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858">
              <a:solidFill>
                <a:prstClr val="black"/>
              </a:solidFill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xmlns="" id="{4E38F94A-A789-408D-A356-16554AF5EAAD}"/>
              </a:ext>
            </a:extLst>
          </p:cNvPr>
          <p:cNvSpPr/>
          <p:nvPr/>
        </p:nvSpPr>
        <p:spPr>
          <a:xfrm>
            <a:off x="1277369" y="585579"/>
            <a:ext cx="72579" cy="72579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08" y="0"/>
                </a:moveTo>
                <a:lnTo>
                  <a:pt x="13876" y="1786"/>
                </a:lnTo>
                <a:lnTo>
                  <a:pt x="6657" y="6657"/>
                </a:lnTo>
                <a:lnTo>
                  <a:pt x="1786" y="13875"/>
                </a:lnTo>
                <a:lnTo>
                  <a:pt x="0" y="22705"/>
                </a:lnTo>
                <a:lnTo>
                  <a:pt x="1786" y="31535"/>
                </a:lnTo>
                <a:lnTo>
                  <a:pt x="6657" y="38754"/>
                </a:lnTo>
                <a:lnTo>
                  <a:pt x="13876" y="43626"/>
                </a:lnTo>
                <a:lnTo>
                  <a:pt x="22708" y="45413"/>
                </a:lnTo>
                <a:lnTo>
                  <a:pt x="31538" y="43626"/>
                </a:lnTo>
                <a:lnTo>
                  <a:pt x="38756" y="38754"/>
                </a:lnTo>
                <a:lnTo>
                  <a:pt x="43626" y="31535"/>
                </a:lnTo>
                <a:lnTo>
                  <a:pt x="44494" y="27249"/>
                </a:lnTo>
                <a:lnTo>
                  <a:pt x="20203" y="27249"/>
                </a:lnTo>
                <a:lnTo>
                  <a:pt x="18164" y="25210"/>
                </a:lnTo>
                <a:lnTo>
                  <a:pt x="18164" y="20199"/>
                </a:lnTo>
                <a:lnTo>
                  <a:pt x="20203" y="18166"/>
                </a:lnTo>
                <a:lnTo>
                  <a:pt x="44495" y="18166"/>
                </a:lnTo>
                <a:lnTo>
                  <a:pt x="43626" y="13875"/>
                </a:lnTo>
                <a:lnTo>
                  <a:pt x="38756" y="6657"/>
                </a:lnTo>
                <a:lnTo>
                  <a:pt x="31538" y="1786"/>
                </a:lnTo>
                <a:lnTo>
                  <a:pt x="22708" y="0"/>
                </a:lnTo>
                <a:close/>
              </a:path>
              <a:path w="45720" h="45720">
                <a:moveTo>
                  <a:pt x="44495" y="18166"/>
                </a:moveTo>
                <a:lnTo>
                  <a:pt x="25210" y="18166"/>
                </a:lnTo>
                <a:lnTo>
                  <a:pt x="27247" y="20199"/>
                </a:lnTo>
                <a:lnTo>
                  <a:pt x="27247" y="25210"/>
                </a:lnTo>
                <a:lnTo>
                  <a:pt x="25210" y="27249"/>
                </a:lnTo>
                <a:lnTo>
                  <a:pt x="44494" y="27249"/>
                </a:lnTo>
                <a:lnTo>
                  <a:pt x="45413" y="22705"/>
                </a:lnTo>
                <a:lnTo>
                  <a:pt x="44495" y="1816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858">
              <a:solidFill>
                <a:prstClr val="black"/>
              </a:solidFill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xmlns="" id="{CCED59AF-6E40-4757-81D2-A593341243EB}"/>
              </a:ext>
            </a:extLst>
          </p:cNvPr>
          <p:cNvSpPr/>
          <p:nvPr/>
        </p:nvSpPr>
        <p:spPr>
          <a:xfrm>
            <a:off x="1279627" y="1011881"/>
            <a:ext cx="72579" cy="72579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08" y="0"/>
                </a:moveTo>
                <a:lnTo>
                  <a:pt x="13876" y="1787"/>
                </a:lnTo>
                <a:lnTo>
                  <a:pt x="6657" y="6657"/>
                </a:lnTo>
                <a:lnTo>
                  <a:pt x="1786" y="13875"/>
                </a:lnTo>
                <a:lnTo>
                  <a:pt x="0" y="22705"/>
                </a:lnTo>
                <a:lnTo>
                  <a:pt x="1786" y="31535"/>
                </a:lnTo>
                <a:lnTo>
                  <a:pt x="6657" y="38753"/>
                </a:lnTo>
                <a:lnTo>
                  <a:pt x="13876" y="43624"/>
                </a:lnTo>
                <a:lnTo>
                  <a:pt x="22708" y="45411"/>
                </a:lnTo>
                <a:lnTo>
                  <a:pt x="31538" y="43624"/>
                </a:lnTo>
                <a:lnTo>
                  <a:pt x="38756" y="38753"/>
                </a:lnTo>
                <a:lnTo>
                  <a:pt x="43626" y="31535"/>
                </a:lnTo>
                <a:lnTo>
                  <a:pt x="44495" y="27245"/>
                </a:lnTo>
                <a:lnTo>
                  <a:pt x="20203" y="27245"/>
                </a:lnTo>
                <a:lnTo>
                  <a:pt x="18164" y="25210"/>
                </a:lnTo>
                <a:lnTo>
                  <a:pt x="18164" y="20200"/>
                </a:lnTo>
                <a:lnTo>
                  <a:pt x="20203" y="18162"/>
                </a:lnTo>
                <a:lnTo>
                  <a:pt x="44494" y="18162"/>
                </a:lnTo>
                <a:lnTo>
                  <a:pt x="43626" y="13875"/>
                </a:lnTo>
                <a:lnTo>
                  <a:pt x="38756" y="6657"/>
                </a:lnTo>
                <a:lnTo>
                  <a:pt x="31538" y="1787"/>
                </a:lnTo>
                <a:lnTo>
                  <a:pt x="22708" y="0"/>
                </a:lnTo>
                <a:close/>
              </a:path>
              <a:path w="45720" h="45720">
                <a:moveTo>
                  <a:pt x="44494" y="18162"/>
                </a:moveTo>
                <a:lnTo>
                  <a:pt x="25210" y="18162"/>
                </a:lnTo>
                <a:lnTo>
                  <a:pt x="27247" y="20200"/>
                </a:lnTo>
                <a:lnTo>
                  <a:pt x="27247" y="25210"/>
                </a:lnTo>
                <a:lnTo>
                  <a:pt x="25210" y="27245"/>
                </a:lnTo>
                <a:lnTo>
                  <a:pt x="44495" y="27245"/>
                </a:lnTo>
                <a:lnTo>
                  <a:pt x="45413" y="22705"/>
                </a:lnTo>
                <a:lnTo>
                  <a:pt x="44494" y="1816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858">
              <a:solidFill>
                <a:prstClr val="black"/>
              </a:solidFill>
            </a:endParaRPr>
          </a:p>
        </p:txBody>
      </p:sp>
      <p:sp>
        <p:nvSpPr>
          <p:cNvPr id="29" name="object 17">
            <a:extLst>
              <a:ext uri="{FF2B5EF4-FFF2-40B4-BE49-F238E27FC236}">
                <a16:creationId xmlns:a16="http://schemas.microsoft.com/office/drawing/2014/main" xmlns="" id="{1BE36EAE-6F3B-4913-AC8E-C7E2DC5A6603}"/>
              </a:ext>
            </a:extLst>
          </p:cNvPr>
          <p:cNvSpPr/>
          <p:nvPr/>
        </p:nvSpPr>
        <p:spPr>
          <a:xfrm>
            <a:off x="815817" y="581494"/>
            <a:ext cx="72579" cy="72579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08" y="0"/>
                </a:moveTo>
                <a:lnTo>
                  <a:pt x="13878" y="1786"/>
                </a:lnTo>
                <a:lnTo>
                  <a:pt x="6659" y="6657"/>
                </a:lnTo>
                <a:lnTo>
                  <a:pt x="1787" y="13875"/>
                </a:lnTo>
                <a:lnTo>
                  <a:pt x="0" y="22705"/>
                </a:lnTo>
                <a:lnTo>
                  <a:pt x="1787" y="31535"/>
                </a:lnTo>
                <a:lnTo>
                  <a:pt x="6659" y="38754"/>
                </a:lnTo>
                <a:lnTo>
                  <a:pt x="13878" y="43626"/>
                </a:lnTo>
                <a:lnTo>
                  <a:pt x="22708" y="45413"/>
                </a:lnTo>
                <a:lnTo>
                  <a:pt x="31539" y="43626"/>
                </a:lnTo>
                <a:lnTo>
                  <a:pt x="38757" y="38754"/>
                </a:lnTo>
                <a:lnTo>
                  <a:pt x="43628" y="31535"/>
                </a:lnTo>
                <a:lnTo>
                  <a:pt x="44495" y="27249"/>
                </a:lnTo>
                <a:lnTo>
                  <a:pt x="20204" y="27249"/>
                </a:lnTo>
                <a:lnTo>
                  <a:pt x="18166" y="25210"/>
                </a:lnTo>
                <a:lnTo>
                  <a:pt x="18166" y="20199"/>
                </a:lnTo>
                <a:lnTo>
                  <a:pt x="20204" y="18166"/>
                </a:lnTo>
                <a:lnTo>
                  <a:pt x="44496" y="18166"/>
                </a:lnTo>
                <a:lnTo>
                  <a:pt x="43628" y="13875"/>
                </a:lnTo>
                <a:lnTo>
                  <a:pt x="38757" y="6657"/>
                </a:lnTo>
                <a:lnTo>
                  <a:pt x="31539" y="1786"/>
                </a:lnTo>
                <a:lnTo>
                  <a:pt x="22708" y="0"/>
                </a:lnTo>
                <a:close/>
              </a:path>
              <a:path w="45720" h="45720">
                <a:moveTo>
                  <a:pt x="44496" y="18166"/>
                </a:moveTo>
                <a:lnTo>
                  <a:pt x="25210" y="18166"/>
                </a:lnTo>
                <a:lnTo>
                  <a:pt x="27249" y="20199"/>
                </a:lnTo>
                <a:lnTo>
                  <a:pt x="27249" y="25210"/>
                </a:lnTo>
                <a:lnTo>
                  <a:pt x="25210" y="27249"/>
                </a:lnTo>
                <a:lnTo>
                  <a:pt x="44495" y="27249"/>
                </a:lnTo>
                <a:lnTo>
                  <a:pt x="45415" y="22705"/>
                </a:lnTo>
                <a:lnTo>
                  <a:pt x="44496" y="1816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858">
              <a:solidFill>
                <a:prstClr val="black"/>
              </a:solidFill>
            </a:endParaRPr>
          </a:p>
        </p:txBody>
      </p:sp>
      <p:sp>
        <p:nvSpPr>
          <p:cNvPr id="30" name="object 18">
            <a:extLst>
              <a:ext uri="{FF2B5EF4-FFF2-40B4-BE49-F238E27FC236}">
                <a16:creationId xmlns:a16="http://schemas.microsoft.com/office/drawing/2014/main" xmlns="" id="{2EDC1A36-C84B-4FD0-8FB5-498E0D36A1F1}"/>
              </a:ext>
            </a:extLst>
          </p:cNvPr>
          <p:cNvSpPr/>
          <p:nvPr/>
        </p:nvSpPr>
        <p:spPr>
          <a:xfrm>
            <a:off x="819446" y="1015966"/>
            <a:ext cx="72579" cy="72579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08" y="0"/>
                </a:moveTo>
                <a:lnTo>
                  <a:pt x="13878" y="1787"/>
                </a:lnTo>
                <a:lnTo>
                  <a:pt x="6659" y="6657"/>
                </a:lnTo>
                <a:lnTo>
                  <a:pt x="1787" y="13875"/>
                </a:lnTo>
                <a:lnTo>
                  <a:pt x="0" y="22705"/>
                </a:lnTo>
                <a:lnTo>
                  <a:pt x="1787" y="31535"/>
                </a:lnTo>
                <a:lnTo>
                  <a:pt x="6659" y="38753"/>
                </a:lnTo>
                <a:lnTo>
                  <a:pt x="13878" y="43624"/>
                </a:lnTo>
                <a:lnTo>
                  <a:pt x="22708" y="45411"/>
                </a:lnTo>
                <a:lnTo>
                  <a:pt x="31539" y="43624"/>
                </a:lnTo>
                <a:lnTo>
                  <a:pt x="38757" y="38753"/>
                </a:lnTo>
                <a:lnTo>
                  <a:pt x="43628" y="31535"/>
                </a:lnTo>
                <a:lnTo>
                  <a:pt x="44496" y="27245"/>
                </a:lnTo>
                <a:lnTo>
                  <a:pt x="20204" y="27245"/>
                </a:lnTo>
                <a:lnTo>
                  <a:pt x="18166" y="25210"/>
                </a:lnTo>
                <a:lnTo>
                  <a:pt x="18166" y="20200"/>
                </a:lnTo>
                <a:lnTo>
                  <a:pt x="20204" y="18162"/>
                </a:lnTo>
                <a:lnTo>
                  <a:pt x="44495" y="18162"/>
                </a:lnTo>
                <a:lnTo>
                  <a:pt x="43628" y="13875"/>
                </a:lnTo>
                <a:lnTo>
                  <a:pt x="38757" y="6657"/>
                </a:lnTo>
                <a:lnTo>
                  <a:pt x="31539" y="1787"/>
                </a:lnTo>
                <a:lnTo>
                  <a:pt x="22708" y="0"/>
                </a:lnTo>
                <a:close/>
              </a:path>
              <a:path w="45720" h="45720">
                <a:moveTo>
                  <a:pt x="44495" y="18162"/>
                </a:moveTo>
                <a:lnTo>
                  <a:pt x="25210" y="18162"/>
                </a:lnTo>
                <a:lnTo>
                  <a:pt x="27249" y="20200"/>
                </a:lnTo>
                <a:lnTo>
                  <a:pt x="27249" y="25210"/>
                </a:lnTo>
                <a:lnTo>
                  <a:pt x="25210" y="27245"/>
                </a:lnTo>
                <a:lnTo>
                  <a:pt x="44496" y="27245"/>
                </a:lnTo>
                <a:lnTo>
                  <a:pt x="45415" y="22705"/>
                </a:lnTo>
                <a:lnTo>
                  <a:pt x="44495" y="1816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858">
              <a:solidFill>
                <a:prstClr val="black"/>
              </a:solidFill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9FE3B711-0891-4D76-B06F-392B29CE874E}"/>
              </a:ext>
            </a:extLst>
          </p:cNvPr>
          <p:cNvSpPr/>
          <p:nvPr/>
        </p:nvSpPr>
        <p:spPr>
          <a:xfrm>
            <a:off x="865838" y="587947"/>
            <a:ext cx="428304" cy="481294"/>
          </a:xfrm>
          <a:custGeom>
            <a:avLst/>
            <a:gdLst/>
            <a:ahLst/>
            <a:cxnLst/>
            <a:rect l="l" t="t" r="r" b="b"/>
            <a:pathLst>
              <a:path w="221615" h="221615">
                <a:moveTo>
                  <a:pt x="22826" y="49561"/>
                </a:moveTo>
                <a:lnTo>
                  <a:pt x="947" y="96179"/>
                </a:lnTo>
                <a:lnTo>
                  <a:pt x="0" y="110656"/>
                </a:lnTo>
                <a:lnTo>
                  <a:pt x="8709" y="153685"/>
                </a:lnTo>
                <a:lnTo>
                  <a:pt x="32445" y="188861"/>
                </a:lnTo>
                <a:lnTo>
                  <a:pt x="67622" y="212597"/>
                </a:lnTo>
                <a:lnTo>
                  <a:pt x="110653" y="221306"/>
                </a:lnTo>
                <a:lnTo>
                  <a:pt x="153683" y="212597"/>
                </a:lnTo>
                <a:lnTo>
                  <a:pt x="167693" y="203144"/>
                </a:lnTo>
                <a:lnTo>
                  <a:pt x="110653" y="203144"/>
                </a:lnTo>
                <a:lnTo>
                  <a:pt x="74686" y="195864"/>
                </a:lnTo>
                <a:lnTo>
                  <a:pt x="45282" y="176024"/>
                </a:lnTo>
                <a:lnTo>
                  <a:pt x="25441" y="146620"/>
                </a:lnTo>
                <a:lnTo>
                  <a:pt x="18161" y="110652"/>
                </a:lnTo>
                <a:lnTo>
                  <a:pt x="18954" y="98553"/>
                </a:lnTo>
                <a:lnTo>
                  <a:pt x="21302" y="86717"/>
                </a:lnTo>
                <a:lnTo>
                  <a:pt x="25164" y="75305"/>
                </a:lnTo>
                <a:lnTo>
                  <a:pt x="30494" y="64479"/>
                </a:lnTo>
                <a:lnTo>
                  <a:pt x="33000" y="60138"/>
                </a:lnTo>
                <a:lnTo>
                  <a:pt x="31513" y="54583"/>
                </a:lnTo>
                <a:lnTo>
                  <a:pt x="22826" y="49561"/>
                </a:lnTo>
                <a:close/>
              </a:path>
              <a:path w="221615" h="221615">
                <a:moveTo>
                  <a:pt x="167695" y="18166"/>
                </a:moveTo>
                <a:lnTo>
                  <a:pt x="110653" y="18166"/>
                </a:lnTo>
                <a:lnTo>
                  <a:pt x="146618" y="25445"/>
                </a:lnTo>
                <a:lnTo>
                  <a:pt x="176020" y="45285"/>
                </a:lnTo>
                <a:lnTo>
                  <a:pt x="195859" y="74687"/>
                </a:lnTo>
                <a:lnTo>
                  <a:pt x="203138" y="110656"/>
                </a:lnTo>
                <a:lnTo>
                  <a:pt x="195859" y="146620"/>
                </a:lnTo>
                <a:lnTo>
                  <a:pt x="176020" y="176024"/>
                </a:lnTo>
                <a:lnTo>
                  <a:pt x="146618" y="195864"/>
                </a:lnTo>
                <a:lnTo>
                  <a:pt x="110653" y="203144"/>
                </a:lnTo>
                <a:lnTo>
                  <a:pt x="167693" y="203144"/>
                </a:lnTo>
                <a:lnTo>
                  <a:pt x="188860" y="188860"/>
                </a:lnTo>
                <a:lnTo>
                  <a:pt x="212596" y="153683"/>
                </a:lnTo>
                <a:lnTo>
                  <a:pt x="221304" y="110652"/>
                </a:lnTo>
                <a:lnTo>
                  <a:pt x="212595" y="67625"/>
                </a:lnTo>
                <a:lnTo>
                  <a:pt x="188858" y="32447"/>
                </a:lnTo>
                <a:lnTo>
                  <a:pt x="167695" y="18166"/>
                </a:lnTo>
                <a:close/>
              </a:path>
              <a:path w="221615" h="221615">
                <a:moveTo>
                  <a:pt x="110653" y="0"/>
                </a:moveTo>
                <a:lnTo>
                  <a:pt x="68044" y="8461"/>
                </a:lnTo>
                <a:lnTo>
                  <a:pt x="32042" y="32774"/>
                </a:lnTo>
                <a:lnTo>
                  <a:pt x="28510" y="36338"/>
                </a:lnTo>
                <a:lnTo>
                  <a:pt x="28539" y="42091"/>
                </a:lnTo>
                <a:lnTo>
                  <a:pt x="35664" y="49150"/>
                </a:lnTo>
                <a:lnTo>
                  <a:pt x="41413" y="49126"/>
                </a:lnTo>
                <a:lnTo>
                  <a:pt x="44945" y="45561"/>
                </a:lnTo>
                <a:lnTo>
                  <a:pt x="59099" y="33826"/>
                </a:lnTo>
                <a:lnTo>
                  <a:pt x="75037" y="25238"/>
                </a:lnTo>
                <a:lnTo>
                  <a:pt x="92356" y="19961"/>
                </a:lnTo>
                <a:lnTo>
                  <a:pt x="110653" y="18166"/>
                </a:lnTo>
                <a:lnTo>
                  <a:pt x="167695" y="18166"/>
                </a:lnTo>
                <a:lnTo>
                  <a:pt x="153681" y="8709"/>
                </a:lnTo>
                <a:lnTo>
                  <a:pt x="110653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858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2" y="3672458"/>
            <a:ext cx="783214" cy="15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8" y="1705743"/>
            <a:ext cx="867972" cy="171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055" y="4708267"/>
            <a:ext cx="3404781" cy="222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683924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722" y="156592"/>
            <a:ext cx="11466156" cy="895502"/>
          </a:xfrm>
        </p:spPr>
        <p:txBody>
          <a:bodyPr/>
          <a:lstStyle/>
          <a:p>
            <a:pPr algn="ctr"/>
            <a:r>
              <a:rPr lang="en-US" sz="5819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5819" dirty="0" smtClean="0">
                <a:latin typeface="Arial" pitchFamily="34" charset="0"/>
                <a:cs typeface="Arial" pitchFamily="34" charset="0"/>
              </a:rPr>
              <a:t>self-study</a:t>
            </a:r>
            <a:endParaRPr lang="ru-RU" sz="581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0D8FE94-81E1-4304-B231-00DA0554F340}"/>
              </a:ext>
            </a:extLst>
          </p:cNvPr>
          <p:cNvSpPr/>
          <p:nvPr/>
        </p:nvSpPr>
        <p:spPr>
          <a:xfrm>
            <a:off x="9407523" y="6237362"/>
            <a:ext cx="2938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4212" indent="-554212"/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(U9, L4, p.117)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00" y="4304758"/>
            <a:ext cx="337972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6144" y="3240410"/>
            <a:ext cx="8496944" cy="3077766"/>
          </a:xfrm>
        </p:spPr>
        <p:txBody>
          <a:bodyPr/>
          <a:lstStyle/>
          <a:p>
            <a:r>
              <a:rPr lang="en-US" sz="2000" b="1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Match the adjectives which have similar meaning. </a:t>
            </a:r>
            <a:endParaRPr lang="en-US" sz="2000" b="1" i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i="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) freezing </a:t>
            </a:r>
            <a:r>
              <a:rPr lang="en-US" sz="2000" b="1" i="0" dirty="0" smtClean="0">
                <a:latin typeface="Arial" pitchFamily="34" charset="0"/>
                <a:cs typeface="Arial" pitchFamily="34" charset="0"/>
              </a:rPr>
              <a:t>                               a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) bad</a:t>
            </a:r>
          </a:p>
          <a:p>
            <a:r>
              <a:rPr lang="en-US" sz="2000" b="1" i="0" dirty="0">
                <a:latin typeface="Arial" pitchFamily="34" charset="0"/>
                <a:cs typeface="Arial" pitchFamily="34" charset="0"/>
              </a:rPr>
              <a:t>2) delicious </a:t>
            </a:r>
            <a:r>
              <a:rPr lang="en-US" sz="2000" b="1" i="0" dirty="0" smtClean="0">
                <a:latin typeface="Arial" pitchFamily="34" charset="0"/>
                <a:cs typeface="Arial" pitchFamily="34" charset="0"/>
              </a:rPr>
              <a:t>                             b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) interesting</a:t>
            </a:r>
          </a:p>
          <a:p>
            <a:r>
              <a:rPr lang="en-US" sz="2000" b="1" i="0" dirty="0">
                <a:latin typeface="Arial" pitchFamily="34" charset="0"/>
                <a:cs typeface="Arial" pitchFamily="34" charset="0"/>
              </a:rPr>
              <a:t>3) boiling </a:t>
            </a:r>
            <a:r>
              <a:rPr lang="en-US" sz="2000" b="1" i="0" dirty="0" smtClean="0">
                <a:latin typeface="Arial" pitchFamily="34" charset="0"/>
                <a:cs typeface="Arial" pitchFamily="34" charset="0"/>
              </a:rPr>
              <a:t>                                 c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) hot</a:t>
            </a:r>
          </a:p>
          <a:p>
            <a:r>
              <a:rPr lang="en-US" sz="2000" b="1" i="0" dirty="0">
                <a:latin typeface="Arial" pitchFamily="34" charset="0"/>
                <a:cs typeface="Arial" pitchFamily="34" charset="0"/>
              </a:rPr>
              <a:t>4) awful, terrible </a:t>
            </a:r>
            <a:r>
              <a:rPr lang="en-US" sz="2000" b="1" i="0" dirty="0" smtClean="0">
                <a:latin typeface="Arial" pitchFamily="34" charset="0"/>
                <a:cs typeface="Arial" pitchFamily="34" charset="0"/>
              </a:rPr>
              <a:t>                     d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i="0" dirty="0" smtClean="0">
                <a:latin typeface="Arial" pitchFamily="34" charset="0"/>
                <a:cs typeface="Arial" pitchFamily="34" charset="0"/>
              </a:rPr>
              <a:t>cold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5) ancient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                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 sad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6) great, fantastic,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amazing, wonderful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f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 good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7) exciting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               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 old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8) miserable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            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 tasty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24136" y="6375860"/>
            <a:ext cx="6840760" cy="307777"/>
          </a:xfrm>
        </p:spPr>
        <p:txBody>
          <a:bodyPr/>
          <a:lstStyle/>
          <a:p>
            <a:r>
              <a:rPr lang="en-US" sz="2000" b="1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Look at the table in activity 5</a:t>
            </a:r>
            <a:r>
              <a:rPr lang="en-US" sz="2000" b="1" i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Write the sentences. </a:t>
            </a:r>
            <a:endParaRPr lang="ru-RU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68152" y="1296194"/>
            <a:ext cx="9361040" cy="1846659"/>
          </a:xfrm>
        </p:spPr>
        <p:txBody>
          <a:bodyPr/>
          <a:lstStyle/>
          <a:p>
            <a:r>
              <a:rPr lang="en-US" sz="2000" b="1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Complete the sentences. Use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very </a:t>
            </a:r>
            <a:r>
              <a:rPr lang="en-US" sz="2000" b="1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really</a:t>
            </a:r>
            <a:r>
              <a:rPr lang="en-US" sz="2000" b="1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000" b="1" i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i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b="1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We had a ... fantastic time. </a:t>
            </a:r>
            <a:r>
              <a:rPr lang="en-US" sz="2000" b="1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The food was ... delicious. </a:t>
            </a:r>
            <a:r>
              <a:rPr lang="en-US" sz="2000" b="1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There was</a:t>
            </a:r>
          </a:p>
          <a:p>
            <a:r>
              <a:rPr lang="en-US" sz="2000" b="1" i="0" dirty="0">
                <a:latin typeface="Arial" pitchFamily="34" charset="0"/>
                <a:cs typeface="Arial" pitchFamily="34" charset="0"/>
              </a:rPr>
              <a:t>a ... interesting article on climate change in the paper yesterday. </a:t>
            </a:r>
            <a:r>
              <a:rPr lang="en-US" sz="2000" b="1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4) 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There</a:t>
            </a:r>
          </a:p>
          <a:p>
            <a:r>
              <a:rPr lang="en-US" sz="2000" b="1" i="0" dirty="0">
                <a:latin typeface="Arial" pitchFamily="34" charset="0"/>
                <a:cs typeface="Arial" pitchFamily="34" charset="0"/>
              </a:rPr>
              <a:t>was a ... unpleasant smell coming from the kitchen. </a:t>
            </a:r>
            <a:r>
              <a:rPr lang="en-US" sz="2000" b="1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5) 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Mr. Graham was</a:t>
            </a:r>
          </a:p>
          <a:p>
            <a:r>
              <a:rPr lang="en-US" sz="2000" b="1" i="0" dirty="0">
                <a:latin typeface="Arial" pitchFamily="34" charset="0"/>
                <a:cs typeface="Arial" pitchFamily="34" charset="0"/>
              </a:rPr>
              <a:t>... surprised to find 46 ... ancient gold coins inside the pot. </a:t>
            </a:r>
            <a:r>
              <a:rPr lang="en-US" sz="2000" b="1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6) </a:t>
            </a:r>
            <a:r>
              <a:rPr lang="en-US" sz="2000" b="1" i="0" dirty="0">
                <a:latin typeface="Arial" pitchFamily="34" charset="0"/>
                <a:cs typeface="Arial" pitchFamily="34" charset="0"/>
              </a:rPr>
              <a:t>They have</a:t>
            </a:r>
          </a:p>
          <a:p>
            <a:r>
              <a:rPr lang="en-US" sz="2000" b="1" i="0" dirty="0">
                <a:latin typeface="Arial" pitchFamily="34" charset="0"/>
                <a:cs typeface="Arial" pitchFamily="34" charset="0"/>
              </a:rPr>
              <a:t>always been ... friendly to me.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84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928" y="172971"/>
            <a:ext cx="12521480" cy="846386"/>
          </a:xfrm>
        </p:spPr>
        <p:txBody>
          <a:bodyPr/>
          <a:lstStyle/>
          <a:p>
            <a:pPr algn="ctr"/>
            <a:r>
              <a:rPr lang="en-US" sz="4400" dirty="0"/>
              <a:t> </a:t>
            </a:r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Checking the self-study work</a:t>
            </a:r>
            <a:endParaRPr lang="ru-RU" sz="5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153712" y="1348979"/>
            <a:ext cx="2338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58"/>
              </a:spcBef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Unit 9 L3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232452" y="1957543"/>
            <a:ext cx="1214822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1043200">
              <a:defRPr>
                <a:latin typeface="+mn-lt"/>
                <a:ea typeface="+mn-ea"/>
                <a:cs typeface="+mn-cs"/>
              </a:defRPr>
            </a:lvl2pPr>
            <a:lvl3pPr marL="2086399">
              <a:defRPr>
                <a:latin typeface="+mn-lt"/>
                <a:ea typeface="+mn-ea"/>
                <a:cs typeface="+mn-cs"/>
              </a:defRPr>
            </a:lvl3pPr>
            <a:lvl4pPr marL="3129599">
              <a:defRPr>
                <a:latin typeface="+mn-lt"/>
                <a:ea typeface="+mn-ea"/>
                <a:cs typeface="+mn-cs"/>
              </a:defRPr>
            </a:lvl4pPr>
            <a:lvl5pPr marL="4172799">
              <a:defRPr>
                <a:latin typeface="+mn-lt"/>
                <a:ea typeface="+mn-ea"/>
                <a:cs typeface="+mn-cs"/>
              </a:defRPr>
            </a:lvl5pPr>
            <a:lvl6pPr marL="5215999">
              <a:defRPr>
                <a:latin typeface="+mn-lt"/>
                <a:ea typeface="+mn-ea"/>
                <a:cs typeface="+mn-cs"/>
              </a:defRPr>
            </a:lvl6pPr>
            <a:lvl7pPr marL="6259198">
              <a:defRPr>
                <a:latin typeface="+mn-lt"/>
                <a:ea typeface="+mn-ea"/>
                <a:cs typeface="+mn-cs"/>
              </a:defRPr>
            </a:lvl7pPr>
            <a:lvl8pPr marL="7302397">
              <a:defRPr>
                <a:latin typeface="+mn-lt"/>
                <a:ea typeface="+mn-ea"/>
                <a:cs typeface="+mn-cs"/>
              </a:defRPr>
            </a:lvl8pPr>
            <a:lvl9pPr marL="8345597">
              <a:defRPr>
                <a:latin typeface="+mn-lt"/>
                <a:ea typeface="+mn-ea"/>
                <a:cs typeface="+mn-cs"/>
              </a:defRPr>
            </a:lvl9pPr>
          </a:lstStyle>
          <a:p>
            <a:pPr algn="just" defTabSz="914400"/>
            <a:r>
              <a:rPr lang="ru-RU" sz="3000" b="1" i="0" kern="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0" kern="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b="1" i="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4" descr="https://uafilm.pro/uploads/mini/fullstory/09/1588149935100_gullivers_travels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6" descr="https://uafilm.pro/uploads/mini/fullstory/09/1588149935100_gullivers_travels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8" descr="https://uafilm.pro/uploads/mini/fullstory/09/1588149935100_gullivers_travels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0" descr="https://uafilm.pro/uploads/mini/fullstory/09/1588149935100_gullivers_travels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Объект 10"/>
          <p:cNvSpPr>
            <a:spLocks noGrp="1"/>
          </p:cNvSpPr>
          <p:nvPr>
            <p:ph sz="half" idx="2"/>
          </p:nvPr>
        </p:nvSpPr>
        <p:spPr>
          <a:xfrm>
            <a:off x="424136" y="1296194"/>
            <a:ext cx="8280920" cy="2431435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1. Read </a:t>
            </a:r>
            <a:r>
              <a:rPr lang="en-US" sz="2400" b="1" dirty="0">
                <a:solidFill>
                  <a:srgbClr val="FF0000"/>
                </a:solidFill>
              </a:rPr>
              <a:t>activity 4 and </a:t>
            </a:r>
            <a:r>
              <a:rPr lang="en-US" sz="2400" b="1" dirty="0" smtClean="0">
                <a:solidFill>
                  <a:srgbClr val="FF0000"/>
                </a:solidFill>
              </a:rPr>
              <a:t>add three </a:t>
            </a:r>
            <a:r>
              <a:rPr lang="en-US" sz="2400" b="1" dirty="0">
                <a:solidFill>
                  <a:srgbClr val="FF0000"/>
                </a:solidFill>
              </a:rPr>
              <a:t>more </a:t>
            </a:r>
            <a:r>
              <a:rPr lang="en-US" sz="2400" b="1" dirty="0" smtClean="0">
                <a:solidFill>
                  <a:srgbClr val="FF0000"/>
                </a:solidFill>
              </a:rPr>
              <a:t>examples.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e.g. Turn off lights in any room if there is nobody </a:t>
            </a:r>
            <a:r>
              <a:rPr lang="en-US" sz="2400" b="1" dirty="0" smtClean="0">
                <a:solidFill>
                  <a:schemeClr val="tx1"/>
                </a:solidFill>
              </a:rPr>
              <a:t>there.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Reduce, Reuse, Recycle.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Use less heat and air conditioning.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Drive less.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Plant a tree.</a:t>
            </a:r>
            <a:endParaRPr lang="en-US" sz="2400" b="1" dirty="0">
              <a:solidFill>
                <a:srgbClr val="0000FF"/>
              </a:solidFill>
            </a:endParaRPr>
          </a:p>
          <a:p>
            <a:pPr algn="l"/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0375" y="3600450"/>
            <a:ext cx="12031478" cy="3170099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2. Write </a:t>
            </a:r>
            <a:r>
              <a:rPr lang="en-US" sz="2400" b="1" dirty="0">
                <a:solidFill>
                  <a:srgbClr val="FF0000"/>
                </a:solidFill>
              </a:rPr>
              <a:t>about what your family does to save </a:t>
            </a:r>
            <a:r>
              <a:rPr lang="en-US" sz="2400" b="1" dirty="0" smtClean="0">
                <a:solidFill>
                  <a:srgbClr val="FF0000"/>
                </a:solidFill>
              </a:rPr>
              <a:t>energy.</a:t>
            </a:r>
          </a:p>
          <a:p>
            <a:r>
              <a:rPr lang="en-US" sz="2400" b="1" dirty="0"/>
              <a:t>e.g. When I open the refrigerator door, I try quickly shut it to keep the cold air in and save </a:t>
            </a:r>
            <a:r>
              <a:rPr lang="en-US" sz="2400" b="1" dirty="0" smtClean="0"/>
              <a:t>energy.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8000"/>
                </a:solidFill>
              </a:rPr>
              <a:t>When my siblings switch the light on, I try to turn off the unnecessary lights.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8000"/>
                </a:solidFill>
              </a:rPr>
              <a:t>We always try to use natural light.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8000"/>
                </a:solidFill>
              </a:rPr>
              <a:t>We always turn the water off when brushing teeth.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8000"/>
                </a:solidFill>
              </a:rPr>
              <a:t>Unplug unused electronics.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8000"/>
                </a:solidFill>
              </a:rPr>
              <a:t>We try to keep all electronic issues repaired.  </a:t>
            </a:r>
            <a:endParaRPr lang="ru-RU" sz="2400" b="1" dirty="0">
              <a:solidFill>
                <a:srgbClr val="008000"/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48" y="1810644"/>
            <a:ext cx="3747624" cy="21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0" y="288082"/>
            <a:ext cx="12561938" cy="720080"/>
          </a:xfrm>
        </p:spPr>
        <p:txBody>
          <a:bodyPr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 Listen and repeat the new words.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Sir Richard Steele (1672-172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2423" y="1790372"/>
            <a:ext cx="68045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flood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наводнение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tsunami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цунами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heat wave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жара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hurricane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ураган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oxygen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кислород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CO2 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(gas)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углекислый газ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hunger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голод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spray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спрей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26" y="1224186"/>
            <a:ext cx="5837584" cy="57606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61040" y="6696794"/>
            <a:ext cx="20882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0" y="288082"/>
            <a:ext cx="12561938" cy="1231106"/>
          </a:xfrm>
        </p:spPr>
        <p:txBody>
          <a:bodyPr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2a  Answer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questions.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Sir Richard Steele (1672-172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2168" y="1368202"/>
            <a:ext cx="11593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</a:rPr>
              <a:t>1</a:t>
            </a:r>
            <a:r>
              <a:rPr lang="en-US" sz="2800" b="1" dirty="0">
                <a:latin typeface="Arial"/>
              </a:rPr>
              <a:t>) What do you know about ‘</a:t>
            </a:r>
            <a:r>
              <a:rPr lang="en-US" sz="2800" b="1" dirty="0" smtClean="0">
                <a:solidFill>
                  <a:srgbClr val="C00000"/>
                </a:solidFill>
                <a:latin typeface="Arial"/>
              </a:rPr>
              <a:t>climate change</a:t>
            </a:r>
            <a:r>
              <a:rPr lang="en-US" sz="2800" b="1" dirty="0">
                <a:latin typeface="Arial"/>
              </a:rPr>
              <a:t>’?</a:t>
            </a:r>
          </a:p>
          <a:p>
            <a:r>
              <a:rPr lang="en-US" sz="2800" b="1" dirty="0">
                <a:latin typeface="Arial"/>
              </a:rPr>
              <a:t>2) Where does the ‘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greenhouse gas</a:t>
            </a:r>
            <a:r>
              <a:rPr lang="en-US" sz="2800" b="1" dirty="0" smtClean="0">
                <a:latin typeface="Arial"/>
              </a:rPr>
              <a:t>’ come </a:t>
            </a:r>
            <a:r>
              <a:rPr lang="en-US" sz="2800" b="1" dirty="0">
                <a:latin typeface="Arial"/>
              </a:rPr>
              <a:t>from? Is it good or bad?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32" y="2903137"/>
            <a:ext cx="5688632" cy="3991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80" y="2914600"/>
            <a:ext cx="5372745" cy="39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0" y="288082"/>
            <a:ext cx="12561938" cy="615553"/>
          </a:xfrm>
        </p:spPr>
        <p:txBody>
          <a:bodyPr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2b  Read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and check your ideas.</a:t>
            </a:r>
          </a:p>
        </p:txBody>
      </p:sp>
      <p:sp>
        <p:nvSpPr>
          <p:cNvPr id="2" name="AutoShape 2" descr="Sir Richard Steele (1672-172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128" y="1620146"/>
            <a:ext cx="708667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/>
              </a:rPr>
              <a:t>Climate</a:t>
            </a:r>
            <a:r>
              <a:rPr lang="en-US" sz="2400" b="1" dirty="0">
                <a:latin typeface="Arial"/>
              </a:rPr>
              <a:t> plays a very important role in the life</a:t>
            </a:r>
          </a:p>
          <a:p>
            <a:r>
              <a:rPr lang="en-US" sz="2400" b="1" dirty="0">
                <a:latin typeface="Arial"/>
              </a:rPr>
              <a:t>of plants, animals and humans, and is different</a:t>
            </a:r>
          </a:p>
          <a:p>
            <a:r>
              <a:rPr lang="en-US" sz="2400" b="1" dirty="0">
                <a:latin typeface="Arial"/>
              </a:rPr>
              <a:t>in different parts of the world. Some</a:t>
            </a:r>
          </a:p>
          <a:p>
            <a:r>
              <a:rPr lang="en-US" sz="2400" b="1" dirty="0">
                <a:latin typeface="Arial"/>
              </a:rPr>
              <a:t>scientists think that the </a:t>
            </a:r>
            <a:r>
              <a:rPr lang="en-US" sz="2400" b="1" dirty="0">
                <a:solidFill>
                  <a:schemeClr val="tx2"/>
                </a:solidFill>
                <a:latin typeface="Arial"/>
              </a:rPr>
              <a:t>world is becoming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/>
              </a:rPr>
              <a:t>hotter</a:t>
            </a:r>
            <a:r>
              <a:rPr lang="en-US" sz="2400" b="1" dirty="0">
                <a:latin typeface="Arial"/>
              </a:rPr>
              <a:t>. Winters have become warmer because</a:t>
            </a:r>
          </a:p>
          <a:p>
            <a:r>
              <a:rPr lang="en-US" sz="2400" b="1" dirty="0">
                <a:latin typeface="Arial"/>
              </a:rPr>
              <a:t>of the </a:t>
            </a:r>
            <a:r>
              <a:rPr lang="en-US" sz="2400" b="1" dirty="0">
                <a:solidFill>
                  <a:schemeClr val="tx2"/>
                </a:solidFill>
                <a:latin typeface="Arial"/>
              </a:rPr>
              <a:t>greenhouse gas</a:t>
            </a:r>
            <a:r>
              <a:rPr lang="en-US" sz="2400" b="1" dirty="0">
                <a:latin typeface="Arial"/>
              </a:rPr>
              <a:t>. During the</a:t>
            </a:r>
          </a:p>
          <a:p>
            <a:r>
              <a:rPr lang="en-US" sz="2400" b="1" dirty="0">
                <a:latin typeface="Arial"/>
              </a:rPr>
              <a:t>last </a:t>
            </a:r>
            <a:r>
              <a:rPr lang="en-US" sz="2400" b="1" dirty="0">
                <a:latin typeface="Georgia"/>
              </a:rPr>
              <a:t>100 </a:t>
            </a:r>
            <a:r>
              <a:rPr lang="en-US" sz="2400" b="1" dirty="0">
                <a:latin typeface="Arial"/>
              </a:rPr>
              <a:t>years people have produced a lot</a:t>
            </a:r>
          </a:p>
          <a:p>
            <a:r>
              <a:rPr lang="en-US" sz="2400" b="1" dirty="0">
                <a:latin typeface="Arial"/>
              </a:rPr>
              <a:t>of </a:t>
            </a:r>
            <a:r>
              <a:rPr lang="en-US" sz="2400" b="1" dirty="0">
                <a:solidFill>
                  <a:srgbClr val="008000"/>
                </a:solidFill>
                <a:latin typeface="Arial"/>
              </a:rPr>
              <a:t>CO2 gas</a:t>
            </a:r>
            <a:r>
              <a:rPr lang="en-US" sz="2400" b="1" dirty="0">
                <a:latin typeface="Arial"/>
              </a:rPr>
              <a:t>. This gas in the air works like</a:t>
            </a:r>
          </a:p>
          <a:p>
            <a:r>
              <a:rPr lang="en-US" sz="2400" b="1" dirty="0">
                <a:solidFill>
                  <a:srgbClr val="008000"/>
                </a:solidFill>
                <a:latin typeface="Arial"/>
              </a:rPr>
              <a:t>glass</a:t>
            </a:r>
            <a:r>
              <a:rPr lang="en-US" sz="2400" b="1" dirty="0">
                <a:latin typeface="Arial"/>
              </a:rPr>
              <a:t> in a greenhouse. It lets heat get in, but</a:t>
            </a:r>
          </a:p>
          <a:p>
            <a:r>
              <a:rPr lang="en-US" sz="2400" b="1" dirty="0">
                <a:latin typeface="Arial"/>
              </a:rPr>
              <a:t>it does not let much heat get out. So the air</a:t>
            </a:r>
          </a:p>
          <a:p>
            <a:r>
              <a:rPr lang="en-US" sz="2400" b="1" dirty="0">
                <a:latin typeface="Arial"/>
              </a:rPr>
              <a:t>becomes warmer. Where does the CO2 gas</a:t>
            </a:r>
          </a:p>
          <a:p>
            <a:r>
              <a:rPr lang="en-US" sz="2400" b="1" dirty="0">
                <a:latin typeface="Arial"/>
              </a:rPr>
              <a:t>come from? CO2 gas is mostly produced by 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human activities</a:t>
            </a:r>
            <a:r>
              <a:rPr lang="en-US" sz="2400" b="1" dirty="0">
                <a:latin typeface="Arial"/>
              </a:rPr>
              <a:t>.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03" y="1800250"/>
            <a:ext cx="5226269" cy="43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0" y="288082"/>
            <a:ext cx="12561938" cy="615553"/>
          </a:xfrm>
        </p:spPr>
        <p:txBody>
          <a:bodyPr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2b  Read and check your ideas.</a:t>
            </a:r>
          </a:p>
        </p:txBody>
      </p:sp>
      <p:sp>
        <p:nvSpPr>
          <p:cNvPr id="2" name="AutoShape 2" descr="Sir Richard Steele (1672-172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68752" y="1800250"/>
            <a:ext cx="66247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/>
              </a:rPr>
              <a:t>      We </a:t>
            </a:r>
            <a:r>
              <a:rPr lang="en-US" sz="2400" b="1" dirty="0">
                <a:latin typeface="Arial"/>
              </a:rPr>
              <a:t>produce CO2 when </a:t>
            </a:r>
            <a:r>
              <a:rPr lang="en-US" sz="2400" b="1" dirty="0" smtClean="0">
                <a:latin typeface="Arial"/>
              </a:rPr>
              <a:t>we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burn 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fossil fuels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use electricity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transport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smtClean="0">
                <a:latin typeface="Arial"/>
              </a:rPr>
              <a:t>or other </a:t>
            </a:r>
            <a:r>
              <a:rPr lang="en-US" sz="2400" b="1" dirty="0">
                <a:latin typeface="Arial"/>
              </a:rPr>
              <a:t>activities, for example, when we </a:t>
            </a:r>
            <a:r>
              <a:rPr lang="en-US" sz="2400" b="1" dirty="0" smtClean="0">
                <a:latin typeface="Arial"/>
              </a:rPr>
              <a:t>use spray </a:t>
            </a:r>
            <a:r>
              <a:rPr lang="en-US" sz="2400" b="1" dirty="0">
                <a:latin typeface="Arial"/>
              </a:rPr>
              <a:t>for body or hair. Trees take this </a:t>
            </a:r>
            <a:r>
              <a:rPr lang="en-US" sz="2400" b="1" dirty="0" smtClean="0">
                <a:latin typeface="Arial"/>
              </a:rPr>
              <a:t>gas from </a:t>
            </a:r>
            <a:r>
              <a:rPr lang="en-US" sz="2400" b="1" dirty="0">
                <a:latin typeface="Arial"/>
              </a:rPr>
              <a:t>the air and give </a:t>
            </a:r>
            <a:r>
              <a:rPr lang="en-US" sz="2400" b="1" dirty="0">
                <a:solidFill>
                  <a:srgbClr val="008000"/>
                </a:solidFill>
                <a:latin typeface="Arial"/>
              </a:rPr>
              <a:t>oxygen</a:t>
            </a:r>
            <a:r>
              <a:rPr lang="en-US" sz="2400" b="1" dirty="0">
                <a:latin typeface="Arial"/>
              </a:rPr>
              <a:t>. But in the </a:t>
            </a:r>
            <a:r>
              <a:rPr lang="en-US" sz="2400" b="1" dirty="0" smtClean="0">
                <a:latin typeface="Arial"/>
              </a:rPr>
              <a:t>last few </a:t>
            </a:r>
            <a:r>
              <a:rPr lang="en-US" sz="2400" b="1" dirty="0">
                <a:latin typeface="Arial"/>
              </a:rPr>
              <a:t>years, people have cut down and burnt</a:t>
            </a:r>
          </a:p>
          <a:p>
            <a:r>
              <a:rPr lang="en-US" sz="2400" b="1" dirty="0">
                <a:latin typeface="Arial"/>
              </a:rPr>
              <a:t>big areas of </a:t>
            </a:r>
            <a:r>
              <a:rPr lang="en-US" sz="2400" b="1" dirty="0">
                <a:solidFill>
                  <a:srgbClr val="008000"/>
                </a:solidFill>
                <a:latin typeface="Arial"/>
              </a:rPr>
              <a:t>rainforest</a:t>
            </a:r>
            <a:r>
              <a:rPr lang="en-US" sz="2400" b="1" dirty="0">
                <a:latin typeface="Arial"/>
              </a:rPr>
              <a:t>. This means there</a:t>
            </a:r>
          </a:p>
          <a:p>
            <a:r>
              <a:rPr lang="en-US" sz="2400" b="1" dirty="0">
                <a:latin typeface="Arial"/>
              </a:rPr>
              <a:t>are fewer trees and, of course, more 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CO</a:t>
            </a:r>
            <a:r>
              <a:rPr lang="en-US" sz="2400" b="1" dirty="0">
                <a:solidFill>
                  <a:srgbClr val="0000FF"/>
                </a:solidFill>
                <a:latin typeface="Georgia"/>
              </a:rPr>
              <a:t>2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/>
              </a:rPr>
              <a:t>gas</a:t>
            </a:r>
            <a:r>
              <a:rPr lang="en-US" sz="2400" b="1" dirty="0">
                <a:latin typeface="Arial"/>
              </a:rPr>
              <a:t>! These changes are dangerous for our</a:t>
            </a:r>
          </a:p>
          <a:p>
            <a:r>
              <a:rPr lang="en-US" sz="2400" b="1" dirty="0">
                <a:latin typeface="Arial"/>
              </a:rPr>
              <a:t>planet because every year we have more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/>
              </a:rPr>
              <a:t>floods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tsunami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hurricanes </a:t>
            </a:r>
            <a:r>
              <a:rPr lang="en-US" sz="2400" b="1" dirty="0">
                <a:latin typeface="Arial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fires</a:t>
            </a:r>
            <a:r>
              <a:rPr lang="en-US" sz="2400" b="1" dirty="0">
                <a:latin typeface="Arial"/>
              </a:rPr>
              <a:t>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656234"/>
            <a:ext cx="5112568" cy="47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0" y="288082"/>
            <a:ext cx="12561938" cy="738664"/>
          </a:xfrm>
        </p:spPr>
        <p:txBody>
          <a:bodyPr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 sentences</a:t>
            </a:r>
          </a:p>
        </p:txBody>
      </p:sp>
      <p:sp>
        <p:nvSpPr>
          <p:cNvPr id="2" name="AutoShape 2" descr="Sir Richard Steele (1672-172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1005" y="1345550"/>
            <a:ext cx="114130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/>
              </a:rPr>
              <a:t>Use </a:t>
            </a:r>
            <a:r>
              <a:rPr lang="en-US" sz="2400" b="1" i="1" dirty="0">
                <a:solidFill>
                  <a:srgbClr val="C00000"/>
                </a:solidFill>
                <a:latin typeface="Arial"/>
              </a:rPr>
              <a:t>very 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or </a:t>
            </a:r>
            <a:r>
              <a:rPr lang="en-US" sz="2400" b="1" i="1" dirty="0">
                <a:solidFill>
                  <a:srgbClr val="C00000"/>
                </a:solidFill>
                <a:latin typeface="Arial"/>
              </a:rPr>
              <a:t>really. </a:t>
            </a:r>
            <a:endParaRPr lang="en-US" sz="2400" b="1" i="1" dirty="0" smtClean="0">
              <a:solidFill>
                <a:srgbClr val="C00000"/>
              </a:solidFill>
              <a:latin typeface="Arial"/>
            </a:endParaRPr>
          </a:p>
          <a:p>
            <a:pPr marL="457200" indent="-457200">
              <a:buAutoNum type="arabicParenR"/>
            </a:pPr>
            <a:r>
              <a:rPr lang="en-US" sz="2400" b="1" i="1" dirty="0" smtClean="0">
                <a:latin typeface="Arial"/>
              </a:rPr>
              <a:t>The </a:t>
            </a:r>
            <a:r>
              <a:rPr lang="en-US" sz="2400" b="1" i="1" dirty="0">
                <a:latin typeface="Arial"/>
              </a:rPr>
              <a:t>floods are </a:t>
            </a:r>
            <a:r>
              <a:rPr lang="en-US" sz="2400" b="1" i="1" dirty="0">
                <a:solidFill>
                  <a:srgbClr val="FF0000"/>
                </a:solidFill>
                <a:latin typeface="Arial"/>
              </a:rPr>
              <a:t>e.g. </a:t>
            </a:r>
            <a:r>
              <a:rPr lang="en-US" sz="2400" b="1" i="1" dirty="0">
                <a:latin typeface="Arial"/>
              </a:rPr>
              <a:t>really awful events on the earth. </a:t>
            </a:r>
            <a:r>
              <a:rPr lang="en-US" sz="2400" b="1" i="1" dirty="0" smtClean="0">
                <a:latin typeface="Arial"/>
              </a:rPr>
              <a:t> </a:t>
            </a:r>
          </a:p>
          <a:p>
            <a:r>
              <a:rPr lang="en-US" sz="2400" b="1" i="1" dirty="0" smtClean="0">
                <a:latin typeface="Arial"/>
              </a:rPr>
              <a:t>2</a:t>
            </a:r>
            <a:r>
              <a:rPr lang="en-US" sz="2400" b="1" i="1" dirty="0">
                <a:latin typeface="Arial"/>
              </a:rPr>
              <a:t>) After </a:t>
            </a:r>
            <a:r>
              <a:rPr lang="en-US" sz="2400" b="1" i="1" dirty="0" smtClean="0">
                <a:latin typeface="Arial"/>
              </a:rPr>
              <a:t>walking through </a:t>
            </a:r>
            <a:r>
              <a:rPr lang="en-US" sz="2400" b="1" i="1" dirty="0">
                <a:latin typeface="Arial"/>
              </a:rPr>
              <a:t>the snow, my feet were ... freezing. </a:t>
            </a:r>
            <a:endParaRPr lang="en-US" sz="2400" b="1" i="1" dirty="0" smtClean="0">
              <a:latin typeface="Arial"/>
            </a:endParaRPr>
          </a:p>
          <a:p>
            <a:r>
              <a:rPr lang="en-US" sz="2400" b="1" i="1" dirty="0" smtClean="0">
                <a:latin typeface="Arial"/>
              </a:rPr>
              <a:t>3</a:t>
            </a:r>
            <a:r>
              <a:rPr lang="en-US" sz="2400" b="1" i="1" dirty="0">
                <a:latin typeface="Arial"/>
              </a:rPr>
              <a:t>) We’ve just had some ... b</a:t>
            </a:r>
            <a:r>
              <a:rPr lang="en-US" sz="2400" b="1" i="1" dirty="0" smtClean="0">
                <a:latin typeface="Arial"/>
              </a:rPr>
              <a:t>ad news</a:t>
            </a:r>
            <a:r>
              <a:rPr lang="en-US" sz="2400" b="1" i="1" dirty="0">
                <a:latin typeface="Arial"/>
              </a:rPr>
              <a:t>. </a:t>
            </a:r>
            <a:endParaRPr lang="en-US" sz="2400" b="1" i="1" dirty="0" smtClean="0">
              <a:latin typeface="Arial"/>
            </a:endParaRPr>
          </a:p>
          <a:p>
            <a:r>
              <a:rPr lang="en-US" sz="2400" b="1" i="1" dirty="0" smtClean="0">
                <a:latin typeface="Arial"/>
              </a:rPr>
              <a:t>4</a:t>
            </a:r>
            <a:r>
              <a:rPr lang="en-US" sz="2400" b="1" i="1" dirty="0">
                <a:latin typeface="Arial"/>
              </a:rPr>
              <a:t>) The weather was ... terrible. </a:t>
            </a:r>
            <a:endParaRPr lang="en-US" sz="2400" b="1" i="1" dirty="0" smtClean="0">
              <a:latin typeface="Arial"/>
            </a:endParaRPr>
          </a:p>
          <a:p>
            <a:r>
              <a:rPr lang="en-US" sz="2400" b="1" i="1" dirty="0" smtClean="0">
                <a:latin typeface="Arial"/>
              </a:rPr>
              <a:t>5</a:t>
            </a:r>
            <a:r>
              <a:rPr lang="en-US" sz="2400" b="1" i="1" dirty="0">
                <a:latin typeface="Arial"/>
              </a:rPr>
              <a:t>) When it is ... hot, we drink a lot </a:t>
            </a:r>
            <a:r>
              <a:rPr lang="en-US" sz="2400" b="1" i="1" dirty="0" smtClean="0">
                <a:latin typeface="Arial"/>
              </a:rPr>
              <a:t>of water</a:t>
            </a:r>
            <a:r>
              <a:rPr lang="en-US" sz="2400" b="1" i="1" dirty="0">
                <a:latin typeface="Arial"/>
              </a:rPr>
              <a:t>. </a:t>
            </a:r>
            <a:endParaRPr lang="en-US" sz="2400" b="1" i="1" dirty="0" smtClean="0">
              <a:latin typeface="Arial"/>
            </a:endParaRPr>
          </a:p>
          <a:p>
            <a:r>
              <a:rPr lang="en-US" sz="2400" b="1" i="1" dirty="0" smtClean="0">
                <a:latin typeface="Arial"/>
              </a:rPr>
              <a:t>6</a:t>
            </a:r>
            <a:r>
              <a:rPr lang="en-US" sz="2400" b="1" i="1" dirty="0">
                <a:latin typeface="Arial"/>
              </a:rPr>
              <a:t>) In Europe we don’t usually have ... boiling weather. </a:t>
            </a:r>
            <a:endParaRPr lang="en-US" sz="2400" b="1" i="1" dirty="0" smtClean="0">
              <a:latin typeface="Arial"/>
            </a:endParaRPr>
          </a:p>
          <a:p>
            <a:r>
              <a:rPr lang="en-US" sz="2400" b="1" i="1" dirty="0" smtClean="0">
                <a:latin typeface="Arial"/>
              </a:rPr>
              <a:t>7</a:t>
            </a:r>
            <a:r>
              <a:rPr lang="en-US" sz="2400" b="1" i="1" dirty="0">
                <a:latin typeface="Arial"/>
              </a:rPr>
              <a:t>) They </a:t>
            </a:r>
            <a:r>
              <a:rPr lang="en-US" sz="2400" b="1" i="1" dirty="0" smtClean="0">
                <a:latin typeface="Arial"/>
              </a:rPr>
              <a:t>had ... </a:t>
            </a:r>
            <a:r>
              <a:rPr lang="en-US" sz="2400" b="1" i="1" dirty="0">
                <a:latin typeface="Arial"/>
              </a:rPr>
              <a:t>miserable conditions of life. </a:t>
            </a:r>
            <a:endParaRPr lang="en-US" sz="2400" b="1" i="1" dirty="0" smtClean="0">
              <a:latin typeface="Arial"/>
            </a:endParaRPr>
          </a:p>
          <a:p>
            <a:r>
              <a:rPr lang="en-US" sz="2400" b="1" i="1" dirty="0" smtClean="0">
                <a:latin typeface="Arial"/>
              </a:rPr>
              <a:t>8</a:t>
            </a:r>
            <a:r>
              <a:rPr lang="en-US" sz="2400" b="1" i="1" dirty="0">
                <a:latin typeface="Arial"/>
              </a:rPr>
              <a:t>) The natural disaster was ... awful </a:t>
            </a:r>
            <a:r>
              <a:rPr lang="en-US" sz="2400" b="1" i="1" dirty="0" smtClean="0">
                <a:latin typeface="Arial"/>
              </a:rPr>
              <a:t>when it </a:t>
            </a:r>
            <a:r>
              <a:rPr lang="en-US" sz="2400" b="1" i="1" dirty="0">
                <a:latin typeface="Arial"/>
              </a:rPr>
              <a:t>first appeared in the </a:t>
            </a:r>
            <a:endParaRPr lang="en-US" sz="2400" b="1" i="1" dirty="0" smtClean="0">
              <a:latin typeface="Arial"/>
            </a:endParaRPr>
          </a:p>
          <a:p>
            <a:r>
              <a:rPr lang="en-US" sz="2400" b="1" i="1" dirty="0" smtClean="0">
                <a:latin typeface="Arial"/>
              </a:rPr>
              <a:t>news </a:t>
            </a:r>
            <a:r>
              <a:rPr lang="en-US" sz="2400" b="1" i="1" dirty="0">
                <a:latin typeface="Arial"/>
              </a:rPr>
              <a:t>program.</a:t>
            </a:r>
            <a:endParaRPr lang="en-US" sz="2400" b="1" i="1" dirty="0" smtClean="0">
              <a:latin typeface="Arial"/>
            </a:endParaRPr>
          </a:p>
          <a:p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76" y="5328642"/>
            <a:ext cx="4577516" cy="158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29392" y="6696794"/>
            <a:ext cx="833100" cy="218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20688" y="1408266"/>
            <a:ext cx="24608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Answer key: 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1) really  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2) really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3) very  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4) really 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5) very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6) really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7) really</a:t>
            </a:r>
          </a:p>
          <a:p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8) really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34" y="5121046"/>
            <a:ext cx="5335314" cy="17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0" y="288082"/>
            <a:ext cx="12561938" cy="615553"/>
          </a:xfrm>
        </p:spPr>
        <p:txBody>
          <a:bodyPr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4  Listening Comprehension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Sir Richard Steele (1672-172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367" y="1224186"/>
            <a:ext cx="121331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>
                <a:solidFill>
                  <a:srgbClr val="FF0000"/>
                </a:solidFill>
                <a:latin typeface="Arial"/>
              </a:rPr>
              <a:t>Look at the </a:t>
            </a:r>
            <a:r>
              <a:rPr lang="en-US" sz="2200" b="1" u="sng" dirty="0" smtClean="0">
                <a:solidFill>
                  <a:srgbClr val="FF0000"/>
                </a:solidFill>
                <a:latin typeface="Arial"/>
              </a:rPr>
              <a:t>pictures. Listen </a:t>
            </a:r>
            <a:r>
              <a:rPr lang="en-US" sz="2200" b="1" u="sng" dirty="0">
                <a:solidFill>
                  <a:srgbClr val="FF0000"/>
                </a:solidFill>
                <a:latin typeface="Arial"/>
              </a:rPr>
              <a:t>and </a:t>
            </a:r>
            <a:r>
              <a:rPr lang="en-US" sz="2200" b="1" u="sng" dirty="0" smtClean="0">
                <a:solidFill>
                  <a:srgbClr val="FF0000"/>
                </a:solidFill>
                <a:latin typeface="Arial"/>
              </a:rPr>
              <a:t>complete the </a:t>
            </a:r>
            <a:r>
              <a:rPr lang="en-US" sz="2200" b="1" u="sng" dirty="0">
                <a:solidFill>
                  <a:srgbClr val="FF0000"/>
                </a:solidFill>
                <a:latin typeface="Arial"/>
              </a:rPr>
              <a:t>table with years and natural disasters</a:t>
            </a:r>
            <a:r>
              <a:rPr lang="en-US" sz="2200" u="sng" dirty="0">
                <a:solidFill>
                  <a:srgbClr val="FF0000"/>
                </a:solidFill>
                <a:latin typeface="Arial"/>
              </a:rPr>
              <a:t>.</a:t>
            </a:r>
            <a:endParaRPr lang="ru-RU" sz="2200" u="sng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2" y="4638650"/>
            <a:ext cx="11017224" cy="234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84226"/>
            <a:ext cx="7658100" cy="305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40360" y="4392538"/>
            <a:ext cx="45365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0" y="1584226"/>
            <a:ext cx="115932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4176" y="2376314"/>
            <a:ext cx="11233248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84176" y="3384426"/>
            <a:ext cx="11233248" cy="6480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4176" y="4104506"/>
            <a:ext cx="11233248" cy="122413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84176" y="5400650"/>
            <a:ext cx="11233248" cy="151216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5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05D8CCE-7D3C-4993-B20B-C1A96C4A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30" y="288082"/>
            <a:ext cx="12561938" cy="615553"/>
          </a:xfrm>
        </p:spPr>
        <p:txBody>
          <a:bodyPr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  Complete the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table. </a:t>
            </a:r>
          </a:p>
        </p:txBody>
      </p:sp>
      <p:sp>
        <p:nvSpPr>
          <p:cNvPr id="2" name="AutoShape 2" descr="Sir Richard Steele (1672-172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2208" y="1296194"/>
            <a:ext cx="10441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/>
              </a:rPr>
              <a:t>Think </a:t>
            </a:r>
            <a:r>
              <a:rPr lang="en-US" sz="2800" b="1" dirty="0" smtClean="0">
                <a:solidFill>
                  <a:srgbClr val="0000FF"/>
                </a:solidFill>
                <a:latin typeface="Arial"/>
              </a:rPr>
              <a:t>of what </a:t>
            </a:r>
            <a:r>
              <a:rPr lang="en-US" sz="2800" b="1" dirty="0" smtClean="0">
                <a:solidFill>
                  <a:srgbClr val="0000FF"/>
                </a:solidFill>
                <a:latin typeface="Arial"/>
              </a:rPr>
              <a:t>people can do to reduce climate change. </a:t>
            </a:r>
          </a:p>
          <a:p>
            <a:r>
              <a:rPr lang="en-US" sz="2800" b="1" dirty="0" smtClean="0">
                <a:latin typeface="Arial"/>
              </a:rPr>
              <a:t>Use </a:t>
            </a:r>
            <a:r>
              <a:rPr lang="en-US" sz="2800" b="1" i="1" dirty="0" smtClean="0">
                <a:solidFill>
                  <a:srgbClr val="FF0000"/>
                </a:solidFill>
                <a:latin typeface="Arial"/>
              </a:rPr>
              <a:t>mustn't</a:t>
            </a:r>
            <a:r>
              <a:rPr lang="en-US" sz="2800" b="1" i="1" dirty="0" smtClean="0">
                <a:latin typeface="Arial"/>
              </a:rPr>
              <a:t>, </a:t>
            </a:r>
            <a:r>
              <a:rPr lang="en-US" sz="2800" b="1" i="1" dirty="0">
                <a:solidFill>
                  <a:srgbClr val="FF0000"/>
                </a:solidFill>
                <a:latin typeface="Arial"/>
              </a:rPr>
              <a:t>could</a:t>
            </a:r>
            <a:r>
              <a:rPr lang="en-US" sz="2800" b="1" i="1" dirty="0">
                <a:latin typeface="Arial"/>
              </a:rPr>
              <a:t>, </a:t>
            </a:r>
            <a:r>
              <a:rPr lang="en-US" sz="2800" b="1" i="1" dirty="0">
                <a:solidFill>
                  <a:srgbClr val="FF0000"/>
                </a:solidFill>
                <a:latin typeface="Arial"/>
              </a:rPr>
              <a:t>may</a:t>
            </a:r>
            <a:r>
              <a:rPr lang="en-US" sz="2800" b="1" i="1" dirty="0" smtClean="0">
                <a:latin typeface="Arial"/>
              </a:rPr>
              <a:t>, </a:t>
            </a:r>
            <a:r>
              <a:rPr lang="en-US" sz="2800" b="1" i="1" dirty="0" smtClean="0">
                <a:solidFill>
                  <a:srgbClr val="FF0000"/>
                </a:solidFill>
                <a:latin typeface="Arial"/>
              </a:rPr>
              <a:t>should</a:t>
            </a:r>
            <a:r>
              <a:rPr lang="en-US" sz="2800" b="1" i="1" dirty="0">
                <a:latin typeface="Arial"/>
              </a:rPr>
              <a:t>, </a:t>
            </a:r>
            <a:r>
              <a:rPr lang="en-US" sz="2800" b="1" i="1" dirty="0" smtClean="0">
                <a:solidFill>
                  <a:srgbClr val="FF0000"/>
                </a:solidFill>
                <a:latin typeface="Arial"/>
              </a:rPr>
              <a:t>shouldn’t</a:t>
            </a:r>
            <a:r>
              <a:rPr lang="en-US" sz="2800" b="1" i="1" dirty="0">
                <a:latin typeface="Arial"/>
              </a:rPr>
              <a:t>.</a:t>
            </a:r>
            <a:endParaRPr lang="ru-RU" sz="2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016659"/>
              </p:ext>
            </p:extLst>
          </p:nvPr>
        </p:nvGraphicFramePr>
        <p:xfrm>
          <a:off x="640160" y="2250300"/>
          <a:ext cx="11593288" cy="40853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80510"/>
                <a:gridCol w="5712778"/>
              </a:tblGrid>
              <a:tr h="70207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Problems 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Actions we can take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647183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1) People burn old leaves. It (1) ... give CO2 gas to the air.</a:t>
                      </a:r>
                    </a:p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2) People burn hay in the fields. It (3) ... start fires.</a:t>
                      </a:r>
                    </a:p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3) Birds and homeless animals in winter do not have food. They (5) ... die.</a:t>
                      </a:r>
                    </a:p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4) We use a lot of spray for body and hair. It creates greenhouse gas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1) We (2) ... burn old leaves.</a:t>
                      </a:r>
                    </a:p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2) We (4) ... burn hay.</a:t>
                      </a:r>
                    </a:p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3) We (6) ... feed the birds in winter.</a:t>
                      </a:r>
                    </a:p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4) We (7) ... use it much. We (8) ... use</a:t>
                      </a:r>
                    </a:p>
                    <a:p>
                      <a:pPr algn="l"/>
                      <a:r>
                        <a:rPr lang="en-U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other hygiene things.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5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992851ec4d318b130c92444fc6ec8ac9970fac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16668</TotalTime>
  <Words>943</Words>
  <Application>Microsoft Office PowerPoint</Application>
  <PresentationFormat>Произвольный</PresentationFormat>
  <Paragraphs>115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 Checking the self-study work</vt:lpstr>
      <vt:lpstr>1 Listen and repeat the new words.  </vt:lpstr>
      <vt:lpstr>2a  Answer the questions. </vt:lpstr>
      <vt:lpstr>2b  Read and check your ideas.</vt:lpstr>
      <vt:lpstr>2b  Read and check your ideas.</vt:lpstr>
      <vt:lpstr>3 Complete the sentences</vt:lpstr>
      <vt:lpstr>4  Listening Comprehension </vt:lpstr>
      <vt:lpstr>5  Complete the table. </vt:lpstr>
      <vt:lpstr>For self-study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Computer</dc:creator>
  <cp:lastModifiedBy>Asus</cp:lastModifiedBy>
  <cp:revision>1221</cp:revision>
  <cp:lastPrinted>2020-09-25T05:20:33Z</cp:lastPrinted>
  <dcterms:created xsi:type="dcterms:W3CDTF">2020-04-13T08:05:16Z</dcterms:created>
  <dcterms:modified xsi:type="dcterms:W3CDTF">2021-03-02T05:25:05Z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