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561" r:id="rId3"/>
    <p:sldId id="562" r:id="rId4"/>
    <p:sldId id="564" r:id="rId5"/>
    <p:sldId id="563" r:id="rId6"/>
    <p:sldId id="569" r:id="rId7"/>
    <p:sldId id="553" r:id="rId8"/>
    <p:sldId id="560" r:id="rId9"/>
    <p:sldId id="565" r:id="rId10"/>
    <p:sldId id="558" r:id="rId11"/>
    <p:sldId id="568" r:id="rId12"/>
  </p:sldIdLst>
  <p:sldSz cx="12801600" cy="7200900"/>
  <p:notesSz cx="3244850" cy="5765800"/>
  <p:custDataLst>
    <p:tags r:id="rId15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816">
          <p15:clr>
            <a:srgbClr val="A4A3A4"/>
          </p15:clr>
        </p15:guide>
        <p15:guide id="2" pos="10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3300"/>
    <a:srgbClr val="000099"/>
    <a:srgbClr val="660066"/>
    <a:srgbClr val="3DCF83"/>
    <a:srgbClr val="663300"/>
    <a:srgbClr val="333300"/>
    <a:srgbClr val="22BC81"/>
    <a:srgbClr val="2CB26C"/>
    <a:srgbClr val="4DB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86477" autoAdjust="0"/>
  </p:normalViewPr>
  <p:slideViewPr>
    <p:cSldViewPr>
      <p:cViewPr>
        <p:scale>
          <a:sx n="77" d="100"/>
          <a:sy n="77" d="100"/>
        </p:scale>
        <p:origin x="-372" y="19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11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microsoft.com/office/2007/relationships/hdphoto" Target="../media/hdphoto8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7990" y="0"/>
            <a:ext cx="12783820" cy="165634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144144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52737" y="13049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572302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12384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991" y="1642766"/>
            <a:ext cx="12749084" cy="690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UNIT 9.  THE ENVIRONMENT.</a:t>
            </a:r>
          </a:p>
          <a:p>
            <a:pPr algn="ctr" eaLnBrk="1" hangingPunct="1">
              <a:spcBef>
                <a:spcPts val="258"/>
              </a:spcBef>
            </a:pP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 smtClean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60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Lesson 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3. OUR GREEN PLANET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4800" b="1" dirty="0" smtClean="0">
                <a:solidFill>
                  <a:srgbClr val="00B050"/>
                </a:solidFill>
                <a:cs typeface="Arial" pitchFamily="34" charset="0"/>
              </a:rPr>
              <a:t>Part I</a:t>
            </a:r>
          </a:p>
          <a:p>
            <a:pPr algn="ctr" eaLnBrk="1" hangingPunct="1">
              <a:spcBef>
                <a:spcPts val="258"/>
              </a:spcBef>
            </a:pPr>
            <a:r>
              <a:rPr lang="ru-RU" sz="4400" b="1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page 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72)</a:t>
            </a:r>
            <a:endParaRPr lang="en-US" sz="4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6000" b="1" dirty="0"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741" b="1" dirty="0"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741" b="1" dirty="0">
                <a:cs typeface="Arial" pitchFamily="34" charset="0"/>
              </a:rPr>
              <a:t>   </a:t>
            </a:r>
            <a:endParaRPr lang="ru-RU" sz="4741" b="1" dirty="0"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99640" y="-1"/>
            <a:ext cx="1520640" cy="16562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xmlns="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" y="3672458"/>
            <a:ext cx="783214" cy="1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8" y="1705743"/>
            <a:ext cx="867972" cy="1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294" y="4968602"/>
            <a:ext cx="3404781" cy="222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63" y="4824586"/>
            <a:ext cx="3337388" cy="245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93" y="1675376"/>
            <a:ext cx="12597444" cy="45217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" y="144066"/>
            <a:ext cx="12665496" cy="1477328"/>
          </a:xfrm>
        </p:spPr>
        <p:txBody>
          <a:bodyPr/>
          <a:lstStyle/>
          <a:p>
            <a:pPr algn="ctr"/>
            <a:r>
              <a:rPr lang="en-US" sz="3200" dirty="0" smtClean="0"/>
              <a:t>Activity 2. Read </a:t>
            </a:r>
            <a:r>
              <a:rPr lang="en-US" sz="3200" dirty="0"/>
              <a:t>and </a:t>
            </a:r>
            <a:r>
              <a:rPr lang="en-US" sz="3200" dirty="0" smtClean="0"/>
              <a:t>answer the questions.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Put </a:t>
            </a:r>
            <a:r>
              <a:rPr lang="en-US" sz="3200" dirty="0"/>
              <a:t>the verbs in the correct form</a:t>
            </a:r>
            <a:br>
              <a:rPr lang="en-US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025" y="1277030"/>
            <a:ext cx="12728575" cy="523220"/>
          </a:xfrm>
          <a:prstGeom prst="rect">
            <a:avLst/>
          </a:prstGeom>
          <a:solidFill>
            <a:srgbClr val="3DCF8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1.What is used to make paper? 2.Is this process environmentally friendly?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0" y="4166464"/>
            <a:ext cx="6408712" cy="275929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104656" y="1791744"/>
            <a:ext cx="1296144" cy="45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used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3664496" y="2232298"/>
            <a:ext cx="100811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are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>
            <a:off x="3507650" y="2682738"/>
            <a:ext cx="1414747" cy="418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plant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>
            <a:off x="280120" y="3712487"/>
            <a:ext cx="2376264" cy="420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transport</a:t>
            </a:r>
            <a:endParaRPr lang="ru-RU" sz="2800" b="1" dirty="0"/>
          </a:p>
        </p:txBody>
      </p:sp>
      <p:sp>
        <p:nvSpPr>
          <p:cNvPr id="16" name="Овал 15"/>
          <p:cNvSpPr/>
          <p:nvPr/>
        </p:nvSpPr>
        <p:spPr>
          <a:xfrm>
            <a:off x="9209112" y="1752426"/>
            <a:ext cx="2088232" cy="479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chopped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9641160" y="2246138"/>
            <a:ext cx="1564670" cy="36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needs</a:t>
            </a:r>
            <a:endParaRPr lang="ru-RU" sz="2400" b="1" dirty="0"/>
          </a:p>
        </p:txBody>
      </p:sp>
      <p:sp>
        <p:nvSpPr>
          <p:cNvPr id="18" name="Овал 17"/>
          <p:cNvSpPr/>
          <p:nvPr/>
        </p:nvSpPr>
        <p:spPr>
          <a:xfrm>
            <a:off x="9353128" y="2905595"/>
            <a:ext cx="1027700" cy="457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are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10145216" y="3363035"/>
            <a:ext cx="1060614" cy="362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is</a:t>
            </a:r>
            <a:endParaRPr lang="ru-RU" sz="2400" b="1" dirty="0"/>
          </a:p>
        </p:txBody>
      </p:sp>
      <p:sp>
        <p:nvSpPr>
          <p:cNvPr id="20" name="Овал 19"/>
          <p:cNvSpPr/>
          <p:nvPr/>
        </p:nvSpPr>
        <p:spPr>
          <a:xfrm>
            <a:off x="10793288" y="3712487"/>
            <a:ext cx="1728192" cy="453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thrown</a:t>
            </a:r>
            <a:endParaRPr lang="ru-RU" sz="2400" b="1" dirty="0"/>
          </a:p>
        </p:txBody>
      </p:sp>
      <p:sp>
        <p:nvSpPr>
          <p:cNvPr id="21" name="Овал 20"/>
          <p:cNvSpPr/>
          <p:nvPr/>
        </p:nvSpPr>
        <p:spPr>
          <a:xfrm>
            <a:off x="9138690" y="4827434"/>
            <a:ext cx="93610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is</a:t>
            </a:r>
            <a:endParaRPr lang="ru-RU" sz="24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3288" y="125342"/>
            <a:ext cx="1877189" cy="10733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88832" y="5904706"/>
            <a:ext cx="3096344" cy="56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25" y="4166464"/>
            <a:ext cx="6831831" cy="27592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1.Trees, much water, chemicals &amp; energy are needed.</a:t>
            </a:r>
          </a:p>
          <a:p>
            <a:r>
              <a:rPr lang="en-US" sz="2800" b="1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2.No,it produces a lot of poisonous wastes.</a:t>
            </a:r>
            <a:endParaRPr lang="ru-RU" sz="2800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814654" y="5556020"/>
            <a:ext cx="12601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takes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894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5819" dirty="0" smtClean="0">
                <a:latin typeface="Arial" pitchFamily="34" charset="0"/>
                <a:cs typeface="Arial" pitchFamily="34" charset="0"/>
              </a:rPr>
              <a:t>self-study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D8FE94-81E1-4304-B231-00DA0554F340}"/>
              </a:ext>
            </a:extLst>
          </p:cNvPr>
          <p:cNvSpPr/>
          <p:nvPr/>
        </p:nvSpPr>
        <p:spPr>
          <a:xfrm>
            <a:off x="10145216" y="6237362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(U9, L3)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0" y="4304758"/>
            <a:ext cx="33797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712168" y="2808362"/>
            <a:ext cx="10585176" cy="369332"/>
          </a:xfrm>
        </p:spPr>
        <p:txBody>
          <a:bodyPr/>
          <a:lstStyle/>
          <a:p>
            <a:r>
              <a:rPr lang="en-US" sz="2400" b="1" dirty="0" smtClean="0"/>
              <a:t>e.g.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Chemicals 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 be washed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away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fields to lakes or rivers.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84176" y="1512218"/>
            <a:ext cx="7848872" cy="14773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B050"/>
                </a:solidFill>
              </a:rPr>
              <a:t>Learn new words.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Make up not less than 6 sentences on the Simple Passive with Modal verbs (can, could, must).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52128" y="4032498"/>
            <a:ext cx="1512168" cy="1296144"/>
          </a:xfrm>
          <a:prstGeom prst="cloud">
            <a:avLst/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подлежащее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1936304" y="3672458"/>
            <a:ext cx="2664296" cy="1800200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Модальный глагол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744616" y="4127212"/>
            <a:ext cx="1944216" cy="10801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6976864" y="3931817"/>
            <a:ext cx="1368152" cy="1201430"/>
          </a:xfrm>
          <a:prstGeom prst="flowChartConnector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V3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108212" y="3312418"/>
            <a:ext cx="396044" cy="6193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06434" y="3155119"/>
            <a:ext cx="0" cy="77669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808512" y="3227127"/>
            <a:ext cx="1224137" cy="8773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146620" y="3262442"/>
            <a:ext cx="1830244" cy="770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806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79"/>
          <a:stretch/>
        </p:blipFill>
        <p:spPr>
          <a:xfrm>
            <a:off x="5824736" y="1296194"/>
            <a:ext cx="5832648" cy="56025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928" y="172971"/>
            <a:ext cx="12521480" cy="846386"/>
          </a:xfrm>
        </p:spPr>
        <p:txBody>
          <a:bodyPr/>
          <a:lstStyle/>
          <a:p>
            <a:pPr algn="ctr"/>
            <a:r>
              <a:rPr lang="en-US" sz="4400" dirty="0"/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self-study work</a:t>
            </a:r>
            <a:endParaRPr lang="ru-RU" sz="5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153712" y="1348979"/>
            <a:ext cx="2338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Unit 9 L2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32452" y="1957543"/>
            <a:ext cx="121482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1043200">
              <a:defRPr>
                <a:latin typeface="+mn-lt"/>
                <a:ea typeface="+mn-ea"/>
                <a:cs typeface="+mn-cs"/>
              </a:defRPr>
            </a:lvl2pPr>
            <a:lvl3pPr marL="2086399">
              <a:defRPr>
                <a:latin typeface="+mn-lt"/>
                <a:ea typeface="+mn-ea"/>
                <a:cs typeface="+mn-cs"/>
              </a:defRPr>
            </a:lvl3pPr>
            <a:lvl4pPr marL="3129599">
              <a:defRPr>
                <a:latin typeface="+mn-lt"/>
                <a:ea typeface="+mn-ea"/>
                <a:cs typeface="+mn-cs"/>
              </a:defRPr>
            </a:lvl4pPr>
            <a:lvl5pPr marL="4172799">
              <a:defRPr>
                <a:latin typeface="+mn-lt"/>
                <a:ea typeface="+mn-ea"/>
                <a:cs typeface="+mn-cs"/>
              </a:defRPr>
            </a:lvl5pPr>
            <a:lvl6pPr marL="5215999">
              <a:defRPr>
                <a:latin typeface="+mn-lt"/>
                <a:ea typeface="+mn-ea"/>
                <a:cs typeface="+mn-cs"/>
              </a:defRPr>
            </a:lvl6pPr>
            <a:lvl7pPr marL="6259198">
              <a:defRPr>
                <a:latin typeface="+mn-lt"/>
                <a:ea typeface="+mn-ea"/>
                <a:cs typeface="+mn-cs"/>
              </a:defRPr>
            </a:lvl7pPr>
            <a:lvl8pPr marL="7302397">
              <a:defRPr>
                <a:latin typeface="+mn-lt"/>
                <a:ea typeface="+mn-ea"/>
                <a:cs typeface="+mn-cs"/>
              </a:defRPr>
            </a:lvl8pPr>
            <a:lvl9pPr marL="8345597">
              <a:defRPr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30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kern="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b="1" i="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6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8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0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Объект 10"/>
          <p:cNvSpPr>
            <a:spLocks noGrp="1"/>
          </p:cNvSpPr>
          <p:nvPr>
            <p:ph sz="half" idx="2"/>
          </p:nvPr>
        </p:nvSpPr>
        <p:spPr>
          <a:xfrm>
            <a:off x="774702" y="1880598"/>
            <a:ext cx="5280664" cy="615553"/>
          </a:xfrm>
        </p:spPr>
        <p:txBody>
          <a:bodyPr/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Read and match the </a:t>
            </a:r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titles and </a:t>
            </a:r>
            <a:r>
              <a:rPr lang="en-US" sz="20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texts “Disadvantages of </a:t>
            </a:r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Biofuels”.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12775" y="3168402"/>
            <a:ext cx="7704856" cy="1538883"/>
          </a:xfrm>
        </p:spPr>
        <p:txBody>
          <a:bodyPr/>
          <a:lstStyle/>
          <a:p>
            <a:r>
              <a:rPr lang="en-US" sz="2000" b="1" dirty="0"/>
              <a:t>a) Chemicals cause water </a:t>
            </a:r>
            <a:r>
              <a:rPr lang="en-US" sz="2000" b="1" dirty="0" smtClean="0"/>
              <a:t>and soil </a:t>
            </a:r>
            <a:r>
              <a:rPr lang="en-US" sz="2000" b="1" dirty="0"/>
              <a:t>pollution</a:t>
            </a:r>
          </a:p>
          <a:p>
            <a:r>
              <a:rPr lang="en-US" sz="2000" b="1" dirty="0"/>
              <a:t>b) Future rise in prices</a:t>
            </a:r>
          </a:p>
          <a:p>
            <a:r>
              <a:rPr lang="en-US" sz="2000" b="1" dirty="0"/>
              <a:t>c) Less food</a:t>
            </a:r>
          </a:p>
          <a:p>
            <a:r>
              <a:rPr lang="en-US" sz="2000" b="1" dirty="0"/>
              <a:t>d) Bad for farming</a:t>
            </a:r>
          </a:p>
          <a:p>
            <a:r>
              <a:rPr lang="en-US" sz="2000" b="1" dirty="0"/>
              <a:t>e) High cost of production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118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6" y="2965702"/>
            <a:ext cx="8280920" cy="401912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Disadvantages of Biofuels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128" y="167075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1) Even though there are lots of advantages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they are expensive to produce.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Such a disadvantage is a reason why biofuels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are not becoming more popular.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8672" y="5616674"/>
            <a:ext cx="69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2) The crops and plants which are grown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year after year on the same fields make the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soil poor.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01" y="1296194"/>
            <a:ext cx="4377679" cy="29697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9994" y="1270640"/>
            <a:ext cx="337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2000" b="1" i="1" kern="0" dirty="0">
                <a:solidFill>
                  <a:srgbClr val="FF0000"/>
                </a:solidFill>
                <a:latin typeface="Arial"/>
                <a:cs typeface="Arial"/>
              </a:rPr>
              <a:t>e) High cost of production</a:t>
            </a:r>
            <a:endParaRPr lang="ru-RU" sz="2000" b="1" i="1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43801" y="5216564"/>
            <a:ext cx="2404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2000" b="1" i="1" kern="0" dirty="0">
                <a:solidFill>
                  <a:srgbClr val="FF0000"/>
                </a:solidFill>
                <a:latin typeface="Arial"/>
                <a:cs typeface="Arial"/>
              </a:rPr>
              <a:t>d) Bad for farming</a:t>
            </a:r>
          </a:p>
        </p:txBody>
      </p:sp>
    </p:spTree>
    <p:extLst>
      <p:ext uri="{BB962C8B-B14F-4D97-AF65-F5344CB8AC3E}">
        <p14:creationId xmlns:p14="http://schemas.microsoft.com/office/powerpoint/2010/main" val="11385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56" y="4202253"/>
            <a:ext cx="5616624" cy="278815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Disadvantages of Biofuels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64642" y="1786890"/>
            <a:ext cx="79690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3) Crops for biofuels need chemicals to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grow better. But use of chemicals is bad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for the environment and may cause water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pollution. Chemicals can be washed away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from fields to lakes or rivers. Production of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biofuels also uses a lot of water which is not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good for local water resources.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40" y="5415166"/>
            <a:ext cx="81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4) Biofuels are taken from plants and crops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that have high levels of sugar. That is why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these crops are also used as food by people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and animals.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90" y="1286222"/>
            <a:ext cx="3326610" cy="3877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9596" y="1400140"/>
            <a:ext cx="5493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2000" b="1" i="1" kern="0" dirty="0">
                <a:solidFill>
                  <a:srgbClr val="FF0000"/>
                </a:solidFill>
                <a:latin typeface="Arial"/>
                <a:cs typeface="Arial"/>
              </a:rPr>
              <a:t>a) Chemicals cause water and soil pollution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9258" y="5040610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2000" b="1" i="1" kern="0" dirty="0">
                <a:solidFill>
                  <a:srgbClr val="FF0000"/>
                </a:solidFill>
                <a:latin typeface="Arial"/>
                <a:cs typeface="Arial"/>
              </a:rPr>
              <a:t>c) Less food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2528" y="5040610"/>
            <a:ext cx="72008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Disadvantages of Biofuels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136" y="3096394"/>
            <a:ext cx="8092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5) Now, the prices of biofuels is higher than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fossil fuels. Biofuels take some agricultural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space from other crops, which can cause a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global rise in food prices. Constantly rising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prices may make the use of biofuels difficult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for the economy.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80" y="1800250"/>
            <a:ext cx="5329827" cy="43204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24336" y="2696284"/>
            <a:ext cx="3499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2400" b="1" i="1" kern="0" dirty="0">
                <a:solidFill>
                  <a:srgbClr val="FF0000"/>
                </a:solidFill>
                <a:latin typeface="Arial"/>
                <a:cs typeface="Arial"/>
              </a:rPr>
              <a:t>b) Future rise in prices</a:t>
            </a:r>
          </a:p>
        </p:txBody>
      </p:sp>
    </p:spTree>
    <p:extLst>
      <p:ext uri="{BB962C8B-B14F-4D97-AF65-F5344CB8AC3E}">
        <p14:creationId xmlns:p14="http://schemas.microsoft.com/office/powerpoint/2010/main" val="22225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77108"/>
          </a:xfrm>
        </p:spPr>
        <p:txBody>
          <a:bodyPr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Guess the words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0600" y="1224186"/>
            <a:ext cx="46805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biofuel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advantage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disadvantage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reason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crops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plant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soil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chemicals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environment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pollution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fossil fuels 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agricultural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windmill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source of energy  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greenhouse gasses </a:t>
            </a:r>
            <a:endParaRPr lang="ru-RU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089" y="1224186"/>
            <a:ext cx="4259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биотопливо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преимущество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недостаток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причина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ерновые культуры</a:t>
            </a:r>
            <a:endParaRPr lang="ru-RU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растение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почва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химикаты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среда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загрязнение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ископаемое топливо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сельскохозяйственный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мельница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источник энергии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парниковые газы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85" y="1440210"/>
            <a:ext cx="459051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Zoopraxiscope - Flutter &amp; Wow Museum ProjectsFlutter &amp; Wow Museum Projec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Zoopraxiscope - Flutter &amp; Wow Museum ProjectsFlutter &amp; Wow Museum Projec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3" y="253142"/>
            <a:ext cx="12646025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 a. Read and Answer the questions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649" y="881244"/>
            <a:ext cx="11756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does it take to grow a tree?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9649" y="2304306"/>
            <a:ext cx="8559423" cy="412420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That depends on the kind of tree, the growing conditions, and the climate.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trees, in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growing conditions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favorable climate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might grow to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in only a year or two, or even less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trees as slow growing, taking many years to reach that height even under good conditions</a:t>
            </a:r>
            <a:r>
              <a:rPr lang="en-US" b="1" dirty="0"/>
              <a:t>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88" y="2304306"/>
            <a:ext cx="366449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8" descr="Zoopraxiscope - Flutter &amp; Wow Museum ProjectsFlutter &amp; Wow Museum Projec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0" descr="Zoopraxiscope - Flutter &amp; Wow Museum ProjectsFlutter &amp; Wow Museum Projec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63" y="253142"/>
            <a:ext cx="12646025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 a. Read and Answer the questions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841271"/>
            <a:ext cx="11756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oldest tree in the world? How old is it?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2232873"/>
            <a:ext cx="5976664" cy="452431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This tree  is located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in the inhospitable desert in </a:t>
            </a:r>
            <a:r>
              <a:rPr lang="en-US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northern Jordan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Our prophet (peace be upon him) used to rest in the shadow of this tree. Today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1400 years later,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the blessed tree is still alone, without any other tree around.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36" y="2226311"/>
            <a:ext cx="5491609" cy="4198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23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 Read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and check your answer.</a:t>
            </a: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6264" y="4604494"/>
            <a:ext cx="9649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</a:rPr>
              <a:t>For a tree to reach full growth, it needs good climate and</a:t>
            </a:r>
          </a:p>
          <a:p>
            <a:r>
              <a:rPr lang="en-US" sz="2400" b="1" dirty="0">
                <a:latin typeface="Arial"/>
              </a:rPr>
              <a:t>enough water. In tropical climates with warm weather and a</a:t>
            </a:r>
          </a:p>
          <a:p>
            <a:r>
              <a:rPr lang="en-US" sz="2400" b="1" dirty="0">
                <a:latin typeface="Arial"/>
              </a:rPr>
              <a:t>lot of water, a tree can become fully grown in </a:t>
            </a:r>
            <a:r>
              <a:rPr lang="en-US" sz="2400" b="1" dirty="0">
                <a:solidFill>
                  <a:srgbClr val="00B050"/>
                </a:solidFill>
                <a:latin typeface="Arial"/>
              </a:rPr>
              <a:t>30 years</a:t>
            </a:r>
            <a:r>
              <a:rPr lang="en-US" sz="2400" b="1" dirty="0">
                <a:latin typeface="Arial"/>
              </a:rPr>
              <a:t>. A tree</a:t>
            </a:r>
          </a:p>
          <a:p>
            <a:r>
              <a:rPr lang="en-US" sz="2400" b="1" dirty="0">
                <a:latin typeface="Arial"/>
              </a:rPr>
              <a:t>in cooler regions may take several hundred years to reach full</a:t>
            </a:r>
          </a:p>
          <a:p>
            <a:r>
              <a:rPr lang="en-US" sz="2400" b="1" dirty="0">
                <a:latin typeface="Arial"/>
              </a:rPr>
              <a:t>growth. </a:t>
            </a:r>
            <a:r>
              <a:rPr lang="en-US" sz="2400" b="1" dirty="0">
                <a:solidFill>
                  <a:srgbClr val="00B050"/>
                </a:solidFill>
                <a:latin typeface="Arial"/>
              </a:rPr>
              <a:t>The oldest tree in the world is a Great Basin pine </a:t>
            </a:r>
            <a:r>
              <a:rPr lang="en-US" sz="2400" b="1" dirty="0">
                <a:latin typeface="Arial"/>
              </a:rPr>
              <a:t>in</a:t>
            </a:r>
          </a:p>
          <a:p>
            <a:r>
              <a:rPr lang="en-US" sz="2400" b="1" dirty="0">
                <a:solidFill>
                  <a:srgbClr val="000099"/>
                </a:solidFill>
                <a:latin typeface="Arial"/>
              </a:rPr>
              <a:t>California</a:t>
            </a:r>
            <a:r>
              <a:rPr lang="en-US" sz="2400" b="1" dirty="0">
                <a:latin typeface="Arial"/>
              </a:rPr>
              <a:t>, which is approximately </a:t>
            </a:r>
            <a:r>
              <a:rPr lang="en-US" sz="2400" b="1" dirty="0">
                <a:solidFill>
                  <a:srgbClr val="000099"/>
                </a:solidFill>
                <a:latin typeface="Arial"/>
              </a:rPr>
              <a:t>5,064 years old</a:t>
            </a:r>
            <a:r>
              <a:rPr lang="en-US" sz="2400" b="1" dirty="0">
                <a:latin typeface="Arial"/>
              </a:rPr>
              <a:t>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10" y="1289135"/>
            <a:ext cx="2865818" cy="331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40" y="1368203"/>
            <a:ext cx="4572000" cy="3152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6" t="7947" r="3378" b="6538"/>
          <a:stretch/>
        </p:blipFill>
        <p:spPr>
          <a:xfrm>
            <a:off x="8705056" y="1368203"/>
            <a:ext cx="3500757" cy="31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17679</TotalTime>
  <Words>686</Words>
  <Application>Microsoft Office PowerPoint</Application>
  <PresentationFormat>Произвольный</PresentationFormat>
  <Paragraphs>126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 Checking the self-study work</vt:lpstr>
      <vt:lpstr>Disadvantages of Biofuels</vt:lpstr>
      <vt:lpstr>Disadvantages of Biofuels</vt:lpstr>
      <vt:lpstr>Disadvantages of Biofuels</vt:lpstr>
      <vt:lpstr>Guess the words</vt:lpstr>
      <vt:lpstr>Activity 1 a. Read and Answer the questions</vt:lpstr>
      <vt:lpstr>Activity 1 a. Read and Answer the questions</vt:lpstr>
      <vt:lpstr>1b Read and check your answer.</vt:lpstr>
      <vt:lpstr>Activity 2. Read and answer the questions.  Put the verbs in the correct form </vt:lpstr>
      <vt:lpstr>For self-study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Asus</cp:lastModifiedBy>
  <cp:revision>1277</cp:revision>
  <cp:lastPrinted>2020-09-25T05:20:33Z</cp:lastPrinted>
  <dcterms:created xsi:type="dcterms:W3CDTF">2020-04-13T08:05:16Z</dcterms:created>
  <dcterms:modified xsi:type="dcterms:W3CDTF">2021-02-28T16:20:06Z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