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70" r:id="rId2"/>
    <p:sldId id="561" r:id="rId3"/>
    <p:sldId id="562" r:id="rId4"/>
    <p:sldId id="564" r:id="rId5"/>
    <p:sldId id="563" r:id="rId6"/>
    <p:sldId id="569" r:id="rId7"/>
    <p:sldId id="553" r:id="rId8"/>
    <p:sldId id="560" r:id="rId9"/>
    <p:sldId id="565" r:id="rId10"/>
    <p:sldId id="558" r:id="rId11"/>
    <p:sldId id="568" r:id="rId12"/>
  </p:sldIdLst>
  <p:sldSz cx="12801600" cy="7200900"/>
  <p:notesSz cx="3244850" cy="5765800"/>
  <p:custDataLst>
    <p:tags r:id="rId15"/>
  </p:custDataLst>
  <p:defaultTextStyle>
    <a:defPPr>
      <a:defRPr lang="ru-RU"/>
    </a:defPPr>
    <a:lvl1pPr marL="0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68167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36333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04500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72667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40834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09000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777167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45334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1816">
          <p15:clr>
            <a:srgbClr val="A4A3A4"/>
          </p15:clr>
        </p15:guide>
        <p15:guide id="2" pos="10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003300"/>
    <a:srgbClr val="000099"/>
    <a:srgbClr val="660066"/>
    <a:srgbClr val="3DCF83"/>
    <a:srgbClr val="663300"/>
    <a:srgbClr val="333300"/>
    <a:srgbClr val="22BC81"/>
    <a:srgbClr val="2CB26C"/>
    <a:srgbClr val="4DBF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235" autoAdjust="0"/>
    <p:restoredTop sz="86477" autoAdjust="0"/>
  </p:normalViewPr>
  <p:slideViewPr>
    <p:cSldViewPr>
      <p:cViewPr>
        <p:scale>
          <a:sx n="77" d="100"/>
          <a:sy n="77" d="100"/>
        </p:scale>
        <p:origin x="-372" y="192"/>
      </p:cViewPr>
      <p:guideLst>
        <p:guide orient="horz" pos="2880"/>
        <p:guide orient="horz" pos="6391"/>
        <p:guide pos="2327"/>
        <p:guide pos="4796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0" d="100"/>
          <a:sy n="150" d="100"/>
        </p:scale>
        <p:origin x="-1242" y="-90"/>
      </p:cViewPr>
      <p:guideLst>
        <p:guide orient="horz" pos="1816"/>
        <p:guide pos="10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1837736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EFFAF5-AFFC-4AE3-A7DB-9A4A6553DA24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1837736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7DE9FA-9956-4B69-8324-7A1BBD674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2919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837736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pPr/>
              <a:t>28.02.2021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300038" y="431800"/>
            <a:ext cx="3844926" cy="21637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324307" y="2739038"/>
            <a:ext cx="2596237" cy="25951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837736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67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33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500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67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834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9000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167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334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300038" y="431800"/>
            <a:ext cx="3844926" cy="21637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4F9C9D-080E-4439-901A-28EA3C65ACF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9"/>
            <a:ext cx="1088136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 lIns="0" tIns="0" rIns="0" bIns="0"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68270" y="2179323"/>
            <a:ext cx="10865061" cy="497508"/>
          </a:xfrm>
        </p:spPr>
        <p:txBody>
          <a:bodyPr lIns="0" tIns="0" rIns="0" bIns="0"/>
          <a:lstStyle>
            <a:lvl1pPr>
              <a:defRPr sz="3233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 lIns="0" tIns="0" rIns="0" bIns="0"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40081" y="1656207"/>
            <a:ext cx="556869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21" y="157925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9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 lIns="0" tIns="0" rIns="0" bIns="0"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28" y="293963"/>
            <a:ext cx="10881363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60128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53390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46648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60128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53390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46648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60128" y="980132"/>
            <a:ext cx="10881363" cy="24243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3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3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4095"/>
          </a:p>
        </p:txBody>
      </p:sp>
      <p:sp>
        <p:nvSpPr>
          <p:cNvPr id="17" name="bg object 17"/>
          <p:cNvSpPr/>
          <p:nvPr/>
        </p:nvSpPr>
        <p:spPr>
          <a:xfrm>
            <a:off x="148421" y="157925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9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8"/>
            <a:ext cx="1146615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68270" y="2179322"/>
            <a:ext cx="10865061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7"/>
            <a:ext cx="4096512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7"/>
            <a:ext cx="2944369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7"/>
            <a:ext cx="2944369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200">
        <a:defRPr>
          <a:latin typeface="+mn-lt"/>
          <a:ea typeface="+mn-ea"/>
          <a:cs typeface="+mn-cs"/>
        </a:defRPr>
      </a:lvl2pPr>
      <a:lvl3pPr marL="2086399">
        <a:defRPr>
          <a:latin typeface="+mn-lt"/>
          <a:ea typeface="+mn-ea"/>
          <a:cs typeface="+mn-cs"/>
        </a:defRPr>
      </a:lvl3pPr>
      <a:lvl4pPr marL="3129599">
        <a:defRPr>
          <a:latin typeface="+mn-lt"/>
          <a:ea typeface="+mn-ea"/>
          <a:cs typeface="+mn-cs"/>
        </a:defRPr>
      </a:lvl4pPr>
      <a:lvl5pPr marL="4172799">
        <a:defRPr>
          <a:latin typeface="+mn-lt"/>
          <a:ea typeface="+mn-ea"/>
          <a:cs typeface="+mn-cs"/>
        </a:defRPr>
      </a:lvl5pPr>
      <a:lvl6pPr marL="5215999">
        <a:defRPr>
          <a:latin typeface="+mn-lt"/>
          <a:ea typeface="+mn-ea"/>
          <a:cs typeface="+mn-cs"/>
        </a:defRPr>
      </a:lvl6pPr>
      <a:lvl7pPr marL="6259198">
        <a:defRPr>
          <a:latin typeface="+mn-lt"/>
          <a:ea typeface="+mn-ea"/>
          <a:cs typeface="+mn-cs"/>
        </a:defRPr>
      </a:lvl7pPr>
      <a:lvl8pPr marL="7302397">
        <a:defRPr>
          <a:latin typeface="+mn-lt"/>
          <a:ea typeface="+mn-ea"/>
          <a:cs typeface="+mn-cs"/>
        </a:defRPr>
      </a:lvl8pPr>
      <a:lvl9pPr marL="834559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200">
        <a:defRPr>
          <a:latin typeface="+mn-lt"/>
          <a:ea typeface="+mn-ea"/>
          <a:cs typeface="+mn-cs"/>
        </a:defRPr>
      </a:lvl2pPr>
      <a:lvl3pPr marL="2086399">
        <a:defRPr>
          <a:latin typeface="+mn-lt"/>
          <a:ea typeface="+mn-ea"/>
          <a:cs typeface="+mn-cs"/>
        </a:defRPr>
      </a:lvl3pPr>
      <a:lvl4pPr marL="3129599">
        <a:defRPr>
          <a:latin typeface="+mn-lt"/>
          <a:ea typeface="+mn-ea"/>
          <a:cs typeface="+mn-cs"/>
        </a:defRPr>
      </a:lvl4pPr>
      <a:lvl5pPr marL="4172799">
        <a:defRPr>
          <a:latin typeface="+mn-lt"/>
          <a:ea typeface="+mn-ea"/>
          <a:cs typeface="+mn-cs"/>
        </a:defRPr>
      </a:lvl5pPr>
      <a:lvl6pPr marL="5215999">
        <a:defRPr>
          <a:latin typeface="+mn-lt"/>
          <a:ea typeface="+mn-ea"/>
          <a:cs typeface="+mn-cs"/>
        </a:defRPr>
      </a:lvl6pPr>
      <a:lvl7pPr marL="6259198">
        <a:defRPr>
          <a:latin typeface="+mn-lt"/>
          <a:ea typeface="+mn-ea"/>
          <a:cs typeface="+mn-cs"/>
        </a:defRPr>
      </a:lvl7pPr>
      <a:lvl8pPr marL="7302397">
        <a:defRPr>
          <a:latin typeface="+mn-lt"/>
          <a:ea typeface="+mn-ea"/>
          <a:cs typeface="+mn-cs"/>
        </a:defRPr>
      </a:lvl8pPr>
      <a:lvl9pPr marL="8345597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microsoft.com/office/2007/relationships/hdphoto" Target="../media/hdphoto11.wdp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7" Type="http://schemas.microsoft.com/office/2007/relationships/hdphoto" Target="../media/hdphoto9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microsoft.com/office/2007/relationships/hdphoto" Target="../media/hdphoto8.wdp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17990" y="0"/>
            <a:ext cx="12783820" cy="165634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4095"/>
          </a:p>
        </p:txBody>
      </p:sp>
      <p:sp>
        <p:nvSpPr>
          <p:cNvPr id="18438" name="object 9"/>
          <p:cNvSpPr>
            <a:spLocks/>
          </p:cNvSpPr>
          <p:nvPr/>
        </p:nvSpPr>
        <p:spPr bwMode="auto">
          <a:xfrm>
            <a:off x="10439089" y="144144"/>
            <a:ext cx="1340167" cy="1444029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4095"/>
          </a:p>
        </p:txBody>
      </p:sp>
      <p:sp>
        <p:nvSpPr>
          <p:cNvPr id="18439" name="object 10"/>
          <p:cNvSpPr>
            <a:spLocks/>
          </p:cNvSpPr>
          <p:nvPr/>
        </p:nvSpPr>
        <p:spPr bwMode="auto">
          <a:xfrm>
            <a:off x="10452737" y="130496"/>
            <a:ext cx="1340167" cy="1444029"/>
          </a:xfrm>
          <a:custGeom>
            <a:avLst/>
            <a:gdLst>
              <a:gd name="T0" fmla="*/ 0 w 603885"/>
              <a:gd name="T1" fmla="*/ 0 h 603885"/>
              <a:gd name="T2" fmla="*/ 2404266 w 603885"/>
              <a:gd name="T3" fmla="*/ 0 h 603885"/>
              <a:gd name="T4" fmla="*/ 2404266 w 603885"/>
              <a:gd name="T5" fmla="*/ 5699134 h 603885"/>
              <a:gd name="T6" fmla="*/ 0 w 603885"/>
              <a:gd name="T7" fmla="*/ 5699134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 sz="4095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937605" y="572302"/>
            <a:ext cx="384492" cy="865679"/>
          </a:xfrm>
          <a:prstGeom prst="rect">
            <a:avLst/>
          </a:prstGeom>
        </p:spPr>
        <p:txBody>
          <a:bodyPr wrap="square" lIns="0" tIns="36188" rIns="0" bIns="0">
            <a:spAutoFit/>
          </a:bodyPr>
          <a:lstStyle/>
          <a:p>
            <a:pPr defTabSz="1314699">
              <a:spcBef>
                <a:spcPts val="286"/>
              </a:spcBef>
              <a:defRPr/>
            </a:pPr>
            <a:r>
              <a:rPr lang="en-US" sz="5388" b="1" spc="23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5388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480446" y="212384"/>
            <a:ext cx="1298810" cy="550990"/>
          </a:xfrm>
          <a:prstGeom prst="rect">
            <a:avLst/>
          </a:prstGeom>
        </p:spPr>
        <p:txBody>
          <a:bodyPr wrap="square" lIns="0" tIns="27501" rIns="0" bIns="0">
            <a:spAutoFit/>
          </a:bodyPr>
          <a:lstStyle/>
          <a:p>
            <a:pPr algn="ctr" defTabSz="1314699">
              <a:spcBef>
                <a:spcPts val="217"/>
              </a:spcBef>
              <a:defRPr/>
            </a:pPr>
            <a:r>
              <a:rPr lang="en-US" sz="3400" b="1" spc="-12" dirty="0" smtClean="0">
                <a:solidFill>
                  <a:srgbClr val="FEFEFE"/>
                </a:solidFill>
                <a:latin typeface="Arial"/>
                <a:cs typeface="Arial"/>
              </a:rPr>
              <a:t>Grade</a:t>
            </a:r>
            <a:endParaRPr sz="34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/>
          </p:cNvPr>
          <p:cNvSpPr txBox="1">
            <a:spLocks/>
          </p:cNvSpPr>
          <p:nvPr/>
        </p:nvSpPr>
        <p:spPr>
          <a:xfrm>
            <a:off x="1589908" y="90343"/>
            <a:ext cx="8784976" cy="1227519"/>
          </a:xfrm>
          <a:prstGeom prst="rect">
            <a:avLst/>
          </a:prstGeom>
        </p:spPr>
        <p:txBody>
          <a:bodyPr wrap="square" lIns="0" tIns="33340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93" algn="ctr" defTabSz="2087467">
              <a:spcBef>
                <a:spcPts val="260"/>
              </a:spcBef>
              <a:defRPr/>
            </a:pPr>
            <a:r>
              <a:rPr lang="en-US" sz="7758" kern="0" spc="12" dirty="0">
                <a:solidFill>
                  <a:sysClr val="window" lastClr="FFFFFF"/>
                </a:solidFill>
              </a:rPr>
              <a:t> </a:t>
            </a:r>
            <a:r>
              <a:rPr lang="ru-RU" sz="7758" kern="0" spc="12" dirty="0" smtClean="0">
                <a:solidFill>
                  <a:sysClr val="window" lastClr="FFFFFF"/>
                </a:solidFill>
              </a:rPr>
              <a:t>   </a:t>
            </a:r>
            <a:r>
              <a:rPr lang="en-US" sz="6800" kern="0" spc="12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ENGLISH</a:t>
            </a:r>
            <a:endParaRPr lang="en-US" sz="6800" kern="0" spc="12" dirty="0">
              <a:solidFill>
                <a:sysClr val="window" lastClr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7991" y="1642766"/>
            <a:ext cx="12749084" cy="6908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1843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indent="-31750" algn="ctr" eaLnBrk="1" hangingPunct="1">
              <a:spcBef>
                <a:spcPts val="258"/>
              </a:spcBef>
            </a:pPr>
            <a:r>
              <a:rPr lang="en-US" sz="5400" b="1" dirty="0" smtClean="0">
                <a:solidFill>
                  <a:srgbClr val="002060"/>
                </a:solidFill>
                <a:cs typeface="Arial" pitchFamily="34" charset="0"/>
              </a:rPr>
              <a:t>THEME</a:t>
            </a:r>
            <a:r>
              <a:rPr lang="ru-RU" sz="5400" b="1" dirty="0">
                <a:solidFill>
                  <a:srgbClr val="002060"/>
                </a:solidFill>
                <a:cs typeface="Arial" pitchFamily="34" charset="0"/>
              </a:rPr>
              <a:t>:</a:t>
            </a:r>
          </a:p>
          <a:p>
            <a:pPr algn="ctr" eaLnBrk="1" hangingPunct="1">
              <a:spcBef>
                <a:spcPts val="258"/>
              </a:spcBef>
            </a:pPr>
            <a:r>
              <a:rPr lang="en-US" sz="5400" b="1" dirty="0" smtClean="0">
                <a:solidFill>
                  <a:srgbClr val="002060"/>
                </a:solidFill>
                <a:cs typeface="Arial" pitchFamily="34" charset="0"/>
              </a:rPr>
              <a:t>UNIT 9.  THE ENVIRONMENT.</a:t>
            </a:r>
          </a:p>
          <a:p>
            <a:pPr algn="ctr" eaLnBrk="1" hangingPunct="1">
              <a:spcBef>
                <a:spcPts val="258"/>
              </a:spcBef>
            </a:pPr>
            <a:endParaRPr lang="en-US" sz="1200" b="1" dirty="0" smtClean="0">
              <a:solidFill>
                <a:srgbClr val="002060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r>
              <a:rPr lang="en-US" sz="6000" b="1" dirty="0" smtClean="0">
                <a:solidFill>
                  <a:srgbClr val="002060"/>
                </a:solidFill>
                <a:cs typeface="Arial" pitchFamily="34" charset="0"/>
              </a:rPr>
              <a:t>  </a:t>
            </a:r>
            <a:r>
              <a:rPr lang="ru-RU" sz="6000" b="1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Lesson </a:t>
            </a:r>
            <a:r>
              <a:rPr lang="en-US" sz="4800" b="1" dirty="0" smtClean="0">
                <a:solidFill>
                  <a:srgbClr val="002060"/>
                </a:solidFill>
                <a:cs typeface="Arial" pitchFamily="34" charset="0"/>
              </a:rPr>
              <a:t>3. OUR GREEN PLANET</a:t>
            </a:r>
          </a:p>
          <a:p>
            <a:pPr algn="ctr" eaLnBrk="1" hangingPunct="1">
              <a:spcBef>
                <a:spcPts val="258"/>
              </a:spcBef>
            </a:pPr>
            <a:r>
              <a:rPr lang="en-US" sz="4800" b="1" dirty="0" smtClean="0">
                <a:solidFill>
                  <a:srgbClr val="00B050"/>
                </a:solidFill>
                <a:cs typeface="Arial" pitchFamily="34" charset="0"/>
              </a:rPr>
              <a:t>Part I</a:t>
            </a:r>
          </a:p>
          <a:p>
            <a:pPr algn="ctr" eaLnBrk="1" hangingPunct="1">
              <a:spcBef>
                <a:spcPts val="258"/>
              </a:spcBef>
            </a:pPr>
            <a:r>
              <a:rPr lang="ru-RU" sz="4400" b="1" dirty="0" smtClean="0">
                <a:solidFill>
                  <a:srgbClr val="002060"/>
                </a:solidFill>
                <a:cs typeface="Arial" pitchFamily="34" charset="0"/>
              </a:rPr>
              <a:t>(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page </a:t>
            </a:r>
            <a:r>
              <a:rPr lang="en-US" sz="4400" b="1" dirty="0" smtClean="0">
                <a:solidFill>
                  <a:srgbClr val="002060"/>
                </a:solidFill>
                <a:cs typeface="Arial" pitchFamily="34" charset="0"/>
              </a:rPr>
              <a:t>72)</a:t>
            </a:r>
            <a:endParaRPr lang="en-US" sz="4400" b="1" dirty="0">
              <a:solidFill>
                <a:srgbClr val="002060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endParaRPr lang="en-US" sz="6000" b="1" dirty="0"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endParaRPr lang="en-US" sz="4741" b="1" dirty="0"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r>
              <a:rPr lang="en-US" sz="4741" b="1" dirty="0">
                <a:cs typeface="Arial" pitchFamily="34" charset="0"/>
              </a:rPr>
              <a:t>   </a:t>
            </a:r>
            <a:endParaRPr lang="ru-RU" sz="4741" b="1" dirty="0">
              <a:cs typeface="Arial" pitchFamily="34" charset="0"/>
            </a:endParaRPr>
          </a:p>
        </p:txBody>
      </p:sp>
      <p:sp>
        <p:nvSpPr>
          <p:cNvPr id="20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99640" y="-1"/>
            <a:ext cx="1520640" cy="16562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4" name="object 11">
            <a:extLst>
              <a:ext uri="{FF2B5EF4-FFF2-40B4-BE49-F238E27FC236}">
                <a16:creationId xmlns:a16="http://schemas.microsoft.com/office/drawing/2014/main" xmlns="" id="{66F9DAD6-7C0A-466D-A044-F2827B7B090F}"/>
              </a:ext>
            </a:extLst>
          </p:cNvPr>
          <p:cNvSpPr/>
          <p:nvPr/>
        </p:nvSpPr>
        <p:spPr>
          <a:xfrm>
            <a:off x="727733" y="75904"/>
            <a:ext cx="704516" cy="1256396"/>
          </a:xfrm>
          <a:custGeom>
            <a:avLst/>
            <a:gdLst/>
            <a:ahLst/>
            <a:cxnLst/>
            <a:rect l="l" t="t" r="r" b="b"/>
            <a:pathLst>
              <a:path w="297180" h="568960">
                <a:moveTo>
                  <a:pt x="49293" y="492573"/>
                </a:moveTo>
                <a:lnTo>
                  <a:pt x="31128" y="492573"/>
                </a:lnTo>
                <a:lnTo>
                  <a:pt x="31128" y="564437"/>
                </a:lnTo>
                <a:lnTo>
                  <a:pt x="35196" y="568501"/>
                </a:lnTo>
                <a:lnTo>
                  <a:pt x="45229" y="568501"/>
                </a:lnTo>
                <a:lnTo>
                  <a:pt x="49293" y="564437"/>
                </a:lnTo>
                <a:lnTo>
                  <a:pt x="49293" y="492573"/>
                </a:lnTo>
                <a:close/>
              </a:path>
              <a:path w="297180" h="568960">
                <a:moveTo>
                  <a:pt x="88404" y="492573"/>
                </a:moveTo>
                <a:lnTo>
                  <a:pt x="70238" y="492573"/>
                </a:lnTo>
                <a:lnTo>
                  <a:pt x="70238" y="564437"/>
                </a:lnTo>
                <a:lnTo>
                  <a:pt x="74303" y="568501"/>
                </a:lnTo>
                <a:lnTo>
                  <a:pt x="84340" y="568501"/>
                </a:lnTo>
                <a:lnTo>
                  <a:pt x="88404" y="564437"/>
                </a:lnTo>
                <a:lnTo>
                  <a:pt x="88404" y="492573"/>
                </a:lnTo>
                <a:close/>
              </a:path>
              <a:path w="297180" h="568960">
                <a:moveTo>
                  <a:pt x="181616" y="492573"/>
                </a:moveTo>
                <a:lnTo>
                  <a:pt x="163450" y="492573"/>
                </a:lnTo>
                <a:lnTo>
                  <a:pt x="163450" y="564437"/>
                </a:lnTo>
                <a:lnTo>
                  <a:pt x="167514" y="568501"/>
                </a:lnTo>
                <a:lnTo>
                  <a:pt x="177551" y="568501"/>
                </a:lnTo>
                <a:lnTo>
                  <a:pt x="181616" y="564437"/>
                </a:lnTo>
                <a:lnTo>
                  <a:pt x="181616" y="492573"/>
                </a:lnTo>
                <a:close/>
              </a:path>
              <a:path w="297180" h="568960">
                <a:moveTo>
                  <a:pt x="226461" y="492573"/>
                </a:moveTo>
                <a:lnTo>
                  <a:pt x="208295" y="492573"/>
                </a:lnTo>
                <a:lnTo>
                  <a:pt x="208295" y="564437"/>
                </a:lnTo>
                <a:lnTo>
                  <a:pt x="212363" y="568501"/>
                </a:lnTo>
                <a:lnTo>
                  <a:pt x="222396" y="568501"/>
                </a:lnTo>
                <a:lnTo>
                  <a:pt x="226461" y="564437"/>
                </a:lnTo>
                <a:lnTo>
                  <a:pt x="226461" y="492573"/>
                </a:lnTo>
                <a:close/>
              </a:path>
              <a:path w="297180" h="568960">
                <a:moveTo>
                  <a:pt x="265570" y="492573"/>
                </a:moveTo>
                <a:lnTo>
                  <a:pt x="247406" y="492573"/>
                </a:lnTo>
                <a:lnTo>
                  <a:pt x="247406" y="564437"/>
                </a:lnTo>
                <a:lnTo>
                  <a:pt x="251470" y="568501"/>
                </a:lnTo>
                <a:lnTo>
                  <a:pt x="261503" y="568501"/>
                </a:lnTo>
                <a:lnTo>
                  <a:pt x="265570" y="564437"/>
                </a:lnTo>
                <a:lnTo>
                  <a:pt x="265570" y="492573"/>
                </a:lnTo>
                <a:close/>
              </a:path>
              <a:path w="297180" h="568960">
                <a:moveTo>
                  <a:pt x="133249" y="492573"/>
                </a:moveTo>
                <a:lnTo>
                  <a:pt x="115084" y="492573"/>
                </a:lnTo>
                <a:lnTo>
                  <a:pt x="115084" y="516192"/>
                </a:lnTo>
                <a:lnTo>
                  <a:pt x="119148" y="520258"/>
                </a:lnTo>
                <a:lnTo>
                  <a:pt x="129185" y="520258"/>
                </a:lnTo>
                <a:lnTo>
                  <a:pt x="133249" y="516192"/>
                </a:lnTo>
                <a:lnTo>
                  <a:pt x="133249" y="492573"/>
                </a:lnTo>
                <a:close/>
              </a:path>
              <a:path w="297180" h="568960">
                <a:moveTo>
                  <a:pt x="292635" y="195872"/>
                </a:moveTo>
                <a:lnTo>
                  <a:pt x="4064" y="195872"/>
                </a:lnTo>
                <a:lnTo>
                  <a:pt x="0" y="199941"/>
                </a:lnTo>
                <a:lnTo>
                  <a:pt x="0" y="488509"/>
                </a:lnTo>
                <a:lnTo>
                  <a:pt x="4064" y="492573"/>
                </a:lnTo>
                <a:lnTo>
                  <a:pt x="292635" y="492573"/>
                </a:lnTo>
                <a:lnTo>
                  <a:pt x="296701" y="488509"/>
                </a:lnTo>
                <a:lnTo>
                  <a:pt x="296701" y="474412"/>
                </a:lnTo>
                <a:lnTo>
                  <a:pt x="18164" y="474412"/>
                </a:lnTo>
                <a:lnTo>
                  <a:pt x="18164" y="214038"/>
                </a:lnTo>
                <a:lnTo>
                  <a:pt x="296701" y="214038"/>
                </a:lnTo>
                <a:lnTo>
                  <a:pt x="296701" y="199941"/>
                </a:lnTo>
                <a:lnTo>
                  <a:pt x="292635" y="195872"/>
                </a:lnTo>
                <a:close/>
              </a:path>
              <a:path w="297180" h="568960">
                <a:moveTo>
                  <a:pt x="292635" y="377358"/>
                </a:moveTo>
                <a:lnTo>
                  <a:pt x="282602" y="377358"/>
                </a:lnTo>
                <a:lnTo>
                  <a:pt x="278535" y="381424"/>
                </a:lnTo>
                <a:lnTo>
                  <a:pt x="278535" y="474412"/>
                </a:lnTo>
                <a:lnTo>
                  <a:pt x="296701" y="474412"/>
                </a:lnTo>
                <a:lnTo>
                  <a:pt x="296701" y="381424"/>
                </a:lnTo>
                <a:lnTo>
                  <a:pt x="292635" y="377358"/>
                </a:lnTo>
                <a:close/>
              </a:path>
              <a:path w="297180" h="568960">
                <a:moveTo>
                  <a:pt x="296701" y="214038"/>
                </a:moveTo>
                <a:lnTo>
                  <a:pt x="278535" y="214038"/>
                </a:lnTo>
                <a:lnTo>
                  <a:pt x="278535" y="362390"/>
                </a:lnTo>
                <a:lnTo>
                  <a:pt x="282602" y="366458"/>
                </a:lnTo>
                <a:lnTo>
                  <a:pt x="292635" y="366458"/>
                </a:lnTo>
                <a:lnTo>
                  <a:pt x="296701" y="362390"/>
                </a:lnTo>
                <a:lnTo>
                  <a:pt x="296701" y="214038"/>
                </a:lnTo>
                <a:close/>
              </a:path>
              <a:path w="297180" h="568960">
                <a:moveTo>
                  <a:pt x="178645" y="134385"/>
                </a:moveTo>
                <a:lnTo>
                  <a:pt x="31589" y="134385"/>
                </a:lnTo>
                <a:lnTo>
                  <a:pt x="27528" y="138449"/>
                </a:lnTo>
                <a:lnTo>
                  <a:pt x="27524" y="195872"/>
                </a:lnTo>
                <a:lnTo>
                  <a:pt x="45690" y="195872"/>
                </a:lnTo>
                <a:lnTo>
                  <a:pt x="45690" y="152549"/>
                </a:lnTo>
                <a:lnTo>
                  <a:pt x="178645" y="152549"/>
                </a:lnTo>
                <a:lnTo>
                  <a:pt x="182709" y="148485"/>
                </a:lnTo>
                <a:lnTo>
                  <a:pt x="182706" y="138449"/>
                </a:lnTo>
                <a:lnTo>
                  <a:pt x="178645" y="134385"/>
                </a:lnTo>
                <a:close/>
              </a:path>
              <a:path w="297180" h="568960">
                <a:moveTo>
                  <a:pt x="265111" y="134385"/>
                </a:moveTo>
                <a:lnTo>
                  <a:pt x="196466" y="134385"/>
                </a:lnTo>
                <a:lnTo>
                  <a:pt x="192397" y="138449"/>
                </a:lnTo>
                <a:lnTo>
                  <a:pt x="192401" y="148485"/>
                </a:lnTo>
                <a:lnTo>
                  <a:pt x="196466" y="152549"/>
                </a:lnTo>
                <a:lnTo>
                  <a:pt x="251009" y="152549"/>
                </a:lnTo>
                <a:lnTo>
                  <a:pt x="251009" y="195872"/>
                </a:lnTo>
                <a:lnTo>
                  <a:pt x="269175" y="195872"/>
                </a:lnTo>
                <a:lnTo>
                  <a:pt x="269171" y="138449"/>
                </a:lnTo>
                <a:lnTo>
                  <a:pt x="265111" y="134385"/>
                </a:lnTo>
                <a:close/>
              </a:path>
              <a:path w="297180" h="568960">
                <a:moveTo>
                  <a:pt x="151541" y="0"/>
                </a:moveTo>
                <a:lnTo>
                  <a:pt x="145158" y="0"/>
                </a:lnTo>
                <a:lnTo>
                  <a:pt x="142203" y="1673"/>
                </a:lnTo>
                <a:lnTo>
                  <a:pt x="93830" y="82332"/>
                </a:lnTo>
                <a:lnTo>
                  <a:pt x="64881" y="82332"/>
                </a:lnTo>
                <a:lnTo>
                  <a:pt x="60817" y="86396"/>
                </a:lnTo>
                <a:lnTo>
                  <a:pt x="60817" y="134385"/>
                </a:lnTo>
                <a:lnTo>
                  <a:pt x="78987" y="134385"/>
                </a:lnTo>
                <a:lnTo>
                  <a:pt x="78987" y="100493"/>
                </a:lnTo>
                <a:lnTo>
                  <a:pt x="235882" y="100493"/>
                </a:lnTo>
                <a:lnTo>
                  <a:pt x="235882" y="86396"/>
                </a:lnTo>
                <a:lnTo>
                  <a:pt x="231818" y="82329"/>
                </a:lnTo>
                <a:lnTo>
                  <a:pt x="115008" y="82329"/>
                </a:lnTo>
                <a:lnTo>
                  <a:pt x="148352" y="26741"/>
                </a:lnTo>
                <a:lnTo>
                  <a:pt x="169533" y="26741"/>
                </a:lnTo>
                <a:lnTo>
                  <a:pt x="154500" y="1673"/>
                </a:lnTo>
                <a:lnTo>
                  <a:pt x="151541" y="0"/>
                </a:lnTo>
                <a:close/>
              </a:path>
              <a:path w="297180" h="568960">
                <a:moveTo>
                  <a:pt x="235882" y="100493"/>
                </a:moveTo>
                <a:lnTo>
                  <a:pt x="217716" y="100493"/>
                </a:lnTo>
                <a:lnTo>
                  <a:pt x="217716" y="134385"/>
                </a:lnTo>
                <a:lnTo>
                  <a:pt x="235882" y="134385"/>
                </a:lnTo>
                <a:lnTo>
                  <a:pt x="235882" y="100493"/>
                </a:lnTo>
                <a:close/>
              </a:path>
              <a:path w="297180" h="568960">
                <a:moveTo>
                  <a:pt x="169533" y="26741"/>
                </a:moveTo>
                <a:lnTo>
                  <a:pt x="148352" y="26741"/>
                </a:lnTo>
                <a:lnTo>
                  <a:pt x="181687" y="82329"/>
                </a:lnTo>
                <a:lnTo>
                  <a:pt x="202869" y="82329"/>
                </a:lnTo>
                <a:lnTo>
                  <a:pt x="169533" y="2674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14">
            <a:extLst>
              <a:ext uri="{FF2B5EF4-FFF2-40B4-BE49-F238E27FC236}">
                <a16:creationId xmlns:a16="http://schemas.microsoft.com/office/drawing/2014/main" xmlns="" id="{B4F4EEC0-FD7C-4DD2-BF94-C15FF60BD4BC}"/>
              </a:ext>
            </a:extLst>
          </p:cNvPr>
          <p:cNvSpPr/>
          <p:nvPr/>
        </p:nvSpPr>
        <p:spPr>
          <a:xfrm>
            <a:off x="1024423" y="737289"/>
            <a:ext cx="73587" cy="133061"/>
          </a:xfrm>
          <a:custGeom>
            <a:avLst/>
            <a:gdLst/>
            <a:ahLst/>
            <a:cxnLst/>
            <a:rect l="l" t="t" r="r" b="b"/>
            <a:pathLst>
              <a:path w="46354" h="83820">
                <a:moveTo>
                  <a:pt x="42105" y="0"/>
                </a:moveTo>
                <a:lnTo>
                  <a:pt x="32072" y="0"/>
                </a:lnTo>
                <a:lnTo>
                  <a:pt x="28008" y="4067"/>
                </a:lnTo>
                <a:lnTo>
                  <a:pt x="28008" y="65566"/>
                </a:lnTo>
                <a:lnTo>
                  <a:pt x="4064" y="65566"/>
                </a:lnTo>
                <a:lnTo>
                  <a:pt x="0" y="69635"/>
                </a:lnTo>
                <a:lnTo>
                  <a:pt x="0" y="79664"/>
                </a:lnTo>
                <a:lnTo>
                  <a:pt x="4064" y="83732"/>
                </a:lnTo>
                <a:lnTo>
                  <a:pt x="42105" y="83732"/>
                </a:lnTo>
                <a:lnTo>
                  <a:pt x="46173" y="79664"/>
                </a:lnTo>
                <a:lnTo>
                  <a:pt x="46173" y="4067"/>
                </a:lnTo>
                <a:lnTo>
                  <a:pt x="421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5">
            <a:extLst>
              <a:ext uri="{FF2B5EF4-FFF2-40B4-BE49-F238E27FC236}">
                <a16:creationId xmlns:a16="http://schemas.microsoft.com/office/drawing/2014/main" xmlns="" id="{4E38F94A-A789-408D-A356-16554AF5EAAD}"/>
              </a:ext>
            </a:extLst>
          </p:cNvPr>
          <p:cNvSpPr/>
          <p:nvPr/>
        </p:nvSpPr>
        <p:spPr>
          <a:xfrm>
            <a:off x="1277369" y="585579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6" y="1786"/>
                </a:lnTo>
                <a:lnTo>
                  <a:pt x="6657" y="6657"/>
                </a:lnTo>
                <a:lnTo>
                  <a:pt x="1786" y="13875"/>
                </a:lnTo>
                <a:lnTo>
                  <a:pt x="0" y="22705"/>
                </a:lnTo>
                <a:lnTo>
                  <a:pt x="1786" y="31535"/>
                </a:lnTo>
                <a:lnTo>
                  <a:pt x="6657" y="38754"/>
                </a:lnTo>
                <a:lnTo>
                  <a:pt x="13876" y="43626"/>
                </a:lnTo>
                <a:lnTo>
                  <a:pt x="22708" y="45413"/>
                </a:lnTo>
                <a:lnTo>
                  <a:pt x="31538" y="43626"/>
                </a:lnTo>
                <a:lnTo>
                  <a:pt x="38756" y="38754"/>
                </a:lnTo>
                <a:lnTo>
                  <a:pt x="43626" y="31535"/>
                </a:lnTo>
                <a:lnTo>
                  <a:pt x="44494" y="27249"/>
                </a:lnTo>
                <a:lnTo>
                  <a:pt x="20203" y="27249"/>
                </a:lnTo>
                <a:lnTo>
                  <a:pt x="18164" y="25210"/>
                </a:lnTo>
                <a:lnTo>
                  <a:pt x="18164" y="20199"/>
                </a:lnTo>
                <a:lnTo>
                  <a:pt x="20203" y="18166"/>
                </a:lnTo>
                <a:lnTo>
                  <a:pt x="44495" y="18166"/>
                </a:lnTo>
                <a:lnTo>
                  <a:pt x="43626" y="13875"/>
                </a:lnTo>
                <a:lnTo>
                  <a:pt x="38756" y="6657"/>
                </a:lnTo>
                <a:lnTo>
                  <a:pt x="31538" y="1786"/>
                </a:lnTo>
                <a:lnTo>
                  <a:pt x="22708" y="0"/>
                </a:lnTo>
                <a:close/>
              </a:path>
              <a:path w="45720" h="45720">
                <a:moveTo>
                  <a:pt x="44495" y="18166"/>
                </a:moveTo>
                <a:lnTo>
                  <a:pt x="25210" y="18166"/>
                </a:lnTo>
                <a:lnTo>
                  <a:pt x="27247" y="20199"/>
                </a:lnTo>
                <a:lnTo>
                  <a:pt x="27247" y="25210"/>
                </a:lnTo>
                <a:lnTo>
                  <a:pt x="25210" y="27249"/>
                </a:lnTo>
                <a:lnTo>
                  <a:pt x="44494" y="27249"/>
                </a:lnTo>
                <a:lnTo>
                  <a:pt x="45413" y="22705"/>
                </a:lnTo>
                <a:lnTo>
                  <a:pt x="44495" y="1816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6">
            <a:extLst>
              <a:ext uri="{FF2B5EF4-FFF2-40B4-BE49-F238E27FC236}">
                <a16:creationId xmlns:a16="http://schemas.microsoft.com/office/drawing/2014/main" xmlns="" id="{CCED59AF-6E40-4757-81D2-A593341243EB}"/>
              </a:ext>
            </a:extLst>
          </p:cNvPr>
          <p:cNvSpPr/>
          <p:nvPr/>
        </p:nvSpPr>
        <p:spPr>
          <a:xfrm>
            <a:off x="1279627" y="1011881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6" y="1787"/>
                </a:lnTo>
                <a:lnTo>
                  <a:pt x="6657" y="6657"/>
                </a:lnTo>
                <a:lnTo>
                  <a:pt x="1786" y="13875"/>
                </a:lnTo>
                <a:lnTo>
                  <a:pt x="0" y="22705"/>
                </a:lnTo>
                <a:lnTo>
                  <a:pt x="1786" y="31535"/>
                </a:lnTo>
                <a:lnTo>
                  <a:pt x="6657" y="38753"/>
                </a:lnTo>
                <a:lnTo>
                  <a:pt x="13876" y="43624"/>
                </a:lnTo>
                <a:lnTo>
                  <a:pt x="22708" y="45411"/>
                </a:lnTo>
                <a:lnTo>
                  <a:pt x="31538" y="43624"/>
                </a:lnTo>
                <a:lnTo>
                  <a:pt x="38756" y="38753"/>
                </a:lnTo>
                <a:lnTo>
                  <a:pt x="43626" y="31535"/>
                </a:lnTo>
                <a:lnTo>
                  <a:pt x="44495" y="27245"/>
                </a:lnTo>
                <a:lnTo>
                  <a:pt x="20203" y="27245"/>
                </a:lnTo>
                <a:lnTo>
                  <a:pt x="18164" y="25210"/>
                </a:lnTo>
                <a:lnTo>
                  <a:pt x="18164" y="20200"/>
                </a:lnTo>
                <a:lnTo>
                  <a:pt x="20203" y="18162"/>
                </a:lnTo>
                <a:lnTo>
                  <a:pt x="44494" y="18162"/>
                </a:lnTo>
                <a:lnTo>
                  <a:pt x="43626" y="13875"/>
                </a:lnTo>
                <a:lnTo>
                  <a:pt x="38756" y="6657"/>
                </a:lnTo>
                <a:lnTo>
                  <a:pt x="31538" y="1787"/>
                </a:lnTo>
                <a:lnTo>
                  <a:pt x="22708" y="0"/>
                </a:lnTo>
                <a:close/>
              </a:path>
              <a:path w="45720" h="45720">
                <a:moveTo>
                  <a:pt x="44494" y="18162"/>
                </a:moveTo>
                <a:lnTo>
                  <a:pt x="25210" y="18162"/>
                </a:lnTo>
                <a:lnTo>
                  <a:pt x="27247" y="20200"/>
                </a:lnTo>
                <a:lnTo>
                  <a:pt x="27247" y="25210"/>
                </a:lnTo>
                <a:lnTo>
                  <a:pt x="25210" y="27245"/>
                </a:lnTo>
                <a:lnTo>
                  <a:pt x="44495" y="27245"/>
                </a:lnTo>
                <a:lnTo>
                  <a:pt x="45413" y="22705"/>
                </a:lnTo>
                <a:lnTo>
                  <a:pt x="44494" y="1816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7">
            <a:extLst>
              <a:ext uri="{FF2B5EF4-FFF2-40B4-BE49-F238E27FC236}">
                <a16:creationId xmlns:a16="http://schemas.microsoft.com/office/drawing/2014/main" xmlns="" id="{1BE36EAE-6F3B-4913-AC8E-C7E2DC5A6603}"/>
              </a:ext>
            </a:extLst>
          </p:cNvPr>
          <p:cNvSpPr/>
          <p:nvPr/>
        </p:nvSpPr>
        <p:spPr>
          <a:xfrm>
            <a:off x="815817" y="581494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8" y="1786"/>
                </a:lnTo>
                <a:lnTo>
                  <a:pt x="6659" y="6657"/>
                </a:lnTo>
                <a:lnTo>
                  <a:pt x="1787" y="13875"/>
                </a:lnTo>
                <a:lnTo>
                  <a:pt x="0" y="22705"/>
                </a:lnTo>
                <a:lnTo>
                  <a:pt x="1787" y="31535"/>
                </a:lnTo>
                <a:lnTo>
                  <a:pt x="6659" y="38754"/>
                </a:lnTo>
                <a:lnTo>
                  <a:pt x="13878" y="43626"/>
                </a:lnTo>
                <a:lnTo>
                  <a:pt x="22708" y="45413"/>
                </a:lnTo>
                <a:lnTo>
                  <a:pt x="31539" y="43626"/>
                </a:lnTo>
                <a:lnTo>
                  <a:pt x="38757" y="38754"/>
                </a:lnTo>
                <a:lnTo>
                  <a:pt x="43628" y="31535"/>
                </a:lnTo>
                <a:lnTo>
                  <a:pt x="44495" y="27249"/>
                </a:lnTo>
                <a:lnTo>
                  <a:pt x="20204" y="27249"/>
                </a:lnTo>
                <a:lnTo>
                  <a:pt x="18166" y="25210"/>
                </a:lnTo>
                <a:lnTo>
                  <a:pt x="18166" y="20199"/>
                </a:lnTo>
                <a:lnTo>
                  <a:pt x="20204" y="18166"/>
                </a:lnTo>
                <a:lnTo>
                  <a:pt x="44496" y="18166"/>
                </a:lnTo>
                <a:lnTo>
                  <a:pt x="43628" y="13875"/>
                </a:lnTo>
                <a:lnTo>
                  <a:pt x="38757" y="6657"/>
                </a:lnTo>
                <a:lnTo>
                  <a:pt x="31539" y="1786"/>
                </a:lnTo>
                <a:lnTo>
                  <a:pt x="22708" y="0"/>
                </a:lnTo>
                <a:close/>
              </a:path>
              <a:path w="45720" h="45720">
                <a:moveTo>
                  <a:pt x="44496" y="18166"/>
                </a:moveTo>
                <a:lnTo>
                  <a:pt x="25210" y="18166"/>
                </a:lnTo>
                <a:lnTo>
                  <a:pt x="27249" y="20199"/>
                </a:lnTo>
                <a:lnTo>
                  <a:pt x="27249" y="25210"/>
                </a:lnTo>
                <a:lnTo>
                  <a:pt x="25210" y="27249"/>
                </a:lnTo>
                <a:lnTo>
                  <a:pt x="44495" y="27249"/>
                </a:lnTo>
                <a:lnTo>
                  <a:pt x="45415" y="22705"/>
                </a:lnTo>
                <a:lnTo>
                  <a:pt x="44496" y="1816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8">
            <a:extLst>
              <a:ext uri="{FF2B5EF4-FFF2-40B4-BE49-F238E27FC236}">
                <a16:creationId xmlns:a16="http://schemas.microsoft.com/office/drawing/2014/main" xmlns="" id="{2EDC1A36-C84B-4FD0-8FB5-498E0D36A1F1}"/>
              </a:ext>
            </a:extLst>
          </p:cNvPr>
          <p:cNvSpPr/>
          <p:nvPr/>
        </p:nvSpPr>
        <p:spPr>
          <a:xfrm>
            <a:off x="819446" y="1015966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8" y="1787"/>
                </a:lnTo>
                <a:lnTo>
                  <a:pt x="6659" y="6657"/>
                </a:lnTo>
                <a:lnTo>
                  <a:pt x="1787" y="13875"/>
                </a:lnTo>
                <a:lnTo>
                  <a:pt x="0" y="22705"/>
                </a:lnTo>
                <a:lnTo>
                  <a:pt x="1787" y="31535"/>
                </a:lnTo>
                <a:lnTo>
                  <a:pt x="6659" y="38753"/>
                </a:lnTo>
                <a:lnTo>
                  <a:pt x="13878" y="43624"/>
                </a:lnTo>
                <a:lnTo>
                  <a:pt x="22708" y="45411"/>
                </a:lnTo>
                <a:lnTo>
                  <a:pt x="31539" y="43624"/>
                </a:lnTo>
                <a:lnTo>
                  <a:pt x="38757" y="38753"/>
                </a:lnTo>
                <a:lnTo>
                  <a:pt x="43628" y="31535"/>
                </a:lnTo>
                <a:lnTo>
                  <a:pt x="44496" y="27245"/>
                </a:lnTo>
                <a:lnTo>
                  <a:pt x="20204" y="27245"/>
                </a:lnTo>
                <a:lnTo>
                  <a:pt x="18166" y="25210"/>
                </a:lnTo>
                <a:lnTo>
                  <a:pt x="18166" y="20200"/>
                </a:lnTo>
                <a:lnTo>
                  <a:pt x="20204" y="18162"/>
                </a:lnTo>
                <a:lnTo>
                  <a:pt x="44495" y="18162"/>
                </a:lnTo>
                <a:lnTo>
                  <a:pt x="43628" y="13875"/>
                </a:lnTo>
                <a:lnTo>
                  <a:pt x="38757" y="6657"/>
                </a:lnTo>
                <a:lnTo>
                  <a:pt x="31539" y="1787"/>
                </a:lnTo>
                <a:lnTo>
                  <a:pt x="22708" y="0"/>
                </a:lnTo>
                <a:close/>
              </a:path>
              <a:path w="45720" h="45720">
                <a:moveTo>
                  <a:pt x="44495" y="18162"/>
                </a:moveTo>
                <a:lnTo>
                  <a:pt x="25210" y="18162"/>
                </a:lnTo>
                <a:lnTo>
                  <a:pt x="27249" y="20200"/>
                </a:lnTo>
                <a:lnTo>
                  <a:pt x="27249" y="25210"/>
                </a:lnTo>
                <a:lnTo>
                  <a:pt x="25210" y="27245"/>
                </a:lnTo>
                <a:lnTo>
                  <a:pt x="44496" y="27245"/>
                </a:lnTo>
                <a:lnTo>
                  <a:pt x="45415" y="22705"/>
                </a:lnTo>
                <a:lnTo>
                  <a:pt x="44495" y="1816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:a16="http://schemas.microsoft.com/office/drawing/2014/main" xmlns="" id="{9FE3B711-0891-4D76-B06F-392B29CE874E}"/>
              </a:ext>
            </a:extLst>
          </p:cNvPr>
          <p:cNvSpPr/>
          <p:nvPr/>
        </p:nvSpPr>
        <p:spPr>
          <a:xfrm>
            <a:off x="865838" y="587947"/>
            <a:ext cx="428304" cy="481294"/>
          </a:xfrm>
          <a:custGeom>
            <a:avLst/>
            <a:gdLst/>
            <a:ahLst/>
            <a:cxnLst/>
            <a:rect l="l" t="t" r="r" b="b"/>
            <a:pathLst>
              <a:path w="221615" h="221615">
                <a:moveTo>
                  <a:pt x="22826" y="49561"/>
                </a:moveTo>
                <a:lnTo>
                  <a:pt x="947" y="96179"/>
                </a:lnTo>
                <a:lnTo>
                  <a:pt x="0" y="110656"/>
                </a:lnTo>
                <a:lnTo>
                  <a:pt x="8709" y="153685"/>
                </a:lnTo>
                <a:lnTo>
                  <a:pt x="32445" y="188861"/>
                </a:lnTo>
                <a:lnTo>
                  <a:pt x="67622" y="212597"/>
                </a:lnTo>
                <a:lnTo>
                  <a:pt x="110653" y="221306"/>
                </a:lnTo>
                <a:lnTo>
                  <a:pt x="153683" y="212597"/>
                </a:lnTo>
                <a:lnTo>
                  <a:pt x="167693" y="203144"/>
                </a:lnTo>
                <a:lnTo>
                  <a:pt x="110653" y="203144"/>
                </a:lnTo>
                <a:lnTo>
                  <a:pt x="74686" y="195864"/>
                </a:lnTo>
                <a:lnTo>
                  <a:pt x="45282" y="176024"/>
                </a:lnTo>
                <a:lnTo>
                  <a:pt x="25441" y="146620"/>
                </a:lnTo>
                <a:lnTo>
                  <a:pt x="18161" y="110652"/>
                </a:lnTo>
                <a:lnTo>
                  <a:pt x="18954" y="98553"/>
                </a:lnTo>
                <a:lnTo>
                  <a:pt x="21302" y="86717"/>
                </a:lnTo>
                <a:lnTo>
                  <a:pt x="25164" y="75305"/>
                </a:lnTo>
                <a:lnTo>
                  <a:pt x="30494" y="64479"/>
                </a:lnTo>
                <a:lnTo>
                  <a:pt x="33000" y="60138"/>
                </a:lnTo>
                <a:lnTo>
                  <a:pt x="31513" y="54583"/>
                </a:lnTo>
                <a:lnTo>
                  <a:pt x="22826" y="49561"/>
                </a:lnTo>
                <a:close/>
              </a:path>
              <a:path w="221615" h="221615">
                <a:moveTo>
                  <a:pt x="167695" y="18166"/>
                </a:moveTo>
                <a:lnTo>
                  <a:pt x="110653" y="18166"/>
                </a:lnTo>
                <a:lnTo>
                  <a:pt x="146618" y="25445"/>
                </a:lnTo>
                <a:lnTo>
                  <a:pt x="176020" y="45285"/>
                </a:lnTo>
                <a:lnTo>
                  <a:pt x="195859" y="74687"/>
                </a:lnTo>
                <a:lnTo>
                  <a:pt x="203138" y="110656"/>
                </a:lnTo>
                <a:lnTo>
                  <a:pt x="195859" y="146620"/>
                </a:lnTo>
                <a:lnTo>
                  <a:pt x="176020" y="176024"/>
                </a:lnTo>
                <a:lnTo>
                  <a:pt x="146618" y="195864"/>
                </a:lnTo>
                <a:lnTo>
                  <a:pt x="110653" y="203144"/>
                </a:lnTo>
                <a:lnTo>
                  <a:pt x="167693" y="203144"/>
                </a:lnTo>
                <a:lnTo>
                  <a:pt x="188860" y="188860"/>
                </a:lnTo>
                <a:lnTo>
                  <a:pt x="212596" y="153683"/>
                </a:lnTo>
                <a:lnTo>
                  <a:pt x="221304" y="110652"/>
                </a:lnTo>
                <a:lnTo>
                  <a:pt x="212595" y="67625"/>
                </a:lnTo>
                <a:lnTo>
                  <a:pt x="188858" y="32447"/>
                </a:lnTo>
                <a:lnTo>
                  <a:pt x="167695" y="18166"/>
                </a:lnTo>
                <a:close/>
              </a:path>
              <a:path w="221615" h="221615">
                <a:moveTo>
                  <a:pt x="110653" y="0"/>
                </a:moveTo>
                <a:lnTo>
                  <a:pt x="68044" y="8461"/>
                </a:lnTo>
                <a:lnTo>
                  <a:pt x="32042" y="32774"/>
                </a:lnTo>
                <a:lnTo>
                  <a:pt x="28510" y="36338"/>
                </a:lnTo>
                <a:lnTo>
                  <a:pt x="28539" y="42091"/>
                </a:lnTo>
                <a:lnTo>
                  <a:pt x="35664" y="49150"/>
                </a:lnTo>
                <a:lnTo>
                  <a:pt x="41413" y="49126"/>
                </a:lnTo>
                <a:lnTo>
                  <a:pt x="44945" y="45561"/>
                </a:lnTo>
                <a:lnTo>
                  <a:pt x="59099" y="33826"/>
                </a:lnTo>
                <a:lnTo>
                  <a:pt x="75037" y="25238"/>
                </a:lnTo>
                <a:lnTo>
                  <a:pt x="92356" y="19961"/>
                </a:lnTo>
                <a:lnTo>
                  <a:pt x="110653" y="18166"/>
                </a:lnTo>
                <a:lnTo>
                  <a:pt x="167695" y="18166"/>
                </a:lnTo>
                <a:lnTo>
                  <a:pt x="153681" y="8709"/>
                </a:lnTo>
                <a:lnTo>
                  <a:pt x="110653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82" y="3672458"/>
            <a:ext cx="783214" cy="1520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8" y="1705743"/>
            <a:ext cx="867972" cy="1719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62294" y="4968602"/>
            <a:ext cx="3404781" cy="22226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5563" y="4824586"/>
            <a:ext cx="3337388" cy="2457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993" y="1675376"/>
            <a:ext cx="12597444" cy="452179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025" y="144066"/>
            <a:ext cx="12665496" cy="1477328"/>
          </a:xfrm>
        </p:spPr>
        <p:txBody>
          <a:bodyPr/>
          <a:lstStyle/>
          <a:p>
            <a:pPr algn="ctr"/>
            <a:r>
              <a:rPr lang="en-US" sz="3200" dirty="0" smtClean="0"/>
              <a:t>Activity 2. Read </a:t>
            </a:r>
            <a:r>
              <a:rPr lang="en-US" sz="3200" dirty="0"/>
              <a:t>and </a:t>
            </a:r>
            <a:r>
              <a:rPr lang="en-US" sz="3200" dirty="0" smtClean="0"/>
              <a:t>answer the questions.</a:t>
            </a:r>
            <a:r>
              <a:rPr lang="en-US" sz="3200" dirty="0"/>
              <a:t>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Put </a:t>
            </a:r>
            <a:r>
              <a:rPr lang="en-US" sz="3200" dirty="0"/>
              <a:t>the verbs in the correct form</a:t>
            </a:r>
            <a:br>
              <a:rPr lang="en-US" sz="3200" dirty="0"/>
            </a:b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3025" y="1277030"/>
            <a:ext cx="12728575" cy="523220"/>
          </a:xfrm>
          <a:prstGeom prst="rect">
            <a:avLst/>
          </a:prstGeom>
          <a:solidFill>
            <a:srgbClr val="3DCF83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1.What is used to make paper? 2.Is this process environmentally friendly?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20" y="4166464"/>
            <a:ext cx="6408712" cy="2759293"/>
          </a:xfrm>
          <a:prstGeom prst="rect">
            <a:avLst/>
          </a:prstGeom>
        </p:spPr>
      </p:pic>
      <p:sp>
        <p:nvSpPr>
          <p:cNvPr id="12" name="Овал 11"/>
          <p:cNvSpPr/>
          <p:nvPr/>
        </p:nvSpPr>
        <p:spPr>
          <a:xfrm>
            <a:off x="5104656" y="1791744"/>
            <a:ext cx="1296144" cy="4543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used</a:t>
            </a:r>
            <a:endParaRPr lang="ru-RU" sz="2400" b="1" dirty="0"/>
          </a:p>
        </p:txBody>
      </p:sp>
      <p:sp>
        <p:nvSpPr>
          <p:cNvPr id="13" name="Овал 12"/>
          <p:cNvSpPr/>
          <p:nvPr/>
        </p:nvSpPr>
        <p:spPr>
          <a:xfrm>
            <a:off x="3664496" y="2232298"/>
            <a:ext cx="1008112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are</a:t>
            </a:r>
            <a:endParaRPr lang="ru-RU" sz="2800" b="1" dirty="0"/>
          </a:p>
        </p:txBody>
      </p:sp>
      <p:sp>
        <p:nvSpPr>
          <p:cNvPr id="14" name="Овал 13"/>
          <p:cNvSpPr/>
          <p:nvPr/>
        </p:nvSpPr>
        <p:spPr>
          <a:xfrm>
            <a:off x="3507650" y="2682738"/>
            <a:ext cx="1414747" cy="4186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plant</a:t>
            </a:r>
            <a:endParaRPr lang="ru-RU" sz="2800" b="1" dirty="0"/>
          </a:p>
        </p:txBody>
      </p:sp>
      <p:sp>
        <p:nvSpPr>
          <p:cNvPr id="15" name="Овал 14"/>
          <p:cNvSpPr/>
          <p:nvPr/>
        </p:nvSpPr>
        <p:spPr>
          <a:xfrm>
            <a:off x="280120" y="3712487"/>
            <a:ext cx="2376264" cy="4204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transport</a:t>
            </a:r>
            <a:endParaRPr lang="ru-RU" sz="2800" b="1" dirty="0"/>
          </a:p>
        </p:txBody>
      </p:sp>
      <p:sp>
        <p:nvSpPr>
          <p:cNvPr id="16" name="Овал 15"/>
          <p:cNvSpPr/>
          <p:nvPr/>
        </p:nvSpPr>
        <p:spPr>
          <a:xfrm>
            <a:off x="9209112" y="1752426"/>
            <a:ext cx="2088232" cy="4798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/>
              <a:t>chopped</a:t>
            </a:r>
            <a:endParaRPr lang="ru-RU" sz="2400" b="1" dirty="0"/>
          </a:p>
        </p:txBody>
      </p:sp>
      <p:sp>
        <p:nvSpPr>
          <p:cNvPr id="17" name="Овал 16"/>
          <p:cNvSpPr/>
          <p:nvPr/>
        </p:nvSpPr>
        <p:spPr>
          <a:xfrm>
            <a:off x="9641160" y="2246138"/>
            <a:ext cx="1564670" cy="3691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needs</a:t>
            </a:r>
            <a:endParaRPr lang="ru-RU" sz="2400" b="1" dirty="0"/>
          </a:p>
        </p:txBody>
      </p:sp>
      <p:sp>
        <p:nvSpPr>
          <p:cNvPr id="18" name="Овал 17"/>
          <p:cNvSpPr/>
          <p:nvPr/>
        </p:nvSpPr>
        <p:spPr>
          <a:xfrm>
            <a:off x="9353128" y="2905595"/>
            <a:ext cx="1027700" cy="4574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are</a:t>
            </a:r>
            <a:endParaRPr lang="ru-RU" sz="2400" b="1" dirty="0"/>
          </a:p>
        </p:txBody>
      </p:sp>
      <p:sp>
        <p:nvSpPr>
          <p:cNvPr id="19" name="Овал 18"/>
          <p:cNvSpPr/>
          <p:nvPr/>
        </p:nvSpPr>
        <p:spPr>
          <a:xfrm>
            <a:off x="10145216" y="3363035"/>
            <a:ext cx="1060614" cy="3628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is</a:t>
            </a:r>
            <a:endParaRPr lang="ru-RU" sz="2400" b="1" dirty="0"/>
          </a:p>
        </p:txBody>
      </p:sp>
      <p:sp>
        <p:nvSpPr>
          <p:cNvPr id="20" name="Овал 19"/>
          <p:cNvSpPr/>
          <p:nvPr/>
        </p:nvSpPr>
        <p:spPr>
          <a:xfrm>
            <a:off x="10793288" y="3712487"/>
            <a:ext cx="1728192" cy="4539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thrown</a:t>
            </a:r>
            <a:endParaRPr lang="ru-RU" sz="2400" b="1" dirty="0"/>
          </a:p>
        </p:txBody>
      </p:sp>
      <p:sp>
        <p:nvSpPr>
          <p:cNvPr id="21" name="Овал 20"/>
          <p:cNvSpPr/>
          <p:nvPr/>
        </p:nvSpPr>
        <p:spPr>
          <a:xfrm>
            <a:off x="9138690" y="4827434"/>
            <a:ext cx="936104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is</a:t>
            </a:r>
            <a:endParaRPr lang="ru-RU" sz="2400" b="1" dirty="0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93288" y="125342"/>
            <a:ext cx="1877189" cy="107333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688832" y="5904706"/>
            <a:ext cx="3096344" cy="5647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3025" y="4166464"/>
            <a:ext cx="6831831" cy="27592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1.Trees, much water, chemicals &amp; energy are needed.</a:t>
            </a:r>
          </a:p>
          <a:p>
            <a:r>
              <a:rPr lang="en-US" sz="2800" b="1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2.No,it produces a lot of poisonous wastes.</a:t>
            </a:r>
            <a:endParaRPr lang="ru-RU" sz="2800" b="1" i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8814654" y="5556020"/>
            <a:ext cx="1260140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takes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189412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8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7722" y="156592"/>
            <a:ext cx="11466156" cy="895502"/>
          </a:xfrm>
        </p:spPr>
        <p:txBody>
          <a:bodyPr/>
          <a:lstStyle/>
          <a:p>
            <a:pPr algn="ctr"/>
            <a:r>
              <a:rPr lang="en-US" sz="5819" dirty="0">
                <a:latin typeface="Arial" pitchFamily="34" charset="0"/>
                <a:cs typeface="Arial" pitchFamily="34" charset="0"/>
              </a:rPr>
              <a:t>For </a:t>
            </a:r>
            <a:r>
              <a:rPr lang="en-US" sz="5819" dirty="0" smtClean="0">
                <a:latin typeface="Arial" pitchFamily="34" charset="0"/>
                <a:cs typeface="Arial" pitchFamily="34" charset="0"/>
              </a:rPr>
              <a:t>self-study</a:t>
            </a:r>
            <a:endParaRPr lang="ru-RU" sz="581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0D8FE94-81E1-4304-B231-00DA0554F340}"/>
              </a:ext>
            </a:extLst>
          </p:cNvPr>
          <p:cNvSpPr/>
          <p:nvPr/>
        </p:nvSpPr>
        <p:spPr>
          <a:xfrm>
            <a:off x="10145216" y="6237362"/>
            <a:ext cx="16866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54212" indent="-554212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(U9, L3)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4100" y="4304758"/>
            <a:ext cx="3379726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712168" y="2808362"/>
            <a:ext cx="10585176" cy="369332"/>
          </a:xfrm>
        </p:spPr>
        <p:txBody>
          <a:bodyPr/>
          <a:lstStyle/>
          <a:p>
            <a:r>
              <a:rPr lang="en-US" sz="2400" b="1" dirty="0" smtClean="0"/>
              <a:t>e.g. 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Chemicals </a:t>
            </a:r>
            <a:r>
              <a:rPr lang="en-US" sz="24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can be washed 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away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from 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fields to lakes or rivers.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784176" y="1512218"/>
            <a:ext cx="7848872" cy="1477328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en-US" sz="2400" b="1" dirty="0" smtClean="0">
                <a:solidFill>
                  <a:srgbClr val="00B050"/>
                </a:solidFill>
              </a:rPr>
              <a:t>Learn new words.</a:t>
            </a:r>
          </a:p>
          <a:p>
            <a:pPr marL="342900" indent="-342900"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</a:rPr>
              <a:t>Make up not less than 6 sentences on the Simple Passive with Modal verbs (can, could, must).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352128" y="4032498"/>
            <a:ext cx="1512168" cy="1296144"/>
          </a:xfrm>
          <a:prstGeom prst="cloud">
            <a:avLst/>
          </a:prstGeom>
          <a:solidFill>
            <a:srgbClr val="92D05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подлежащее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>
            <a:off x="1936304" y="3672458"/>
            <a:ext cx="2664296" cy="1800200"/>
          </a:xfrm>
          <a:prstGeom prst="star5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chemeClr val="tx1"/>
                </a:solidFill>
              </a:rPr>
              <a:t>Модальный глагол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14" name="Облако 13"/>
          <p:cNvSpPr/>
          <p:nvPr/>
        </p:nvSpPr>
        <p:spPr>
          <a:xfrm>
            <a:off x="4744616" y="4127212"/>
            <a:ext cx="1944216" cy="1080120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BE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6" name="Блок-схема: узел 15"/>
          <p:cNvSpPr/>
          <p:nvPr/>
        </p:nvSpPr>
        <p:spPr>
          <a:xfrm>
            <a:off x="6976864" y="3931817"/>
            <a:ext cx="1368152" cy="1201430"/>
          </a:xfrm>
          <a:prstGeom prst="flowChartConnector">
            <a:avLst/>
          </a:prstGeom>
          <a:solidFill>
            <a:srgbClr val="FF6699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V3</a:t>
            </a:r>
            <a:r>
              <a:rPr lang="en-US" dirty="0" smtClean="0"/>
              <a:t> </a:t>
            </a:r>
            <a:endParaRPr lang="ru-RU" dirty="0"/>
          </a:p>
        </p:txBody>
      </p:sp>
      <p:cxnSp>
        <p:nvCxnSpPr>
          <p:cNvPr id="18" name="Прямая со стрелкой 17"/>
          <p:cNvCxnSpPr/>
          <p:nvPr/>
        </p:nvCxnSpPr>
        <p:spPr>
          <a:xfrm flipV="1">
            <a:off x="1108212" y="3312418"/>
            <a:ext cx="396044" cy="619399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3106434" y="3155119"/>
            <a:ext cx="0" cy="77669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 flipV="1">
            <a:off x="3808512" y="3227127"/>
            <a:ext cx="1224137" cy="877379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 flipV="1">
            <a:off x="5146620" y="3262442"/>
            <a:ext cx="1830244" cy="770056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98069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679"/>
          <a:stretch/>
        </p:blipFill>
        <p:spPr>
          <a:xfrm>
            <a:off x="5824736" y="1296194"/>
            <a:ext cx="5832648" cy="560258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1928" y="172971"/>
            <a:ext cx="12521480" cy="846386"/>
          </a:xfrm>
        </p:spPr>
        <p:txBody>
          <a:bodyPr/>
          <a:lstStyle/>
          <a:p>
            <a:pPr algn="ctr"/>
            <a:r>
              <a:rPr lang="en-US" sz="4400" dirty="0"/>
              <a:t> </a:t>
            </a:r>
            <a:r>
              <a:rPr lang="en-US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Checking the self-study work</a:t>
            </a:r>
            <a:endParaRPr lang="ru-RU" sz="55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0153712" y="1348979"/>
            <a:ext cx="23381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258"/>
              </a:spcBef>
            </a:pP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p.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Unit 9 L2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одержимое 2"/>
          <p:cNvSpPr txBox="1">
            <a:spLocks/>
          </p:cNvSpPr>
          <p:nvPr/>
        </p:nvSpPr>
        <p:spPr>
          <a:xfrm>
            <a:off x="232452" y="1957543"/>
            <a:ext cx="12148220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1043200">
              <a:defRPr>
                <a:latin typeface="+mn-lt"/>
                <a:ea typeface="+mn-ea"/>
                <a:cs typeface="+mn-cs"/>
              </a:defRPr>
            </a:lvl2pPr>
            <a:lvl3pPr marL="2086399">
              <a:defRPr>
                <a:latin typeface="+mn-lt"/>
                <a:ea typeface="+mn-ea"/>
                <a:cs typeface="+mn-cs"/>
              </a:defRPr>
            </a:lvl3pPr>
            <a:lvl4pPr marL="3129599">
              <a:defRPr>
                <a:latin typeface="+mn-lt"/>
                <a:ea typeface="+mn-ea"/>
                <a:cs typeface="+mn-cs"/>
              </a:defRPr>
            </a:lvl4pPr>
            <a:lvl5pPr marL="4172799">
              <a:defRPr>
                <a:latin typeface="+mn-lt"/>
                <a:ea typeface="+mn-ea"/>
                <a:cs typeface="+mn-cs"/>
              </a:defRPr>
            </a:lvl5pPr>
            <a:lvl6pPr marL="5215999">
              <a:defRPr>
                <a:latin typeface="+mn-lt"/>
                <a:ea typeface="+mn-ea"/>
                <a:cs typeface="+mn-cs"/>
              </a:defRPr>
            </a:lvl6pPr>
            <a:lvl7pPr marL="6259198">
              <a:defRPr>
                <a:latin typeface="+mn-lt"/>
                <a:ea typeface="+mn-ea"/>
                <a:cs typeface="+mn-cs"/>
              </a:defRPr>
            </a:lvl7pPr>
            <a:lvl8pPr marL="7302397">
              <a:defRPr>
                <a:latin typeface="+mn-lt"/>
                <a:ea typeface="+mn-ea"/>
                <a:cs typeface="+mn-cs"/>
              </a:defRPr>
            </a:lvl8pPr>
            <a:lvl9pPr marL="8345597">
              <a:defRPr>
                <a:latin typeface="+mn-lt"/>
                <a:ea typeface="+mn-ea"/>
                <a:cs typeface="+mn-cs"/>
              </a:defRPr>
            </a:lvl9pPr>
          </a:lstStyle>
          <a:p>
            <a:pPr algn="just" defTabSz="914400"/>
            <a:r>
              <a:rPr lang="ru-RU" sz="3000" b="1" i="0" kern="0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0" kern="0" dirty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600" b="1" i="0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4" descr="https://uafilm.pro/uploads/mini/fullstory/09/1588149935100_gullivers_travels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AutoShape 6" descr="https://uafilm.pro/uploads/mini/fullstory/09/1588149935100_gullivers_travels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AutoShape 8" descr="https://uafilm.pro/uploads/mini/fullstory/09/1588149935100_gullivers_travels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AutoShape 10" descr="https://uafilm.pro/uploads/mini/fullstory/09/1588149935100_gullivers_travels.webp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Объект 10"/>
          <p:cNvSpPr>
            <a:spLocks noGrp="1"/>
          </p:cNvSpPr>
          <p:nvPr>
            <p:ph sz="half" idx="2"/>
          </p:nvPr>
        </p:nvSpPr>
        <p:spPr>
          <a:xfrm>
            <a:off x="774702" y="1880598"/>
            <a:ext cx="5280664" cy="615553"/>
          </a:xfrm>
        </p:spPr>
        <p:txBody>
          <a:bodyPr/>
          <a:lstStyle/>
          <a:p>
            <a:pPr algn="l"/>
            <a:r>
              <a:rPr lang="en-US" sz="2000" b="1" i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Read and match the </a:t>
            </a:r>
            <a:r>
              <a:rPr lang="en-US" sz="2000" b="1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titles and </a:t>
            </a:r>
            <a:r>
              <a:rPr lang="en-US" sz="2000" b="1" i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 texts “Disadvantages of </a:t>
            </a:r>
            <a:r>
              <a:rPr lang="en-US" sz="2000" b="1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Biofuels”.</a:t>
            </a:r>
            <a:endParaRPr lang="ru-RU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612775" y="3168402"/>
            <a:ext cx="7704856" cy="1538883"/>
          </a:xfrm>
        </p:spPr>
        <p:txBody>
          <a:bodyPr/>
          <a:lstStyle/>
          <a:p>
            <a:r>
              <a:rPr lang="en-US" sz="2000" b="1" dirty="0"/>
              <a:t>a) Chemicals cause water </a:t>
            </a:r>
            <a:r>
              <a:rPr lang="en-US" sz="2000" b="1" dirty="0" smtClean="0"/>
              <a:t>and soil </a:t>
            </a:r>
            <a:r>
              <a:rPr lang="en-US" sz="2000" b="1" dirty="0"/>
              <a:t>pollution</a:t>
            </a:r>
          </a:p>
          <a:p>
            <a:r>
              <a:rPr lang="en-US" sz="2000" b="1" dirty="0"/>
              <a:t>b) Future rise in prices</a:t>
            </a:r>
          </a:p>
          <a:p>
            <a:r>
              <a:rPr lang="en-US" sz="2000" b="1" dirty="0"/>
              <a:t>c) Less food</a:t>
            </a:r>
          </a:p>
          <a:p>
            <a:r>
              <a:rPr lang="en-US" sz="2000" b="1" dirty="0"/>
              <a:t>d) Bad for farming</a:t>
            </a:r>
          </a:p>
          <a:p>
            <a:r>
              <a:rPr lang="en-US" sz="2000" b="1" dirty="0"/>
              <a:t>e) High cost of production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21185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176" y="2965702"/>
            <a:ext cx="8280920" cy="401912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Disadvantages of Biofuels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2128" y="1670750"/>
            <a:ext cx="68407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1) Even though there are lots of advantages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in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biofuels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, they are expensive to produce.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Such a disadvantage is a reason why biofuels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are not becoming more popular.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48672" y="5616674"/>
            <a:ext cx="6976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2) The crops and plants which are grown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year after year on the same fields make the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soil poor.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01" y="1296194"/>
            <a:ext cx="4377679" cy="29697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549994" y="1270640"/>
            <a:ext cx="33746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en-US" sz="2000" b="1" i="1" kern="0" dirty="0">
                <a:solidFill>
                  <a:srgbClr val="FF0000"/>
                </a:solidFill>
                <a:latin typeface="Arial"/>
                <a:cs typeface="Arial"/>
              </a:rPr>
              <a:t>e) High cost of production</a:t>
            </a:r>
            <a:endParaRPr lang="ru-RU" sz="2000" b="1" i="1" kern="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143801" y="5216564"/>
            <a:ext cx="24048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en-US" sz="2000" b="1" i="1" kern="0" dirty="0">
                <a:solidFill>
                  <a:srgbClr val="FF0000"/>
                </a:solidFill>
                <a:latin typeface="Arial"/>
                <a:cs typeface="Arial"/>
              </a:rPr>
              <a:t>d) Bad for farming</a:t>
            </a:r>
          </a:p>
        </p:txBody>
      </p:sp>
    </p:spTree>
    <p:extLst>
      <p:ext uri="{BB962C8B-B14F-4D97-AF65-F5344CB8AC3E}">
        <p14:creationId xmlns:p14="http://schemas.microsoft.com/office/powerpoint/2010/main" val="1138584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856" y="4202253"/>
            <a:ext cx="5616624" cy="2788150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Disadvantages of Biofuels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64642" y="1786890"/>
            <a:ext cx="796900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3) Crops for biofuels need chemicals to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grow better. But use of chemicals is bad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for the environment and may cause water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pollution. Chemicals can be washed away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from fields to lakes or rivers. Production of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biofuels also uses a lot of water which is not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good for local water resources.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0040" y="5415166"/>
            <a:ext cx="81289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4) Biofuels are taken from plants and crops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that have high levels of sugar. That is why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these crops are also used as food by people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and animals.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990" y="1286222"/>
            <a:ext cx="3326610" cy="387716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379596" y="1400140"/>
            <a:ext cx="54938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en-US" sz="2000" b="1" i="1" kern="0" dirty="0">
                <a:solidFill>
                  <a:srgbClr val="FF0000"/>
                </a:solidFill>
                <a:latin typeface="Arial"/>
                <a:cs typeface="Arial"/>
              </a:rPr>
              <a:t>a) Chemicals cause water and soil pollution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279258" y="5040610"/>
            <a:ext cx="16946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en-US" sz="2000" b="1" i="1" kern="0" dirty="0">
                <a:solidFill>
                  <a:srgbClr val="FF0000"/>
                </a:solidFill>
                <a:latin typeface="Arial"/>
                <a:cs typeface="Arial"/>
              </a:rPr>
              <a:t>c) Less food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952528" y="5040610"/>
            <a:ext cx="720080" cy="2000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594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Disadvantages of Biofuels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4136" y="3096394"/>
            <a:ext cx="809275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5) Now, the prices of biofuels is higher than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fossil fuels. Biofuels take some agricultural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space from other crops, which can cause a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global rise in food prices. Constantly rising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prices may make the use of biofuels difficult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for the economy.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880" y="1800250"/>
            <a:ext cx="5329827" cy="432048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224336" y="2696284"/>
            <a:ext cx="34996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en-US" sz="2400" b="1" i="1" kern="0" dirty="0">
                <a:solidFill>
                  <a:srgbClr val="FF0000"/>
                </a:solidFill>
                <a:latin typeface="Arial"/>
                <a:cs typeface="Arial"/>
              </a:rPr>
              <a:t>b) Future rise in prices</a:t>
            </a:r>
          </a:p>
        </p:txBody>
      </p:sp>
    </p:spTree>
    <p:extLst>
      <p:ext uri="{BB962C8B-B14F-4D97-AF65-F5344CB8AC3E}">
        <p14:creationId xmlns:p14="http://schemas.microsoft.com/office/powerpoint/2010/main" val="2222594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77108"/>
          </a:xfrm>
        </p:spPr>
        <p:txBody>
          <a:bodyPr/>
          <a:lstStyle/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Guess the words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00600" y="1224186"/>
            <a:ext cx="468051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biofuel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advantage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disadvantage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reason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crops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plant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soil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chemicals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environment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pollution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fossil fuels  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agricultural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windmill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source of energy   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greenhouse gasses </a:t>
            </a:r>
            <a:endParaRPr lang="ru-RU" sz="24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5089" y="1224186"/>
            <a:ext cx="425952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ru-RU" sz="24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биотопливо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преимущество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недостаток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причина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2400" b="1" dirty="0" smtClean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ерновые культуры</a:t>
            </a:r>
            <a:endParaRPr lang="ru-RU" sz="2400" b="1" dirty="0">
              <a:solidFill>
                <a:srgbClr val="660066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растение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почва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химикаты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среда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загрязнение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ископаемое топливо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сельскохозяйственный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мельница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источник энергии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парниковые газы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285" y="1440210"/>
            <a:ext cx="4590510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004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AutoShape 8" descr="Zoopraxiscope - Flutter &amp; Wow Museum ProjectsFlutter &amp; Wow Museum Project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AutoShape 10" descr="Zoopraxiscope - Flutter &amp; Wow Museum ProjectsFlutter &amp; Wow Museum Project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63" y="253142"/>
            <a:ext cx="12646025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Activity 1 a. Read and Answer the questions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9649" y="881244"/>
            <a:ext cx="1175630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dirty="0"/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long does it take to grow a tree?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9649" y="2304306"/>
            <a:ext cx="8559423" cy="4124206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That depends on the kind of tree, the growing conditions, and the climate. 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Some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trees, in 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growing conditions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favorable climate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might grow to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two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metres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in only a year or two, or even less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Other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trees as slow growing, taking many years to reach that height even under good conditions</a:t>
            </a:r>
            <a:r>
              <a:rPr lang="en-US" b="1" dirty="0"/>
              <a:t>.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3088" y="2304306"/>
            <a:ext cx="3664495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017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AutoShape 8" descr="Zoopraxiscope - Flutter &amp; Wow Museum ProjectsFlutter &amp; Wow Museum Project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AutoShape 10" descr="Zoopraxiscope - Flutter &amp; Wow Museum ProjectsFlutter &amp; Wow Museum Project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63" y="253142"/>
            <a:ext cx="12646025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Activity 1 a. Read and Answer the questions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5575" y="841271"/>
            <a:ext cx="1175630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dirty="0"/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is the oldest tree in the world? How old is it?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400800" y="2232873"/>
            <a:ext cx="5976664" cy="452431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This tree  is located 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in the inhospitable desert in </a:t>
            </a:r>
            <a:r>
              <a:rPr lang="en-US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northern Jordan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. Our prophet (peace be upon him) used to rest in the shadow of this tree. Today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1400 years later, 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the blessed tree is still alone, without any other tree around.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4136" y="2226311"/>
            <a:ext cx="5491609" cy="41988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7233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 Read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and check your answer.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76264" y="4604494"/>
            <a:ext cx="96490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Arial"/>
              </a:rPr>
              <a:t>For a tree to reach full growth, it needs good climate and</a:t>
            </a:r>
          </a:p>
          <a:p>
            <a:r>
              <a:rPr lang="en-US" sz="2400" b="1" dirty="0">
                <a:latin typeface="Arial"/>
              </a:rPr>
              <a:t>enough water. In tropical climates with warm weather and a</a:t>
            </a:r>
          </a:p>
          <a:p>
            <a:r>
              <a:rPr lang="en-US" sz="2400" b="1" dirty="0">
                <a:latin typeface="Arial"/>
              </a:rPr>
              <a:t>lot of water, a tree can become fully grown in </a:t>
            </a:r>
            <a:r>
              <a:rPr lang="en-US" sz="2400" b="1" dirty="0">
                <a:solidFill>
                  <a:srgbClr val="00B050"/>
                </a:solidFill>
                <a:latin typeface="Arial"/>
              </a:rPr>
              <a:t>30 years</a:t>
            </a:r>
            <a:r>
              <a:rPr lang="en-US" sz="2400" b="1" dirty="0">
                <a:latin typeface="Arial"/>
              </a:rPr>
              <a:t>. A tree</a:t>
            </a:r>
          </a:p>
          <a:p>
            <a:r>
              <a:rPr lang="en-US" sz="2400" b="1" dirty="0">
                <a:latin typeface="Arial"/>
              </a:rPr>
              <a:t>in cooler regions may take several hundred years to reach full</a:t>
            </a:r>
          </a:p>
          <a:p>
            <a:r>
              <a:rPr lang="en-US" sz="2400" b="1" dirty="0">
                <a:latin typeface="Arial"/>
              </a:rPr>
              <a:t>growth. </a:t>
            </a:r>
            <a:r>
              <a:rPr lang="en-US" sz="2400" b="1" dirty="0">
                <a:solidFill>
                  <a:srgbClr val="00B050"/>
                </a:solidFill>
                <a:latin typeface="Arial"/>
              </a:rPr>
              <a:t>The oldest tree in the world is a Great Basin pine </a:t>
            </a:r>
            <a:r>
              <a:rPr lang="en-US" sz="2400" b="1" dirty="0">
                <a:latin typeface="Arial"/>
              </a:rPr>
              <a:t>in</a:t>
            </a:r>
          </a:p>
          <a:p>
            <a:r>
              <a:rPr lang="en-US" sz="2400" b="1" dirty="0">
                <a:solidFill>
                  <a:srgbClr val="000099"/>
                </a:solidFill>
                <a:latin typeface="Arial"/>
              </a:rPr>
              <a:t>California</a:t>
            </a:r>
            <a:r>
              <a:rPr lang="en-US" sz="2400" b="1" dirty="0">
                <a:latin typeface="Arial"/>
              </a:rPr>
              <a:t>, which is approximately </a:t>
            </a:r>
            <a:r>
              <a:rPr lang="en-US" sz="2400" b="1" dirty="0">
                <a:solidFill>
                  <a:srgbClr val="000099"/>
                </a:solidFill>
                <a:latin typeface="Arial"/>
              </a:rPr>
              <a:t>5,064 years old</a:t>
            </a:r>
            <a:r>
              <a:rPr lang="en-US" sz="2400" b="1" dirty="0">
                <a:latin typeface="Arial"/>
              </a:rPr>
              <a:t>.</a:t>
            </a:r>
            <a:endParaRPr lang="ru-RU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710" y="1289135"/>
            <a:ext cx="2865818" cy="3315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040" y="1368203"/>
            <a:ext cx="4572000" cy="31523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16" t="7947" r="3378" b="6538"/>
          <a:stretch/>
        </p:blipFill>
        <p:spPr>
          <a:xfrm>
            <a:off x="8705056" y="1368203"/>
            <a:ext cx="3500757" cy="3152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75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992851ec4d318b130c92444fc6ec8ac9970fac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17679</TotalTime>
  <Words>686</Words>
  <Application>Microsoft Office PowerPoint</Application>
  <PresentationFormat>Произвольный</PresentationFormat>
  <Paragraphs>126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Презентация PowerPoint</vt:lpstr>
      <vt:lpstr> Checking the self-study work</vt:lpstr>
      <vt:lpstr>Disadvantages of Biofuels</vt:lpstr>
      <vt:lpstr>Disadvantages of Biofuels</vt:lpstr>
      <vt:lpstr>Disadvantages of Biofuels</vt:lpstr>
      <vt:lpstr>Guess the words</vt:lpstr>
      <vt:lpstr>Activity 1 a. Read and Answer the questions</vt:lpstr>
      <vt:lpstr>Activity 1 a. Read and Answer the questions</vt:lpstr>
      <vt:lpstr>1b Read and check your answer.</vt:lpstr>
      <vt:lpstr>Activity 2. Read and answer the questions.  Put the verbs in the correct form </vt:lpstr>
      <vt:lpstr>For self-study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Asus</cp:lastModifiedBy>
  <cp:revision>1277</cp:revision>
  <cp:lastPrinted>2020-09-25T05:20:33Z</cp:lastPrinted>
  <dcterms:created xsi:type="dcterms:W3CDTF">2020-04-13T08:05:16Z</dcterms:created>
  <dcterms:modified xsi:type="dcterms:W3CDTF">2021-02-28T16:20:06Z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