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70" r:id="rId2"/>
    <p:sldId id="541" r:id="rId3"/>
    <p:sldId id="545" r:id="rId4"/>
    <p:sldId id="550" r:id="rId5"/>
    <p:sldId id="556" r:id="rId6"/>
    <p:sldId id="552" r:id="rId7"/>
    <p:sldId id="553" r:id="rId8"/>
    <p:sldId id="558" r:id="rId9"/>
    <p:sldId id="559" r:id="rId10"/>
    <p:sldId id="560" r:id="rId11"/>
    <p:sldId id="561" r:id="rId12"/>
    <p:sldId id="562" r:id="rId13"/>
    <p:sldId id="524" r:id="rId14"/>
  </p:sldIdLst>
  <p:sldSz cx="12801600" cy="7200900"/>
  <p:notesSz cx="3244850" cy="5765800"/>
  <p:custDataLst>
    <p:tags r:id="rId17"/>
  </p:custDataLst>
  <p:defaultTextStyle>
    <a:defPPr>
      <a:defRPr lang="ru-RU"/>
    </a:defPPr>
    <a:lvl1pPr marL="0" algn="l" defTabSz="1936333" rtl="0" eaLnBrk="1" latinLnBrk="0" hangingPunct="1">
      <a:defRPr sz="3800" kern="1200">
        <a:solidFill>
          <a:schemeClr val="tx1"/>
        </a:solidFill>
        <a:latin typeface="+mn-lt"/>
        <a:ea typeface="+mn-ea"/>
        <a:cs typeface="+mn-cs"/>
      </a:defRPr>
    </a:lvl1pPr>
    <a:lvl2pPr marL="968167" algn="l" defTabSz="1936333" rtl="0" eaLnBrk="1" latinLnBrk="0" hangingPunct="1">
      <a:defRPr sz="3800" kern="1200">
        <a:solidFill>
          <a:schemeClr val="tx1"/>
        </a:solidFill>
        <a:latin typeface="+mn-lt"/>
        <a:ea typeface="+mn-ea"/>
        <a:cs typeface="+mn-cs"/>
      </a:defRPr>
    </a:lvl2pPr>
    <a:lvl3pPr marL="1936333" algn="l" defTabSz="1936333" rtl="0" eaLnBrk="1" latinLnBrk="0" hangingPunct="1">
      <a:defRPr sz="3800" kern="1200">
        <a:solidFill>
          <a:schemeClr val="tx1"/>
        </a:solidFill>
        <a:latin typeface="+mn-lt"/>
        <a:ea typeface="+mn-ea"/>
        <a:cs typeface="+mn-cs"/>
      </a:defRPr>
    </a:lvl3pPr>
    <a:lvl4pPr marL="2904500" algn="l" defTabSz="1936333" rtl="0" eaLnBrk="1" latinLnBrk="0" hangingPunct="1">
      <a:defRPr sz="3800" kern="1200">
        <a:solidFill>
          <a:schemeClr val="tx1"/>
        </a:solidFill>
        <a:latin typeface="+mn-lt"/>
        <a:ea typeface="+mn-ea"/>
        <a:cs typeface="+mn-cs"/>
      </a:defRPr>
    </a:lvl4pPr>
    <a:lvl5pPr marL="3872667" algn="l" defTabSz="1936333" rtl="0" eaLnBrk="1" latinLnBrk="0" hangingPunct="1">
      <a:defRPr sz="3800" kern="1200">
        <a:solidFill>
          <a:schemeClr val="tx1"/>
        </a:solidFill>
        <a:latin typeface="+mn-lt"/>
        <a:ea typeface="+mn-ea"/>
        <a:cs typeface="+mn-cs"/>
      </a:defRPr>
    </a:lvl5pPr>
    <a:lvl6pPr marL="4840834" algn="l" defTabSz="1936333" rtl="0" eaLnBrk="1" latinLnBrk="0" hangingPunct="1">
      <a:defRPr sz="3800" kern="1200">
        <a:solidFill>
          <a:schemeClr val="tx1"/>
        </a:solidFill>
        <a:latin typeface="+mn-lt"/>
        <a:ea typeface="+mn-ea"/>
        <a:cs typeface="+mn-cs"/>
      </a:defRPr>
    </a:lvl6pPr>
    <a:lvl7pPr marL="5809000" algn="l" defTabSz="1936333" rtl="0" eaLnBrk="1" latinLnBrk="0" hangingPunct="1">
      <a:defRPr sz="3800" kern="1200">
        <a:solidFill>
          <a:schemeClr val="tx1"/>
        </a:solidFill>
        <a:latin typeface="+mn-lt"/>
        <a:ea typeface="+mn-ea"/>
        <a:cs typeface="+mn-cs"/>
      </a:defRPr>
    </a:lvl7pPr>
    <a:lvl8pPr marL="6777167" algn="l" defTabSz="1936333" rtl="0" eaLnBrk="1" latinLnBrk="0" hangingPunct="1">
      <a:defRPr sz="3800" kern="1200">
        <a:solidFill>
          <a:schemeClr val="tx1"/>
        </a:solidFill>
        <a:latin typeface="+mn-lt"/>
        <a:ea typeface="+mn-ea"/>
        <a:cs typeface="+mn-cs"/>
      </a:defRPr>
    </a:lvl8pPr>
    <a:lvl9pPr marL="7745334" algn="l" defTabSz="1936333" rtl="0" eaLnBrk="1" latinLnBrk="0" hangingPunct="1">
      <a:defRPr sz="3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BDA83231-5220-4C89-837E-16C8C0F9033F}">
          <p14:sldIdLst>
            <p14:sldId id="270"/>
            <p14:sldId id="541"/>
            <p14:sldId id="545"/>
            <p14:sldId id="550"/>
            <p14:sldId id="556"/>
            <p14:sldId id="552"/>
            <p14:sldId id="553"/>
            <p14:sldId id="558"/>
            <p14:sldId id="559"/>
            <p14:sldId id="560"/>
            <p14:sldId id="561"/>
            <p14:sldId id="562"/>
            <p14:sldId id="524"/>
          </p14:sldIdLst>
        </p14:section>
      </p14:sectionLst>
    </p:ext>
    <p:ext uri="{EFAFB233-063F-42B5-8137-9DF3F51BA10A}">
      <p15:sldGuideLst xmlns="" xmlns:p15="http://schemas.microsoft.com/office/powerpoint/2012/main">
        <p15:guide id="1" orient="horz" pos="2880" userDrawn="1">
          <p15:clr>
            <a:srgbClr val="A4A3A4"/>
          </p15:clr>
        </p15:guide>
        <p15:guide id="2" pos="2327" userDrawn="1">
          <p15:clr>
            <a:srgbClr val="A4A3A4"/>
          </p15:clr>
        </p15:guide>
        <p15:guide id="3" orient="horz" pos="6391" userDrawn="1">
          <p15:clr>
            <a:srgbClr val="A4A3A4"/>
          </p15:clr>
        </p15:guide>
        <p15:guide id="4" pos="4796" userDrawn="1">
          <p15:clr>
            <a:srgbClr val="A4A3A4"/>
          </p15:clr>
        </p15:guide>
      </p15:sldGuideLst>
    </p:ext>
    <p:ext uri="{2D200454-40CA-4A62-9FC3-DE9A4176ACB9}">
      <p15:notesGuideLst xmlns="" xmlns:p15="http://schemas.microsoft.com/office/powerpoint/2012/main">
        <p15:guide id="1" orient="horz" pos="1816">
          <p15:clr>
            <a:srgbClr val="A4A3A4"/>
          </p15:clr>
        </p15:guide>
        <p15:guide id="2" pos="10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66FF66"/>
    <a:srgbClr val="3DCF83"/>
    <a:srgbClr val="000099"/>
    <a:srgbClr val="663300"/>
    <a:srgbClr val="333300"/>
    <a:srgbClr val="22BC81"/>
    <a:srgbClr val="2CB26C"/>
    <a:srgbClr val="4DBF73"/>
    <a:srgbClr val="50C0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86477" autoAdjust="0"/>
  </p:normalViewPr>
  <p:slideViewPr>
    <p:cSldViewPr>
      <p:cViewPr>
        <p:scale>
          <a:sx n="74" d="100"/>
          <a:sy n="74" d="100"/>
        </p:scale>
        <p:origin x="-498" y="48"/>
      </p:cViewPr>
      <p:guideLst>
        <p:guide orient="horz" pos="2880"/>
        <p:guide orient="horz" pos="6391"/>
        <p:guide pos="2327"/>
        <p:guide pos="4796"/>
      </p:guideLst>
    </p:cSldViewPr>
  </p:slideViewPr>
  <p:outlineViewPr>
    <p:cViewPr>
      <p:scale>
        <a:sx n="33" d="100"/>
        <a:sy n="33" d="100"/>
      </p:scale>
      <p:origin x="258"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50" d="100"/>
          <a:sy n="150" d="100"/>
        </p:scale>
        <p:origin x="-1242" y="-90"/>
      </p:cViewPr>
      <p:guideLst>
        <p:guide orient="horz" pos="1816"/>
        <p:guide pos="10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1406221" cy="2877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1837736" y="1"/>
            <a:ext cx="1406221" cy="287726"/>
          </a:xfrm>
          <a:prstGeom prst="rect">
            <a:avLst/>
          </a:prstGeom>
        </p:spPr>
        <p:txBody>
          <a:bodyPr vert="horz" lIns="91440" tIns="45720" rIns="91440" bIns="45720" rtlCol="0"/>
          <a:lstStyle>
            <a:lvl1pPr algn="r">
              <a:defRPr sz="1200"/>
            </a:lvl1pPr>
          </a:lstStyle>
          <a:p>
            <a:fld id="{0FEFFAF5-AFFC-4AE3-A7DB-9A4A6553DA24}" type="datetimeFigureOut">
              <a:rPr lang="ru-RU" smtClean="0"/>
              <a:t>02.03.2021</a:t>
            </a:fld>
            <a:endParaRPr lang="ru-RU"/>
          </a:p>
        </p:txBody>
      </p:sp>
      <p:sp>
        <p:nvSpPr>
          <p:cNvPr id="4" name="Нижний колонтитул 3"/>
          <p:cNvSpPr>
            <a:spLocks noGrp="1"/>
          </p:cNvSpPr>
          <p:nvPr>
            <p:ph type="ftr" sz="quarter" idx="2"/>
          </p:nvPr>
        </p:nvSpPr>
        <p:spPr>
          <a:xfrm>
            <a:off x="0" y="5475254"/>
            <a:ext cx="1406221" cy="290546"/>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1837736" y="5475254"/>
            <a:ext cx="1406221" cy="290546"/>
          </a:xfrm>
          <a:prstGeom prst="rect">
            <a:avLst/>
          </a:prstGeom>
        </p:spPr>
        <p:txBody>
          <a:bodyPr vert="horz" lIns="91440" tIns="45720" rIns="91440" bIns="45720" rtlCol="0" anchor="b"/>
          <a:lstStyle>
            <a:lvl1pPr algn="r">
              <a:defRPr sz="1200"/>
            </a:lvl1pPr>
          </a:lstStyle>
          <a:p>
            <a:fld id="{7B7DE9FA-9956-4B69-8324-7A1BBD674B0B}" type="slidenum">
              <a:rPr lang="ru-RU" smtClean="0"/>
              <a:t>‹#›</a:t>
            </a:fld>
            <a:endParaRPr lang="ru-RU"/>
          </a:p>
        </p:txBody>
      </p:sp>
    </p:spTree>
    <p:extLst>
      <p:ext uri="{BB962C8B-B14F-4D97-AF65-F5344CB8AC3E}">
        <p14:creationId xmlns:p14="http://schemas.microsoft.com/office/powerpoint/2010/main" val="3452291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1406221" cy="2877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837736" y="1"/>
            <a:ext cx="1406221" cy="287726"/>
          </a:xfrm>
          <a:prstGeom prst="rect">
            <a:avLst/>
          </a:prstGeom>
        </p:spPr>
        <p:txBody>
          <a:bodyPr vert="horz" lIns="91440" tIns="45720" rIns="91440" bIns="45720" rtlCol="0"/>
          <a:lstStyle>
            <a:lvl1pPr algn="r">
              <a:defRPr sz="1200"/>
            </a:lvl1pPr>
          </a:lstStyle>
          <a:p>
            <a:fld id="{7EDF0624-E261-4E68-BC68-6CD565DFB15F}" type="datetimeFigureOut">
              <a:rPr lang="ru-RU" smtClean="0"/>
              <a:pPr/>
              <a:t>02.03.2021</a:t>
            </a:fld>
            <a:endParaRPr lang="ru-RU"/>
          </a:p>
        </p:txBody>
      </p:sp>
      <p:sp>
        <p:nvSpPr>
          <p:cNvPr id="4" name="Образ слайда 3"/>
          <p:cNvSpPr>
            <a:spLocks noGrp="1" noRot="1" noChangeAspect="1"/>
          </p:cNvSpPr>
          <p:nvPr>
            <p:ph type="sldImg" idx="2"/>
          </p:nvPr>
        </p:nvSpPr>
        <p:spPr>
          <a:xfrm>
            <a:off x="-300038" y="431800"/>
            <a:ext cx="3844926" cy="21637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324307" y="2739038"/>
            <a:ext cx="2596237" cy="259517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5475254"/>
            <a:ext cx="1406221" cy="29054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837736" y="5475254"/>
            <a:ext cx="1406221" cy="290546"/>
          </a:xfrm>
          <a:prstGeom prst="rect">
            <a:avLst/>
          </a:prstGeom>
        </p:spPr>
        <p:txBody>
          <a:bodyPr vert="horz" lIns="91440" tIns="45720" rIns="91440" bIns="45720" rtlCol="0" anchor="b"/>
          <a:lstStyle>
            <a:lvl1pPr algn="r">
              <a:defRPr sz="1200"/>
            </a:lvl1pPr>
          </a:lstStyle>
          <a:p>
            <a:fld id="{EC4F9C9D-080E-4439-901A-28EA3C65ACF7}" type="slidenum">
              <a:rPr lang="ru-RU" smtClean="0"/>
              <a:pPr/>
              <a:t>‹#›</a:t>
            </a:fld>
            <a:endParaRPr lang="ru-RU"/>
          </a:p>
        </p:txBody>
      </p:sp>
    </p:spTree>
    <p:extLst>
      <p:ext uri="{BB962C8B-B14F-4D97-AF65-F5344CB8AC3E}">
        <p14:creationId xmlns:p14="http://schemas.microsoft.com/office/powerpoint/2010/main" val="1337981059"/>
      </p:ext>
    </p:extLst>
  </p:cSld>
  <p:clrMap bg1="lt1" tx1="dk1" bg2="lt2" tx2="dk2" accent1="accent1" accent2="accent2" accent3="accent3" accent4="accent4" accent5="accent5" accent6="accent6" hlink="hlink" folHlink="folHlink"/>
  <p:notesStyle>
    <a:lvl1pPr marL="0" algn="l" defTabSz="1936333" rtl="0" eaLnBrk="1" latinLnBrk="0" hangingPunct="1">
      <a:defRPr sz="2500" kern="1200">
        <a:solidFill>
          <a:schemeClr val="tx1"/>
        </a:solidFill>
        <a:latin typeface="+mn-lt"/>
        <a:ea typeface="+mn-ea"/>
        <a:cs typeface="+mn-cs"/>
      </a:defRPr>
    </a:lvl1pPr>
    <a:lvl2pPr marL="968167" algn="l" defTabSz="1936333" rtl="0" eaLnBrk="1" latinLnBrk="0" hangingPunct="1">
      <a:defRPr sz="2500" kern="1200">
        <a:solidFill>
          <a:schemeClr val="tx1"/>
        </a:solidFill>
        <a:latin typeface="+mn-lt"/>
        <a:ea typeface="+mn-ea"/>
        <a:cs typeface="+mn-cs"/>
      </a:defRPr>
    </a:lvl2pPr>
    <a:lvl3pPr marL="1936333" algn="l" defTabSz="1936333" rtl="0" eaLnBrk="1" latinLnBrk="0" hangingPunct="1">
      <a:defRPr sz="2500" kern="1200">
        <a:solidFill>
          <a:schemeClr val="tx1"/>
        </a:solidFill>
        <a:latin typeface="+mn-lt"/>
        <a:ea typeface="+mn-ea"/>
        <a:cs typeface="+mn-cs"/>
      </a:defRPr>
    </a:lvl3pPr>
    <a:lvl4pPr marL="2904500" algn="l" defTabSz="1936333" rtl="0" eaLnBrk="1" latinLnBrk="0" hangingPunct="1">
      <a:defRPr sz="2500" kern="1200">
        <a:solidFill>
          <a:schemeClr val="tx1"/>
        </a:solidFill>
        <a:latin typeface="+mn-lt"/>
        <a:ea typeface="+mn-ea"/>
        <a:cs typeface="+mn-cs"/>
      </a:defRPr>
    </a:lvl4pPr>
    <a:lvl5pPr marL="3872667" algn="l" defTabSz="1936333" rtl="0" eaLnBrk="1" latinLnBrk="0" hangingPunct="1">
      <a:defRPr sz="2500" kern="1200">
        <a:solidFill>
          <a:schemeClr val="tx1"/>
        </a:solidFill>
        <a:latin typeface="+mn-lt"/>
        <a:ea typeface="+mn-ea"/>
        <a:cs typeface="+mn-cs"/>
      </a:defRPr>
    </a:lvl5pPr>
    <a:lvl6pPr marL="4840834" algn="l" defTabSz="1936333" rtl="0" eaLnBrk="1" latinLnBrk="0" hangingPunct="1">
      <a:defRPr sz="2500" kern="1200">
        <a:solidFill>
          <a:schemeClr val="tx1"/>
        </a:solidFill>
        <a:latin typeface="+mn-lt"/>
        <a:ea typeface="+mn-ea"/>
        <a:cs typeface="+mn-cs"/>
      </a:defRPr>
    </a:lvl6pPr>
    <a:lvl7pPr marL="5809000" algn="l" defTabSz="1936333" rtl="0" eaLnBrk="1" latinLnBrk="0" hangingPunct="1">
      <a:defRPr sz="2500" kern="1200">
        <a:solidFill>
          <a:schemeClr val="tx1"/>
        </a:solidFill>
        <a:latin typeface="+mn-lt"/>
        <a:ea typeface="+mn-ea"/>
        <a:cs typeface="+mn-cs"/>
      </a:defRPr>
    </a:lvl7pPr>
    <a:lvl8pPr marL="6777167" algn="l" defTabSz="1936333" rtl="0" eaLnBrk="1" latinLnBrk="0" hangingPunct="1">
      <a:defRPr sz="2500" kern="1200">
        <a:solidFill>
          <a:schemeClr val="tx1"/>
        </a:solidFill>
        <a:latin typeface="+mn-lt"/>
        <a:ea typeface="+mn-ea"/>
        <a:cs typeface="+mn-cs"/>
      </a:defRPr>
    </a:lvl8pPr>
    <a:lvl9pPr marL="7745334" algn="l" defTabSz="1936333" rtl="0" eaLnBrk="1" latinLnBrk="0" hangingPunct="1">
      <a:defRPr sz="2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00038" y="431800"/>
            <a:ext cx="3844926" cy="216376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C4F9C9D-080E-4439-901A-28EA3C65ACF7}"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121" y="2232279"/>
            <a:ext cx="10881361"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20241" y="4032504"/>
            <a:ext cx="89611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67720" y="227297"/>
            <a:ext cx="11466156" cy="712952"/>
          </a:xfrm>
        </p:spPr>
        <p:txBody>
          <a:bodyPr lIns="0" tIns="0" rIns="0" bIns="0"/>
          <a:lstStyle>
            <a:lvl1pPr>
              <a:defRPr sz="4633" b="1" i="0">
                <a:solidFill>
                  <a:schemeClr val="bg1"/>
                </a:solidFill>
                <a:latin typeface="Arial"/>
                <a:cs typeface="Arial"/>
              </a:defRPr>
            </a:lvl1pPr>
          </a:lstStyle>
          <a:p>
            <a:endParaRPr/>
          </a:p>
        </p:txBody>
      </p:sp>
      <p:sp>
        <p:nvSpPr>
          <p:cNvPr id="3" name="Holder 3"/>
          <p:cNvSpPr>
            <a:spLocks noGrp="1"/>
          </p:cNvSpPr>
          <p:nvPr>
            <p:ph type="body" idx="1"/>
          </p:nvPr>
        </p:nvSpPr>
        <p:spPr>
          <a:xfrm>
            <a:off x="968270" y="2179323"/>
            <a:ext cx="10865061" cy="497508"/>
          </a:xfrm>
        </p:spPr>
        <p:txBody>
          <a:bodyPr lIns="0" tIns="0" rIns="0" bIns="0"/>
          <a:lstStyle>
            <a:lvl1pPr>
              <a:defRPr sz="3233" b="0" i="1">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67720" y="227297"/>
            <a:ext cx="11466156" cy="712952"/>
          </a:xfrm>
        </p:spPr>
        <p:txBody>
          <a:bodyPr lIns="0" tIns="0" rIns="0" bIns="0"/>
          <a:lstStyle>
            <a:lvl1pPr>
              <a:defRPr sz="4633" b="1" i="0">
                <a:solidFill>
                  <a:schemeClr val="bg1"/>
                </a:solidFill>
                <a:latin typeface="Arial"/>
                <a:cs typeface="Arial"/>
              </a:defRPr>
            </a:lvl1pPr>
          </a:lstStyle>
          <a:p>
            <a:endParaRPr/>
          </a:p>
        </p:txBody>
      </p:sp>
      <p:sp>
        <p:nvSpPr>
          <p:cNvPr id="3" name="Holder 3"/>
          <p:cNvSpPr>
            <a:spLocks noGrp="1"/>
          </p:cNvSpPr>
          <p:nvPr>
            <p:ph sz="half" idx="2"/>
          </p:nvPr>
        </p:nvSpPr>
        <p:spPr>
          <a:xfrm>
            <a:off x="640081" y="1656207"/>
            <a:ext cx="5568696"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92825" y="1656207"/>
            <a:ext cx="5568696"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8421" y="157925"/>
            <a:ext cx="12546414" cy="952602"/>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4095"/>
          </a:p>
        </p:txBody>
      </p:sp>
      <p:sp>
        <p:nvSpPr>
          <p:cNvPr id="2" name="Holder 2"/>
          <p:cNvSpPr>
            <a:spLocks noGrp="1"/>
          </p:cNvSpPr>
          <p:nvPr>
            <p:ph type="title"/>
          </p:nvPr>
        </p:nvSpPr>
        <p:spPr>
          <a:xfrm>
            <a:off x="667720" y="227297"/>
            <a:ext cx="11466156" cy="712952"/>
          </a:xfrm>
        </p:spPr>
        <p:txBody>
          <a:bodyPr lIns="0" tIns="0" rIns="0" bIns="0"/>
          <a:lstStyle>
            <a:lvl1pPr>
              <a:defRPr sz="4633"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60128" y="293963"/>
            <a:ext cx="10881363" cy="315471"/>
          </a:xfrm>
        </p:spPr>
        <p:txBody>
          <a:bodyPr/>
          <a:lstStyle/>
          <a:p>
            <a:r>
              <a:rPr lang="en-US"/>
              <a:t>Click to edit Master title style</a:t>
            </a:r>
          </a:p>
        </p:txBody>
      </p:sp>
      <p:sp>
        <p:nvSpPr>
          <p:cNvPr id="4" name="Picture Placeholder 3"/>
          <p:cNvSpPr>
            <a:spLocks noGrp="1"/>
          </p:cNvSpPr>
          <p:nvPr>
            <p:ph type="pic" sz="quarter" idx="10"/>
          </p:nvPr>
        </p:nvSpPr>
        <p:spPr>
          <a:xfrm>
            <a:off x="960128" y="3131425"/>
            <a:ext cx="3494836" cy="24865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616"/>
            </a:lvl1pPr>
          </a:lstStyle>
          <a:p>
            <a:pPr lvl="0"/>
            <a:endParaRPr lang="en-US" noProof="0"/>
          </a:p>
        </p:txBody>
      </p:sp>
      <p:sp>
        <p:nvSpPr>
          <p:cNvPr id="5" name="Picture Placeholder 3"/>
          <p:cNvSpPr>
            <a:spLocks noGrp="1"/>
          </p:cNvSpPr>
          <p:nvPr>
            <p:ph type="pic" sz="quarter" idx="11"/>
          </p:nvPr>
        </p:nvSpPr>
        <p:spPr>
          <a:xfrm>
            <a:off x="4653390" y="3131425"/>
            <a:ext cx="3494836" cy="24865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616"/>
            </a:lvl1pPr>
          </a:lstStyle>
          <a:p>
            <a:pPr lvl="0"/>
            <a:endParaRPr lang="en-US" noProof="0"/>
          </a:p>
        </p:txBody>
      </p:sp>
      <p:sp>
        <p:nvSpPr>
          <p:cNvPr id="6" name="Picture Placeholder 3"/>
          <p:cNvSpPr>
            <a:spLocks noGrp="1"/>
          </p:cNvSpPr>
          <p:nvPr>
            <p:ph type="pic" sz="quarter" idx="12"/>
          </p:nvPr>
        </p:nvSpPr>
        <p:spPr>
          <a:xfrm>
            <a:off x="8346648" y="3131425"/>
            <a:ext cx="3494836" cy="24865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616"/>
            </a:lvl1pPr>
          </a:lstStyle>
          <a:p>
            <a:pPr lvl="0"/>
            <a:endParaRPr lang="en-US" noProof="0"/>
          </a:p>
        </p:txBody>
      </p:sp>
      <p:sp>
        <p:nvSpPr>
          <p:cNvPr id="8" name="Text Placeholder 9"/>
          <p:cNvSpPr>
            <a:spLocks noGrp="1"/>
          </p:cNvSpPr>
          <p:nvPr>
            <p:ph type="body" sz="quarter" idx="14"/>
          </p:nvPr>
        </p:nvSpPr>
        <p:spPr>
          <a:xfrm>
            <a:off x="960128" y="5229599"/>
            <a:ext cx="3494836" cy="1006794"/>
          </a:xfrm>
        </p:spPr>
        <p:txBody>
          <a:bodyPr>
            <a:noAutofit/>
          </a:bodyPr>
          <a:lstStyle>
            <a:lvl1pPr marL="0" indent="0">
              <a:buNone/>
              <a:defRPr sz="1616"/>
            </a:lvl1pPr>
            <a:lvl2pPr marL="164359" indent="-164359">
              <a:buFont typeface="Arial" panose="020B0604020202020204" pitchFamily="34" charset="0"/>
              <a:buChar char="•"/>
              <a:defRPr sz="1616"/>
            </a:lvl2pPr>
            <a:lvl3pPr marL="328717" indent="-164359">
              <a:defRPr sz="1616"/>
            </a:lvl3pPr>
            <a:lvl4pPr marL="575252" indent="-246537">
              <a:defRPr sz="1616"/>
            </a:lvl4pPr>
            <a:lvl5pPr marL="821789" indent="-246537">
              <a:defRPr sz="161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53390" y="5229599"/>
            <a:ext cx="3494836" cy="1006794"/>
          </a:xfrm>
        </p:spPr>
        <p:txBody>
          <a:bodyPr>
            <a:noAutofit/>
          </a:bodyPr>
          <a:lstStyle>
            <a:lvl1pPr marL="0" indent="0">
              <a:buNone/>
              <a:defRPr sz="1616"/>
            </a:lvl1pPr>
            <a:lvl2pPr marL="164359" indent="-164359">
              <a:buFont typeface="Arial" panose="020B0604020202020204" pitchFamily="34" charset="0"/>
              <a:buChar char="•"/>
              <a:defRPr sz="1616"/>
            </a:lvl2pPr>
            <a:lvl3pPr marL="328717" indent="-164359">
              <a:defRPr sz="1616"/>
            </a:lvl3pPr>
            <a:lvl4pPr marL="575252" indent="-246537">
              <a:defRPr sz="1616"/>
            </a:lvl4pPr>
            <a:lvl5pPr marL="821789" indent="-246537">
              <a:defRPr sz="161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8346648" y="5229599"/>
            <a:ext cx="3494836" cy="1006794"/>
          </a:xfrm>
        </p:spPr>
        <p:txBody>
          <a:bodyPr>
            <a:noAutofit/>
          </a:bodyPr>
          <a:lstStyle>
            <a:lvl1pPr marL="0" indent="0">
              <a:buNone/>
              <a:defRPr sz="1616"/>
            </a:lvl1pPr>
            <a:lvl2pPr marL="164359" indent="-164359">
              <a:buFont typeface="Arial" panose="020B0604020202020204" pitchFamily="34" charset="0"/>
              <a:buChar char="•"/>
              <a:defRPr sz="1616"/>
            </a:lvl2pPr>
            <a:lvl3pPr marL="328717" indent="-164359">
              <a:defRPr sz="1616"/>
            </a:lvl3pPr>
            <a:lvl4pPr marL="575252" indent="-246537">
              <a:defRPr sz="1616"/>
            </a:lvl4pPr>
            <a:lvl5pPr marL="821789" indent="-246537">
              <a:defRPr sz="161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60128" y="980132"/>
            <a:ext cx="10881363" cy="242439"/>
          </a:xfrm>
        </p:spPr>
        <p:txBody>
          <a:bodyPr/>
          <a:lstStyle>
            <a:lvl1pPr marL="0" indent="0" algn="ctr">
              <a:lnSpc>
                <a:spcPct val="86000"/>
              </a:lnSpc>
              <a:spcBef>
                <a:spcPts val="0"/>
              </a:spcBef>
              <a:buNone/>
              <a:defRPr sz="1832" baseline="0"/>
            </a:lvl1pPr>
          </a:lstStyle>
          <a:p>
            <a:pPr lvl="0"/>
            <a:r>
              <a:rPr lang="ru-RU"/>
              <a:t>Образец текста</a:t>
            </a:r>
          </a:p>
        </p:txBody>
      </p:sp>
    </p:spTree>
    <p:extLst>
      <p:ext uri="{BB962C8B-B14F-4D97-AF65-F5344CB8AC3E}">
        <p14:creationId xmlns:p14="http://schemas.microsoft.com/office/powerpoint/2010/main" val="98386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8404" y="1189853"/>
            <a:ext cx="12546414" cy="5879091"/>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sz="4095"/>
          </a:p>
        </p:txBody>
      </p:sp>
      <p:sp>
        <p:nvSpPr>
          <p:cNvPr id="17" name="bg object 17"/>
          <p:cNvSpPr/>
          <p:nvPr/>
        </p:nvSpPr>
        <p:spPr>
          <a:xfrm>
            <a:off x="148421" y="157925"/>
            <a:ext cx="12546414" cy="952602"/>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4095"/>
          </a:p>
        </p:txBody>
      </p:sp>
      <p:sp>
        <p:nvSpPr>
          <p:cNvPr id="2" name="Holder 2"/>
          <p:cNvSpPr>
            <a:spLocks noGrp="1"/>
          </p:cNvSpPr>
          <p:nvPr>
            <p:ph type="title"/>
          </p:nvPr>
        </p:nvSpPr>
        <p:spPr>
          <a:xfrm>
            <a:off x="667720" y="227298"/>
            <a:ext cx="11466156"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968270" y="2179322"/>
            <a:ext cx="10865061" cy="215444"/>
          </a:xfrm>
          <a:prstGeom prst="rect">
            <a:avLst/>
          </a:prstGeom>
        </p:spPr>
        <p:txBody>
          <a:bodyPr wrap="square" lIns="0" tIns="0" rIns="0" bIns="0">
            <a:spAutoFit/>
          </a:bodyPr>
          <a:lstStyle>
            <a:lvl1pPr>
              <a:defRPr sz="1400" b="0" i="1">
                <a:solidFill>
                  <a:srgbClr val="231F20"/>
                </a:solidFill>
                <a:latin typeface="Arial"/>
                <a:cs typeface="Arial"/>
              </a:defRPr>
            </a:lvl1pPr>
          </a:lstStyle>
          <a:p>
            <a:endParaRPr/>
          </a:p>
        </p:txBody>
      </p:sp>
      <p:sp>
        <p:nvSpPr>
          <p:cNvPr id="4" name="Holder 4"/>
          <p:cNvSpPr>
            <a:spLocks noGrp="1"/>
          </p:cNvSpPr>
          <p:nvPr>
            <p:ph type="ftr" sz="quarter" idx="5"/>
          </p:nvPr>
        </p:nvSpPr>
        <p:spPr>
          <a:xfrm>
            <a:off x="4352544" y="6696837"/>
            <a:ext cx="4096512" cy="5847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40079" y="6696837"/>
            <a:ext cx="2944369" cy="5847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3/2/2021</a:t>
            </a:fld>
            <a:endParaRPr lang="en-US"/>
          </a:p>
        </p:txBody>
      </p:sp>
      <p:sp>
        <p:nvSpPr>
          <p:cNvPr id="6" name="Holder 6"/>
          <p:cNvSpPr>
            <a:spLocks noGrp="1"/>
          </p:cNvSpPr>
          <p:nvPr>
            <p:ph type="sldNum" sz="quarter" idx="7"/>
          </p:nvPr>
        </p:nvSpPr>
        <p:spPr>
          <a:xfrm>
            <a:off x="9217152" y="6696837"/>
            <a:ext cx="2944369" cy="5847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1043200">
        <a:defRPr>
          <a:latin typeface="+mn-lt"/>
          <a:ea typeface="+mn-ea"/>
          <a:cs typeface="+mn-cs"/>
        </a:defRPr>
      </a:lvl2pPr>
      <a:lvl3pPr marL="2086399">
        <a:defRPr>
          <a:latin typeface="+mn-lt"/>
          <a:ea typeface="+mn-ea"/>
          <a:cs typeface="+mn-cs"/>
        </a:defRPr>
      </a:lvl3pPr>
      <a:lvl4pPr marL="3129599">
        <a:defRPr>
          <a:latin typeface="+mn-lt"/>
          <a:ea typeface="+mn-ea"/>
          <a:cs typeface="+mn-cs"/>
        </a:defRPr>
      </a:lvl4pPr>
      <a:lvl5pPr marL="4172799">
        <a:defRPr>
          <a:latin typeface="+mn-lt"/>
          <a:ea typeface="+mn-ea"/>
          <a:cs typeface="+mn-cs"/>
        </a:defRPr>
      </a:lvl5pPr>
      <a:lvl6pPr marL="5215999">
        <a:defRPr>
          <a:latin typeface="+mn-lt"/>
          <a:ea typeface="+mn-ea"/>
          <a:cs typeface="+mn-cs"/>
        </a:defRPr>
      </a:lvl6pPr>
      <a:lvl7pPr marL="6259198">
        <a:defRPr>
          <a:latin typeface="+mn-lt"/>
          <a:ea typeface="+mn-ea"/>
          <a:cs typeface="+mn-cs"/>
        </a:defRPr>
      </a:lvl7pPr>
      <a:lvl8pPr marL="7302397">
        <a:defRPr>
          <a:latin typeface="+mn-lt"/>
          <a:ea typeface="+mn-ea"/>
          <a:cs typeface="+mn-cs"/>
        </a:defRPr>
      </a:lvl8pPr>
      <a:lvl9pPr marL="8345597">
        <a:defRPr>
          <a:latin typeface="+mn-lt"/>
          <a:ea typeface="+mn-ea"/>
          <a:cs typeface="+mn-cs"/>
        </a:defRPr>
      </a:lvl9pPr>
    </p:bodyStyle>
    <p:otherStyle>
      <a:lvl1pPr marL="0">
        <a:defRPr>
          <a:latin typeface="+mn-lt"/>
          <a:ea typeface="+mn-ea"/>
          <a:cs typeface="+mn-cs"/>
        </a:defRPr>
      </a:lvl1pPr>
      <a:lvl2pPr marL="1043200">
        <a:defRPr>
          <a:latin typeface="+mn-lt"/>
          <a:ea typeface="+mn-ea"/>
          <a:cs typeface="+mn-cs"/>
        </a:defRPr>
      </a:lvl2pPr>
      <a:lvl3pPr marL="2086399">
        <a:defRPr>
          <a:latin typeface="+mn-lt"/>
          <a:ea typeface="+mn-ea"/>
          <a:cs typeface="+mn-cs"/>
        </a:defRPr>
      </a:lvl3pPr>
      <a:lvl4pPr marL="3129599">
        <a:defRPr>
          <a:latin typeface="+mn-lt"/>
          <a:ea typeface="+mn-ea"/>
          <a:cs typeface="+mn-cs"/>
        </a:defRPr>
      </a:lvl4pPr>
      <a:lvl5pPr marL="4172799">
        <a:defRPr>
          <a:latin typeface="+mn-lt"/>
          <a:ea typeface="+mn-ea"/>
          <a:cs typeface="+mn-cs"/>
        </a:defRPr>
      </a:lvl5pPr>
      <a:lvl6pPr marL="5215999">
        <a:defRPr>
          <a:latin typeface="+mn-lt"/>
          <a:ea typeface="+mn-ea"/>
          <a:cs typeface="+mn-cs"/>
        </a:defRPr>
      </a:lvl6pPr>
      <a:lvl7pPr marL="6259198">
        <a:defRPr>
          <a:latin typeface="+mn-lt"/>
          <a:ea typeface="+mn-ea"/>
          <a:cs typeface="+mn-cs"/>
        </a:defRPr>
      </a:lvl7pPr>
      <a:lvl8pPr marL="7302397">
        <a:defRPr>
          <a:latin typeface="+mn-lt"/>
          <a:ea typeface="+mn-ea"/>
          <a:cs typeface="+mn-cs"/>
        </a:defRPr>
      </a:lvl8pPr>
      <a:lvl9pPr marL="834559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object 2"/>
          <p:cNvSpPr>
            <a:spLocks/>
          </p:cNvSpPr>
          <p:nvPr/>
        </p:nvSpPr>
        <p:spPr bwMode="auto">
          <a:xfrm>
            <a:off x="17990" y="0"/>
            <a:ext cx="12783820" cy="1656349"/>
          </a:xfrm>
          <a:custGeom>
            <a:avLst/>
            <a:gdLst>
              <a:gd name="T0" fmla="*/ 22945975 w 5760085"/>
              <a:gd name="T1" fmla="*/ 0 h 1021080"/>
              <a:gd name="T2" fmla="*/ 0 w 5760085"/>
              <a:gd name="T3" fmla="*/ 0 h 1021080"/>
              <a:gd name="T4" fmla="*/ 0 w 5760085"/>
              <a:gd name="T5" fmla="*/ 9630003 h 1021080"/>
              <a:gd name="T6" fmla="*/ 22945975 w 5760085"/>
              <a:gd name="T7" fmla="*/ 9630003 h 1021080"/>
              <a:gd name="T8" fmla="*/ 2294597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4095"/>
          </a:p>
        </p:txBody>
      </p:sp>
      <p:sp>
        <p:nvSpPr>
          <p:cNvPr id="18438" name="object 9"/>
          <p:cNvSpPr>
            <a:spLocks/>
          </p:cNvSpPr>
          <p:nvPr/>
        </p:nvSpPr>
        <p:spPr bwMode="auto">
          <a:xfrm>
            <a:off x="10439089" y="144144"/>
            <a:ext cx="1340167" cy="1444029"/>
          </a:xfrm>
          <a:custGeom>
            <a:avLst/>
            <a:gdLst>
              <a:gd name="T0" fmla="*/ 2404266 w 603885"/>
              <a:gd name="T1" fmla="*/ 0 h 603885"/>
              <a:gd name="T2" fmla="*/ 0 w 603885"/>
              <a:gd name="T3" fmla="*/ 0 h 603885"/>
              <a:gd name="T4" fmla="*/ 0 w 603885"/>
              <a:gd name="T5" fmla="*/ 5699134 h 603885"/>
              <a:gd name="T6" fmla="*/ 2404266 w 603885"/>
              <a:gd name="T7" fmla="*/ 5699134 h 603885"/>
              <a:gd name="T8" fmla="*/ 2404266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603605" y="0"/>
                </a:moveTo>
                <a:lnTo>
                  <a:pt x="0" y="0"/>
                </a:lnTo>
                <a:lnTo>
                  <a:pt x="0" y="603618"/>
                </a:lnTo>
                <a:lnTo>
                  <a:pt x="603605" y="603618"/>
                </a:lnTo>
                <a:lnTo>
                  <a:pt x="603605" y="0"/>
                </a:lnTo>
                <a:close/>
              </a:path>
            </a:pathLst>
          </a:custGeom>
          <a:solidFill>
            <a:srgbClr val="00A85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4095"/>
          </a:p>
        </p:txBody>
      </p:sp>
      <p:sp>
        <p:nvSpPr>
          <p:cNvPr id="18439" name="object 10"/>
          <p:cNvSpPr>
            <a:spLocks/>
          </p:cNvSpPr>
          <p:nvPr/>
        </p:nvSpPr>
        <p:spPr bwMode="auto">
          <a:xfrm>
            <a:off x="10452737" y="130496"/>
            <a:ext cx="1340167" cy="1444029"/>
          </a:xfrm>
          <a:custGeom>
            <a:avLst/>
            <a:gdLst>
              <a:gd name="T0" fmla="*/ 0 w 603885"/>
              <a:gd name="T1" fmla="*/ 0 h 603885"/>
              <a:gd name="T2" fmla="*/ 2404266 w 603885"/>
              <a:gd name="T3" fmla="*/ 0 h 603885"/>
              <a:gd name="T4" fmla="*/ 2404266 w 603885"/>
              <a:gd name="T5" fmla="*/ 5699134 h 603885"/>
              <a:gd name="T6" fmla="*/ 0 w 603885"/>
              <a:gd name="T7" fmla="*/ 5699134 h 603885"/>
              <a:gd name="T8" fmla="*/ 0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0" y="0"/>
                </a:moveTo>
                <a:lnTo>
                  <a:pt x="603605" y="0"/>
                </a:lnTo>
                <a:lnTo>
                  <a:pt x="603605" y="603618"/>
                </a:lnTo>
                <a:lnTo>
                  <a:pt x="0" y="603618"/>
                </a:lnTo>
                <a:lnTo>
                  <a:pt x="0" y="0"/>
                </a:lnTo>
                <a:close/>
              </a:path>
            </a:pathLst>
          </a:custGeom>
          <a:noFill/>
          <a:ln w="30481">
            <a:solidFill>
              <a:srgbClr val="FEFEF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sz="4095"/>
          </a:p>
        </p:txBody>
      </p:sp>
      <p:sp>
        <p:nvSpPr>
          <p:cNvPr id="22" name="object 12">
            <a:extLst/>
          </p:cNvPr>
          <p:cNvSpPr txBox="1"/>
          <p:nvPr/>
        </p:nvSpPr>
        <p:spPr>
          <a:xfrm>
            <a:off x="10937605" y="572302"/>
            <a:ext cx="384492" cy="865679"/>
          </a:xfrm>
          <a:prstGeom prst="rect">
            <a:avLst/>
          </a:prstGeom>
        </p:spPr>
        <p:txBody>
          <a:bodyPr wrap="square" lIns="0" tIns="36188" rIns="0" bIns="0">
            <a:spAutoFit/>
          </a:bodyPr>
          <a:lstStyle/>
          <a:p>
            <a:pPr defTabSz="1314699">
              <a:spcBef>
                <a:spcPts val="286"/>
              </a:spcBef>
              <a:defRPr/>
            </a:pPr>
            <a:r>
              <a:rPr lang="en-US" sz="5388" b="1" spc="23" dirty="0" smtClean="0">
                <a:solidFill>
                  <a:srgbClr val="FEFEFE"/>
                </a:solidFill>
                <a:latin typeface="Arial"/>
                <a:cs typeface="Arial"/>
              </a:rPr>
              <a:t>8</a:t>
            </a:r>
            <a:endParaRPr sz="5388" dirty="0">
              <a:solidFill>
                <a:srgbClr val="57565A"/>
              </a:solidFill>
              <a:latin typeface="Arial"/>
              <a:cs typeface="Arial"/>
            </a:endParaRPr>
          </a:p>
        </p:txBody>
      </p:sp>
      <p:sp>
        <p:nvSpPr>
          <p:cNvPr id="23" name="object 13">
            <a:extLst/>
          </p:cNvPr>
          <p:cNvSpPr txBox="1"/>
          <p:nvPr/>
        </p:nvSpPr>
        <p:spPr>
          <a:xfrm>
            <a:off x="10480446" y="212384"/>
            <a:ext cx="1298810" cy="550990"/>
          </a:xfrm>
          <a:prstGeom prst="rect">
            <a:avLst/>
          </a:prstGeom>
        </p:spPr>
        <p:txBody>
          <a:bodyPr wrap="square" lIns="0" tIns="27501" rIns="0" bIns="0">
            <a:spAutoFit/>
          </a:bodyPr>
          <a:lstStyle/>
          <a:p>
            <a:pPr algn="ctr" defTabSz="1314699">
              <a:spcBef>
                <a:spcPts val="217"/>
              </a:spcBef>
              <a:defRPr/>
            </a:pPr>
            <a:r>
              <a:rPr lang="en-US" sz="3400" b="1" spc="-12" dirty="0" smtClean="0">
                <a:solidFill>
                  <a:srgbClr val="FEFEFE"/>
                </a:solidFill>
                <a:latin typeface="Arial"/>
                <a:cs typeface="Arial"/>
              </a:rPr>
              <a:t>Grade</a:t>
            </a:r>
            <a:endParaRPr sz="3400" b="1" dirty="0">
              <a:solidFill>
                <a:srgbClr val="57565A"/>
              </a:solidFill>
              <a:latin typeface="Arial"/>
              <a:cs typeface="Arial"/>
            </a:endParaRPr>
          </a:p>
        </p:txBody>
      </p:sp>
      <p:sp>
        <p:nvSpPr>
          <p:cNvPr id="26" name="object 2">
            <a:extLst/>
          </p:cNvPr>
          <p:cNvSpPr txBox="1">
            <a:spLocks/>
          </p:cNvSpPr>
          <p:nvPr/>
        </p:nvSpPr>
        <p:spPr>
          <a:xfrm>
            <a:off x="1589908" y="90343"/>
            <a:ext cx="8784976" cy="1227519"/>
          </a:xfrm>
          <a:prstGeom prst="rect">
            <a:avLst/>
          </a:prstGeom>
        </p:spPr>
        <p:txBody>
          <a:bodyPr wrap="square" lIns="0" tIns="33340" rIns="0" bIns="0">
            <a:spAutoFit/>
          </a:bodyPr>
          <a:lstStyle>
            <a:lvl1pPr>
              <a:defRPr sz="3400" b="1" i="0">
                <a:solidFill>
                  <a:schemeClr val="bg1"/>
                </a:solidFill>
                <a:latin typeface="Arial"/>
                <a:ea typeface="+mj-ea"/>
                <a:cs typeface="Arial"/>
              </a:defRPr>
            </a:lvl1pPr>
          </a:lstStyle>
          <a:p>
            <a:pPr marL="28993" algn="ctr" defTabSz="2087467">
              <a:spcBef>
                <a:spcPts val="260"/>
              </a:spcBef>
              <a:defRPr/>
            </a:pPr>
            <a:r>
              <a:rPr lang="en-US" sz="7758" kern="0" spc="12" dirty="0">
                <a:solidFill>
                  <a:sysClr val="window" lastClr="FFFFFF"/>
                </a:solidFill>
              </a:rPr>
              <a:t> </a:t>
            </a:r>
            <a:r>
              <a:rPr lang="ru-RU" sz="7758" kern="0" spc="12" dirty="0" smtClean="0">
                <a:solidFill>
                  <a:sysClr val="window" lastClr="FFFFFF"/>
                </a:solidFill>
              </a:rPr>
              <a:t>   </a:t>
            </a:r>
            <a:r>
              <a:rPr lang="en-US" sz="6800" kern="0" spc="12" dirty="0" smtClean="0">
                <a:solidFill>
                  <a:sysClr val="window" lastClr="FFFFFF"/>
                </a:solidFill>
                <a:latin typeface="Arial" pitchFamily="34" charset="0"/>
                <a:cs typeface="Arial" pitchFamily="34" charset="0"/>
              </a:rPr>
              <a:t>ENGLISH</a:t>
            </a:r>
            <a:endParaRPr lang="en-US" sz="6800" kern="0" spc="12" dirty="0">
              <a:solidFill>
                <a:sysClr val="window" lastClr="FFFFFF"/>
              </a:solidFill>
              <a:latin typeface="Arial" pitchFamily="34" charset="0"/>
              <a:cs typeface="Arial" pitchFamily="34" charset="0"/>
            </a:endParaRPr>
          </a:p>
        </p:txBody>
      </p:sp>
      <p:sp>
        <p:nvSpPr>
          <p:cNvPr id="18445" name="object 4"/>
          <p:cNvSpPr txBox="1">
            <a:spLocks noChangeArrowheads="1"/>
          </p:cNvSpPr>
          <p:nvPr/>
        </p:nvSpPr>
        <p:spPr bwMode="auto">
          <a:xfrm>
            <a:off x="17991" y="1642766"/>
            <a:ext cx="12749084" cy="622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1843" rIns="0" bIns="0">
            <a:spAutoFit/>
          </a:bodyPr>
          <a:lstStyle>
            <a:lvl1pPr marL="31750" defTabSz="1022350" eaLnBrk="0" hangingPunct="0">
              <a:defRPr>
                <a:solidFill>
                  <a:schemeClr val="tx1"/>
                </a:solidFill>
                <a:latin typeface="Arial" pitchFamily="34" charset="0"/>
              </a:defRPr>
            </a:lvl1pPr>
            <a:lvl2pPr marL="742950" indent="-285750" defTabSz="1022350" eaLnBrk="0" hangingPunct="0">
              <a:defRPr>
                <a:solidFill>
                  <a:schemeClr val="tx1"/>
                </a:solidFill>
                <a:latin typeface="Arial" pitchFamily="34" charset="0"/>
              </a:defRPr>
            </a:lvl2pPr>
            <a:lvl3pPr marL="1143000" indent="-228600" defTabSz="1022350" eaLnBrk="0" hangingPunct="0">
              <a:defRPr>
                <a:solidFill>
                  <a:schemeClr val="tx1"/>
                </a:solidFill>
                <a:latin typeface="Arial" pitchFamily="34" charset="0"/>
              </a:defRPr>
            </a:lvl3pPr>
            <a:lvl4pPr marL="1600200" indent="-228600" defTabSz="1022350" eaLnBrk="0" hangingPunct="0">
              <a:defRPr>
                <a:solidFill>
                  <a:schemeClr val="tx1"/>
                </a:solidFill>
                <a:latin typeface="Arial" pitchFamily="34" charset="0"/>
              </a:defRPr>
            </a:lvl4pPr>
            <a:lvl5pPr marL="2057400" indent="-228600" defTabSz="1022350" eaLnBrk="0" hangingPunct="0">
              <a:defRPr>
                <a:solidFill>
                  <a:schemeClr val="tx1"/>
                </a:solidFill>
                <a:latin typeface="Arial" pitchFamily="34" charset="0"/>
              </a:defRPr>
            </a:lvl5pPr>
            <a:lvl6pPr marL="2514600" indent="-228600" defTabSz="1022350" eaLnBrk="0" fontAlgn="base" hangingPunct="0">
              <a:spcBef>
                <a:spcPct val="0"/>
              </a:spcBef>
              <a:spcAft>
                <a:spcPct val="0"/>
              </a:spcAft>
              <a:defRPr>
                <a:solidFill>
                  <a:schemeClr val="tx1"/>
                </a:solidFill>
                <a:latin typeface="Arial" pitchFamily="34" charset="0"/>
              </a:defRPr>
            </a:lvl6pPr>
            <a:lvl7pPr marL="2971800" indent="-228600" defTabSz="1022350" eaLnBrk="0" fontAlgn="base" hangingPunct="0">
              <a:spcBef>
                <a:spcPct val="0"/>
              </a:spcBef>
              <a:spcAft>
                <a:spcPct val="0"/>
              </a:spcAft>
              <a:defRPr>
                <a:solidFill>
                  <a:schemeClr val="tx1"/>
                </a:solidFill>
                <a:latin typeface="Arial" pitchFamily="34" charset="0"/>
              </a:defRPr>
            </a:lvl7pPr>
            <a:lvl8pPr marL="3429000" indent="-228600" defTabSz="1022350" eaLnBrk="0" fontAlgn="base" hangingPunct="0">
              <a:spcBef>
                <a:spcPct val="0"/>
              </a:spcBef>
              <a:spcAft>
                <a:spcPct val="0"/>
              </a:spcAft>
              <a:defRPr>
                <a:solidFill>
                  <a:schemeClr val="tx1"/>
                </a:solidFill>
                <a:latin typeface="Arial" pitchFamily="34" charset="0"/>
              </a:defRPr>
            </a:lvl8pPr>
            <a:lvl9pPr marL="3886200" indent="-228600" defTabSz="1022350" eaLnBrk="0" fontAlgn="base" hangingPunct="0">
              <a:spcBef>
                <a:spcPct val="0"/>
              </a:spcBef>
              <a:spcAft>
                <a:spcPct val="0"/>
              </a:spcAft>
              <a:defRPr>
                <a:solidFill>
                  <a:schemeClr val="tx1"/>
                </a:solidFill>
                <a:latin typeface="Arial" pitchFamily="34" charset="0"/>
              </a:defRPr>
            </a:lvl9pPr>
          </a:lstStyle>
          <a:p>
            <a:pPr indent="-31750" algn="ctr" eaLnBrk="1" hangingPunct="1">
              <a:spcBef>
                <a:spcPts val="258"/>
              </a:spcBef>
            </a:pPr>
            <a:r>
              <a:rPr lang="en-US" sz="5400" b="1" dirty="0" smtClean="0">
                <a:solidFill>
                  <a:srgbClr val="002060"/>
                </a:solidFill>
                <a:cs typeface="Arial" pitchFamily="34" charset="0"/>
              </a:rPr>
              <a:t>THEME</a:t>
            </a:r>
            <a:r>
              <a:rPr lang="ru-RU" sz="5400" b="1" dirty="0">
                <a:solidFill>
                  <a:srgbClr val="002060"/>
                </a:solidFill>
                <a:cs typeface="Arial" pitchFamily="34" charset="0"/>
              </a:rPr>
              <a:t>:</a:t>
            </a:r>
          </a:p>
          <a:p>
            <a:pPr algn="ctr" eaLnBrk="1" hangingPunct="1">
              <a:spcBef>
                <a:spcPts val="258"/>
              </a:spcBef>
            </a:pPr>
            <a:r>
              <a:rPr lang="en-US" sz="5400" b="1" dirty="0" smtClean="0">
                <a:solidFill>
                  <a:srgbClr val="002060"/>
                </a:solidFill>
                <a:cs typeface="Arial" pitchFamily="34" charset="0"/>
              </a:rPr>
              <a:t>UNIT 9.  THE ENVIRONMENT.</a:t>
            </a:r>
          </a:p>
          <a:p>
            <a:pPr algn="ctr" eaLnBrk="1" hangingPunct="1">
              <a:spcBef>
                <a:spcPts val="258"/>
              </a:spcBef>
            </a:pPr>
            <a:endParaRPr lang="en-US" sz="1200" b="1" dirty="0" smtClean="0">
              <a:solidFill>
                <a:srgbClr val="002060"/>
              </a:solidFill>
              <a:cs typeface="Arial" pitchFamily="34" charset="0"/>
            </a:endParaRPr>
          </a:p>
          <a:p>
            <a:pPr algn="ctr" eaLnBrk="1" hangingPunct="1">
              <a:spcBef>
                <a:spcPts val="258"/>
              </a:spcBef>
            </a:pPr>
            <a:r>
              <a:rPr lang="en-US" sz="6000" b="1" dirty="0" smtClean="0">
                <a:solidFill>
                  <a:srgbClr val="002060"/>
                </a:solidFill>
                <a:cs typeface="Arial" pitchFamily="34" charset="0"/>
              </a:rPr>
              <a:t>  </a:t>
            </a:r>
            <a:r>
              <a:rPr lang="ru-RU" sz="6000" b="1" dirty="0" smtClean="0">
                <a:solidFill>
                  <a:srgbClr val="002060"/>
                </a:solidFill>
                <a:cs typeface="Arial" pitchFamily="34" charset="0"/>
              </a:rPr>
              <a:t> </a:t>
            </a:r>
            <a:r>
              <a:rPr lang="en-US" sz="4800" b="1" dirty="0">
                <a:solidFill>
                  <a:srgbClr val="002060"/>
                </a:solidFill>
                <a:cs typeface="Arial" pitchFamily="34" charset="0"/>
              </a:rPr>
              <a:t>Lesson </a:t>
            </a:r>
            <a:r>
              <a:rPr lang="en-US" sz="4800" b="1" dirty="0" smtClean="0">
                <a:solidFill>
                  <a:srgbClr val="002060"/>
                </a:solidFill>
                <a:cs typeface="Arial" pitchFamily="34" charset="0"/>
              </a:rPr>
              <a:t>1. MOTHER NATURE</a:t>
            </a:r>
          </a:p>
          <a:p>
            <a:pPr algn="ctr" eaLnBrk="1" hangingPunct="1">
              <a:spcBef>
                <a:spcPts val="258"/>
              </a:spcBef>
            </a:pPr>
            <a:r>
              <a:rPr lang="ru-RU" sz="4400" b="1" dirty="0" smtClean="0">
                <a:solidFill>
                  <a:srgbClr val="002060"/>
                </a:solidFill>
                <a:cs typeface="Arial" pitchFamily="34" charset="0"/>
              </a:rPr>
              <a:t>(</a:t>
            </a:r>
            <a:r>
              <a:rPr lang="en-US" sz="4400" b="1" dirty="0">
                <a:solidFill>
                  <a:srgbClr val="002060"/>
                </a:solidFill>
                <a:cs typeface="Arial" pitchFamily="34" charset="0"/>
              </a:rPr>
              <a:t>page </a:t>
            </a:r>
            <a:r>
              <a:rPr lang="en-US" sz="4400" b="1" dirty="0" smtClean="0">
                <a:solidFill>
                  <a:srgbClr val="002060"/>
                </a:solidFill>
                <a:cs typeface="Arial" pitchFamily="34" charset="0"/>
              </a:rPr>
              <a:t>70)</a:t>
            </a:r>
            <a:endParaRPr lang="en-US" sz="4400" b="1" dirty="0">
              <a:solidFill>
                <a:srgbClr val="002060"/>
              </a:solidFill>
              <a:cs typeface="Arial" pitchFamily="34" charset="0"/>
            </a:endParaRPr>
          </a:p>
          <a:p>
            <a:pPr algn="ctr" eaLnBrk="1" hangingPunct="1">
              <a:spcBef>
                <a:spcPts val="258"/>
              </a:spcBef>
            </a:pPr>
            <a:endParaRPr lang="en-US" sz="6000" b="1" dirty="0">
              <a:cs typeface="Arial" pitchFamily="34" charset="0"/>
            </a:endParaRPr>
          </a:p>
          <a:p>
            <a:pPr algn="ctr" eaLnBrk="1" hangingPunct="1">
              <a:spcBef>
                <a:spcPts val="258"/>
              </a:spcBef>
            </a:pPr>
            <a:endParaRPr lang="en-US" sz="4741" b="1" dirty="0">
              <a:cs typeface="Arial" pitchFamily="34" charset="0"/>
            </a:endParaRPr>
          </a:p>
          <a:p>
            <a:pPr algn="ctr" eaLnBrk="1" hangingPunct="1">
              <a:spcBef>
                <a:spcPts val="258"/>
              </a:spcBef>
            </a:pPr>
            <a:r>
              <a:rPr lang="en-US" sz="4741" b="1" dirty="0">
                <a:cs typeface="Arial" pitchFamily="34" charset="0"/>
              </a:rPr>
              <a:t>   </a:t>
            </a:r>
            <a:endParaRPr lang="ru-RU" sz="4741" b="1" dirty="0">
              <a:cs typeface="Arial" pitchFamily="34" charset="0"/>
            </a:endParaRPr>
          </a:p>
        </p:txBody>
      </p:sp>
      <p:sp>
        <p:nvSpPr>
          <p:cNvPr id="20" name="object 2">
            <a:extLst>
              <a:ext uri="{FF2B5EF4-FFF2-40B4-BE49-F238E27FC236}">
                <a16:creationId xmlns="" xmlns:a16="http://schemas.microsoft.com/office/drawing/2014/main" id="{EE80F0AA-4DF1-4DBF-9AA2-5439157D8912}"/>
              </a:ext>
            </a:extLst>
          </p:cNvPr>
          <p:cNvSpPr/>
          <p:nvPr/>
        </p:nvSpPr>
        <p:spPr>
          <a:xfrm>
            <a:off x="199640" y="-1"/>
            <a:ext cx="1520640" cy="165623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797"/>
          </a:p>
        </p:txBody>
      </p:sp>
      <p:sp>
        <p:nvSpPr>
          <p:cNvPr id="24" name="object 11">
            <a:extLst>
              <a:ext uri="{FF2B5EF4-FFF2-40B4-BE49-F238E27FC236}">
                <a16:creationId xmlns="" xmlns:a16="http://schemas.microsoft.com/office/drawing/2014/main" id="{66F9DAD6-7C0A-466D-A044-F2827B7B090F}"/>
              </a:ext>
            </a:extLst>
          </p:cNvPr>
          <p:cNvSpPr/>
          <p:nvPr/>
        </p:nvSpPr>
        <p:spPr>
          <a:xfrm>
            <a:off x="727733" y="75904"/>
            <a:ext cx="704516" cy="1256396"/>
          </a:xfrm>
          <a:custGeom>
            <a:avLst/>
            <a:gdLst/>
            <a:ahLst/>
            <a:cxnLst/>
            <a:rect l="l" t="t" r="r" b="b"/>
            <a:pathLst>
              <a:path w="297180" h="568960">
                <a:moveTo>
                  <a:pt x="49293" y="492573"/>
                </a:moveTo>
                <a:lnTo>
                  <a:pt x="31128" y="492573"/>
                </a:lnTo>
                <a:lnTo>
                  <a:pt x="31128" y="564437"/>
                </a:lnTo>
                <a:lnTo>
                  <a:pt x="35196" y="568501"/>
                </a:lnTo>
                <a:lnTo>
                  <a:pt x="45229" y="568501"/>
                </a:lnTo>
                <a:lnTo>
                  <a:pt x="49293" y="564437"/>
                </a:lnTo>
                <a:lnTo>
                  <a:pt x="49293" y="492573"/>
                </a:lnTo>
                <a:close/>
              </a:path>
              <a:path w="297180" h="568960">
                <a:moveTo>
                  <a:pt x="88404" y="492573"/>
                </a:moveTo>
                <a:lnTo>
                  <a:pt x="70238" y="492573"/>
                </a:lnTo>
                <a:lnTo>
                  <a:pt x="70238" y="564437"/>
                </a:lnTo>
                <a:lnTo>
                  <a:pt x="74303" y="568501"/>
                </a:lnTo>
                <a:lnTo>
                  <a:pt x="84340" y="568501"/>
                </a:lnTo>
                <a:lnTo>
                  <a:pt x="88404" y="564437"/>
                </a:lnTo>
                <a:lnTo>
                  <a:pt x="88404" y="492573"/>
                </a:lnTo>
                <a:close/>
              </a:path>
              <a:path w="297180" h="568960">
                <a:moveTo>
                  <a:pt x="181616" y="492573"/>
                </a:moveTo>
                <a:lnTo>
                  <a:pt x="163450" y="492573"/>
                </a:lnTo>
                <a:lnTo>
                  <a:pt x="163450" y="564437"/>
                </a:lnTo>
                <a:lnTo>
                  <a:pt x="167514" y="568501"/>
                </a:lnTo>
                <a:lnTo>
                  <a:pt x="177551" y="568501"/>
                </a:lnTo>
                <a:lnTo>
                  <a:pt x="181616" y="564437"/>
                </a:lnTo>
                <a:lnTo>
                  <a:pt x="181616" y="492573"/>
                </a:lnTo>
                <a:close/>
              </a:path>
              <a:path w="297180" h="568960">
                <a:moveTo>
                  <a:pt x="226461" y="492573"/>
                </a:moveTo>
                <a:lnTo>
                  <a:pt x="208295" y="492573"/>
                </a:lnTo>
                <a:lnTo>
                  <a:pt x="208295" y="564437"/>
                </a:lnTo>
                <a:lnTo>
                  <a:pt x="212363" y="568501"/>
                </a:lnTo>
                <a:lnTo>
                  <a:pt x="222396" y="568501"/>
                </a:lnTo>
                <a:lnTo>
                  <a:pt x="226461" y="564437"/>
                </a:lnTo>
                <a:lnTo>
                  <a:pt x="226461" y="492573"/>
                </a:lnTo>
                <a:close/>
              </a:path>
              <a:path w="297180" h="568960">
                <a:moveTo>
                  <a:pt x="265570" y="492573"/>
                </a:moveTo>
                <a:lnTo>
                  <a:pt x="247406" y="492573"/>
                </a:lnTo>
                <a:lnTo>
                  <a:pt x="247406" y="564437"/>
                </a:lnTo>
                <a:lnTo>
                  <a:pt x="251470" y="568501"/>
                </a:lnTo>
                <a:lnTo>
                  <a:pt x="261503" y="568501"/>
                </a:lnTo>
                <a:lnTo>
                  <a:pt x="265570" y="564437"/>
                </a:lnTo>
                <a:lnTo>
                  <a:pt x="265570" y="492573"/>
                </a:lnTo>
                <a:close/>
              </a:path>
              <a:path w="297180" h="568960">
                <a:moveTo>
                  <a:pt x="133249" y="492573"/>
                </a:moveTo>
                <a:lnTo>
                  <a:pt x="115084" y="492573"/>
                </a:lnTo>
                <a:lnTo>
                  <a:pt x="115084" y="516192"/>
                </a:lnTo>
                <a:lnTo>
                  <a:pt x="119148" y="520258"/>
                </a:lnTo>
                <a:lnTo>
                  <a:pt x="129185" y="520258"/>
                </a:lnTo>
                <a:lnTo>
                  <a:pt x="133249" y="516192"/>
                </a:lnTo>
                <a:lnTo>
                  <a:pt x="133249" y="492573"/>
                </a:lnTo>
                <a:close/>
              </a:path>
              <a:path w="297180" h="568960">
                <a:moveTo>
                  <a:pt x="292635" y="195872"/>
                </a:moveTo>
                <a:lnTo>
                  <a:pt x="4064" y="195872"/>
                </a:lnTo>
                <a:lnTo>
                  <a:pt x="0" y="199941"/>
                </a:lnTo>
                <a:lnTo>
                  <a:pt x="0" y="488509"/>
                </a:lnTo>
                <a:lnTo>
                  <a:pt x="4064" y="492573"/>
                </a:lnTo>
                <a:lnTo>
                  <a:pt x="292635" y="492573"/>
                </a:lnTo>
                <a:lnTo>
                  <a:pt x="296701" y="488509"/>
                </a:lnTo>
                <a:lnTo>
                  <a:pt x="296701" y="474412"/>
                </a:lnTo>
                <a:lnTo>
                  <a:pt x="18164" y="474412"/>
                </a:lnTo>
                <a:lnTo>
                  <a:pt x="18164" y="214038"/>
                </a:lnTo>
                <a:lnTo>
                  <a:pt x="296701" y="214038"/>
                </a:lnTo>
                <a:lnTo>
                  <a:pt x="296701" y="199941"/>
                </a:lnTo>
                <a:lnTo>
                  <a:pt x="292635" y="195872"/>
                </a:lnTo>
                <a:close/>
              </a:path>
              <a:path w="297180" h="568960">
                <a:moveTo>
                  <a:pt x="292635" y="377358"/>
                </a:moveTo>
                <a:lnTo>
                  <a:pt x="282602" y="377358"/>
                </a:lnTo>
                <a:lnTo>
                  <a:pt x="278535" y="381424"/>
                </a:lnTo>
                <a:lnTo>
                  <a:pt x="278535" y="474412"/>
                </a:lnTo>
                <a:lnTo>
                  <a:pt x="296701" y="474412"/>
                </a:lnTo>
                <a:lnTo>
                  <a:pt x="296701" y="381424"/>
                </a:lnTo>
                <a:lnTo>
                  <a:pt x="292635" y="377358"/>
                </a:lnTo>
                <a:close/>
              </a:path>
              <a:path w="297180" h="568960">
                <a:moveTo>
                  <a:pt x="296701" y="214038"/>
                </a:moveTo>
                <a:lnTo>
                  <a:pt x="278535" y="214038"/>
                </a:lnTo>
                <a:lnTo>
                  <a:pt x="278535" y="362390"/>
                </a:lnTo>
                <a:lnTo>
                  <a:pt x="282602" y="366458"/>
                </a:lnTo>
                <a:lnTo>
                  <a:pt x="292635" y="366458"/>
                </a:lnTo>
                <a:lnTo>
                  <a:pt x="296701" y="362390"/>
                </a:lnTo>
                <a:lnTo>
                  <a:pt x="296701" y="214038"/>
                </a:lnTo>
                <a:close/>
              </a:path>
              <a:path w="297180" h="568960">
                <a:moveTo>
                  <a:pt x="178645" y="134385"/>
                </a:moveTo>
                <a:lnTo>
                  <a:pt x="31589" y="134385"/>
                </a:lnTo>
                <a:lnTo>
                  <a:pt x="27528" y="138449"/>
                </a:lnTo>
                <a:lnTo>
                  <a:pt x="27524" y="195872"/>
                </a:lnTo>
                <a:lnTo>
                  <a:pt x="45690" y="195872"/>
                </a:lnTo>
                <a:lnTo>
                  <a:pt x="45690" y="152549"/>
                </a:lnTo>
                <a:lnTo>
                  <a:pt x="178645" y="152549"/>
                </a:lnTo>
                <a:lnTo>
                  <a:pt x="182709" y="148485"/>
                </a:lnTo>
                <a:lnTo>
                  <a:pt x="182706" y="138449"/>
                </a:lnTo>
                <a:lnTo>
                  <a:pt x="178645" y="134385"/>
                </a:lnTo>
                <a:close/>
              </a:path>
              <a:path w="297180" h="568960">
                <a:moveTo>
                  <a:pt x="265111" y="134385"/>
                </a:moveTo>
                <a:lnTo>
                  <a:pt x="196466" y="134385"/>
                </a:lnTo>
                <a:lnTo>
                  <a:pt x="192397" y="138449"/>
                </a:lnTo>
                <a:lnTo>
                  <a:pt x="192401" y="148485"/>
                </a:lnTo>
                <a:lnTo>
                  <a:pt x="196466" y="152549"/>
                </a:lnTo>
                <a:lnTo>
                  <a:pt x="251009" y="152549"/>
                </a:lnTo>
                <a:lnTo>
                  <a:pt x="251009" y="195872"/>
                </a:lnTo>
                <a:lnTo>
                  <a:pt x="269175" y="195872"/>
                </a:lnTo>
                <a:lnTo>
                  <a:pt x="269171" y="138449"/>
                </a:lnTo>
                <a:lnTo>
                  <a:pt x="265111" y="134385"/>
                </a:lnTo>
                <a:close/>
              </a:path>
              <a:path w="297180" h="568960">
                <a:moveTo>
                  <a:pt x="151541" y="0"/>
                </a:moveTo>
                <a:lnTo>
                  <a:pt x="145158" y="0"/>
                </a:lnTo>
                <a:lnTo>
                  <a:pt x="142203" y="1673"/>
                </a:lnTo>
                <a:lnTo>
                  <a:pt x="93830" y="82332"/>
                </a:lnTo>
                <a:lnTo>
                  <a:pt x="64881" y="82332"/>
                </a:lnTo>
                <a:lnTo>
                  <a:pt x="60817" y="86396"/>
                </a:lnTo>
                <a:lnTo>
                  <a:pt x="60817" y="134385"/>
                </a:lnTo>
                <a:lnTo>
                  <a:pt x="78987" y="134385"/>
                </a:lnTo>
                <a:lnTo>
                  <a:pt x="78987" y="100493"/>
                </a:lnTo>
                <a:lnTo>
                  <a:pt x="235882" y="100493"/>
                </a:lnTo>
                <a:lnTo>
                  <a:pt x="235882" y="86396"/>
                </a:lnTo>
                <a:lnTo>
                  <a:pt x="231818" y="82329"/>
                </a:lnTo>
                <a:lnTo>
                  <a:pt x="115008" y="82329"/>
                </a:lnTo>
                <a:lnTo>
                  <a:pt x="148352" y="26741"/>
                </a:lnTo>
                <a:lnTo>
                  <a:pt x="169533" y="26741"/>
                </a:lnTo>
                <a:lnTo>
                  <a:pt x="154500" y="1673"/>
                </a:lnTo>
                <a:lnTo>
                  <a:pt x="151541" y="0"/>
                </a:lnTo>
                <a:close/>
              </a:path>
              <a:path w="297180" h="568960">
                <a:moveTo>
                  <a:pt x="235882" y="100493"/>
                </a:moveTo>
                <a:lnTo>
                  <a:pt x="217716" y="100493"/>
                </a:lnTo>
                <a:lnTo>
                  <a:pt x="217716" y="134385"/>
                </a:lnTo>
                <a:lnTo>
                  <a:pt x="235882" y="134385"/>
                </a:lnTo>
                <a:lnTo>
                  <a:pt x="235882" y="100493"/>
                </a:lnTo>
                <a:close/>
              </a:path>
              <a:path w="297180" h="568960">
                <a:moveTo>
                  <a:pt x="169533" y="26741"/>
                </a:moveTo>
                <a:lnTo>
                  <a:pt x="148352" y="26741"/>
                </a:lnTo>
                <a:lnTo>
                  <a:pt x="181687" y="82329"/>
                </a:lnTo>
                <a:lnTo>
                  <a:pt x="202869" y="82329"/>
                </a:lnTo>
                <a:lnTo>
                  <a:pt x="169533" y="26741"/>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25" name="object 14">
            <a:extLst>
              <a:ext uri="{FF2B5EF4-FFF2-40B4-BE49-F238E27FC236}">
                <a16:creationId xmlns="" xmlns:a16="http://schemas.microsoft.com/office/drawing/2014/main" id="{B4F4EEC0-FD7C-4DD2-BF94-C15FF60BD4BC}"/>
              </a:ext>
            </a:extLst>
          </p:cNvPr>
          <p:cNvSpPr/>
          <p:nvPr/>
        </p:nvSpPr>
        <p:spPr>
          <a:xfrm>
            <a:off x="1024423" y="737289"/>
            <a:ext cx="73587" cy="133061"/>
          </a:xfrm>
          <a:custGeom>
            <a:avLst/>
            <a:gdLst/>
            <a:ahLst/>
            <a:cxnLst/>
            <a:rect l="l" t="t" r="r" b="b"/>
            <a:pathLst>
              <a:path w="46354" h="83820">
                <a:moveTo>
                  <a:pt x="42105" y="0"/>
                </a:moveTo>
                <a:lnTo>
                  <a:pt x="32072" y="0"/>
                </a:lnTo>
                <a:lnTo>
                  <a:pt x="28008" y="4067"/>
                </a:lnTo>
                <a:lnTo>
                  <a:pt x="28008" y="65566"/>
                </a:lnTo>
                <a:lnTo>
                  <a:pt x="4064" y="65566"/>
                </a:lnTo>
                <a:lnTo>
                  <a:pt x="0" y="69635"/>
                </a:lnTo>
                <a:lnTo>
                  <a:pt x="0" y="79664"/>
                </a:lnTo>
                <a:lnTo>
                  <a:pt x="4064" y="83732"/>
                </a:lnTo>
                <a:lnTo>
                  <a:pt x="42105" y="83732"/>
                </a:lnTo>
                <a:lnTo>
                  <a:pt x="46173" y="79664"/>
                </a:lnTo>
                <a:lnTo>
                  <a:pt x="46173" y="4067"/>
                </a:lnTo>
                <a:lnTo>
                  <a:pt x="42105" y="0"/>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27" name="object 15">
            <a:extLst>
              <a:ext uri="{FF2B5EF4-FFF2-40B4-BE49-F238E27FC236}">
                <a16:creationId xmlns="" xmlns:a16="http://schemas.microsoft.com/office/drawing/2014/main" id="{4E38F94A-A789-408D-A356-16554AF5EAAD}"/>
              </a:ext>
            </a:extLst>
          </p:cNvPr>
          <p:cNvSpPr/>
          <p:nvPr/>
        </p:nvSpPr>
        <p:spPr>
          <a:xfrm>
            <a:off x="1277369" y="585579"/>
            <a:ext cx="72579" cy="72579"/>
          </a:xfrm>
          <a:custGeom>
            <a:avLst/>
            <a:gdLst/>
            <a:ahLst/>
            <a:cxnLst/>
            <a:rect l="l" t="t" r="r" b="b"/>
            <a:pathLst>
              <a:path w="45720" h="45720">
                <a:moveTo>
                  <a:pt x="22708" y="0"/>
                </a:moveTo>
                <a:lnTo>
                  <a:pt x="13876" y="1786"/>
                </a:lnTo>
                <a:lnTo>
                  <a:pt x="6657" y="6657"/>
                </a:lnTo>
                <a:lnTo>
                  <a:pt x="1786" y="13875"/>
                </a:lnTo>
                <a:lnTo>
                  <a:pt x="0" y="22705"/>
                </a:lnTo>
                <a:lnTo>
                  <a:pt x="1786" y="31535"/>
                </a:lnTo>
                <a:lnTo>
                  <a:pt x="6657" y="38754"/>
                </a:lnTo>
                <a:lnTo>
                  <a:pt x="13876" y="43626"/>
                </a:lnTo>
                <a:lnTo>
                  <a:pt x="22708" y="45413"/>
                </a:lnTo>
                <a:lnTo>
                  <a:pt x="31538" y="43626"/>
                </a:lnTo>
                <a:lnTo>
                  <a:pt x="38756" y="38754"/>
                </a:lnTo>
                <a:lnTo>
                  <a:pt x="43626" y="31535"/>
                </a:lnTo>
                <a:lnTo>
                  <a:pt x="44494" y="27249"/>
                </a:lnTo>
                <a:lnTo>
                  <a:pt x="20203" y="27249"/>
                </a:lnTo>
                <a:lnTo>
                  <a:pt x="18164" y="25210"/>
                </a:lnTo>
                <a:lnTo>
                  <a:pt x="18164" y="20199"/>
                </a:lnTo>
                <a:lnTo>
                  <a:pt x="20203" y="18166"/>
                </a:lnTo>
                <a:lnTo>
                  <a:pt x="44495" y="18166"/>
                </a:lnTo>
                <a:lnTo>
                  <a:pt x="43626" y="13875"/>
                </a:lnTo>
                <a:lnTo>
                  <a:pt x="38756" y="6657"/>
                </a:lnTo>
                <a:lnTo>
                  <a:pt x="31538" y="1786"/>
                </a:lnTo>
                <a:lnTo>
                  <a:pt x="22708" y="0"/>
                </a:lnTo>
                <a:close/>
              </a:path>
              <a:path w="45720" h="45720">
                <a:moveTo>
                  <a:pt x="44495" y="18166"/>
                </a:moveTo>
                <a:lnTo>
                  <a:pt x="25210" y="18166"/>
                </a:lnTo>
                <a:lnTo>
                  <a:pt x="27247" y="20199"/>
                </a:lnTo>
                <a:lnTo>
                  <a:pt x="27247" y="25210"/>
                </a:lnTo>
                <a:lnTo>
                  <a:pt x="25210" y="27249"/>
                </a:lnTo>
                <a:lnTo>
                  <a:pt x="44494" y="27249"/>
                </a:lnTo>
                <a:lnTo>
                  <a:pt x="45413" y="22705"/>
                </a:lnTo>
                <a:lnTo>
                  <a:pt x="44495" y="18166"/>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28" name="object 16">
            <a:extLst>
              <a:ext uri="{FF2B5EF4-FFF2-40B4-BE49-F238E27FC236}">
                <a16:creationId xmlns="" xmlns:a16="http://schemas.microsoft.com/office/drawing/2014/main" id="{CCED59AF-6E40-4757-81D2-A593341243EB}"/>
              </a:ext>
            </a:extLst>
          </p:cNvPr>
          <p:cNvSpPr/>
          <p:nvPr/>
        </p:nvSpPr>
        <p:spPr>
          <a:xfrm>
            <a:off x="1279627" y="1011881"/>
            <a:ext cx="72579" cy="72579"/>
          </a:xfrm>
          <a:custGeom>
            <a:avLst/>
            <a:gdLst/>
            <a:ahLst/>
            <a:cxnLst/>
            <a:rect l="l" t="t" r="r" b="b"/>
            <a:pathLst>
              <a:path w="45720" h="45720">
                <a:moveTo>
                  <a:pt x="22708" y="0"/>
                </a:moveTo>
                <a:lnTo>
                  <a:pt x="13876" y="1787"/>
                </a:lnTo>
                <a:lnTo>
                  <a:pt x="6657" y="6657"/>
                </a:lnTo>
                <a:lnTo>
                  <a:pt x="1786" y="13875"/>
                </a:lnTo>
                <a:lnTo>
                  <a:pt x="0" y="22705"/>
                </a:lnTo>
                <a:lnTo>
                  <a:pt x="1786" y="31535"/>
                </a:lnTo>
                <a:lnTo>
                  <a:pt x="6657" y="38753"/>
                </a:lnTo>
                <a:lnTo>
                  <a:pt x="13876" y="43624"/>
                </a:lnTo>
                <a:lnTo>
                  <a:pt x="22708" y="45411"/>
                </a:lnTo>
                <a:lnTo>
                  <a:pt x="31538" y="43624"/>
                </a:lnTo>
                <a:lnTo>
                  <a:pt x="38756" y="38753"/>
                </a:lnTo>
                <a:lnTo>
                  <a:pt x="43626" y="31535"/>
                </a:lnTo>
                <a:lnTo>
                  <a:pt x="44495" y="27245"/>
                </a:lnTo>
                <a:lnTo>
                  <a:pt x="20203" y="27245"/>
                </a:lnTo>
                <a:lnTo>
                  <a:pt x="18164" y="25210"/>
                </a:lnTo>
                <a:lnTo>
                  <a:pt x="18164" y="20200"/>
                </a:lnTo>
                <a:lnTo>
                  <a:pt x="20203" y="18162"/>
                </a:lnTo>
                <a:lnTo>
                  <a:pt x="44494" y="18162"/>
                </a:lnTo>
                <a:lnTo>
                  <a:pt x="43626" y="13875"/>
                </a:lnTo>
                <a:lnTo>
                  <a:pt x="38756" y="6657"/>
                </a:lnTo>
                <a:lnTo>
                  <a:pt x="31538" y="1787"/>
                </a:lnTo>
                <a:lnTo>
                  <a:pt x="22708" y="0"/>
                </a:lnTo>
                <a:close/>
              </a:path>
              <a:path w="45720" h="45720">
                <a:moveTo>
                  <a:pt x="44494" y="18162"/>
                </a:moveTo>
                <a:lnTo>
                  <a:pt x="25210" y="18162"/>
                </a:lnTo>
                <a:lnTo>
                  <a:pt x="27247" y="20200"/>
                </a:lnTo>
                <a:lnTo>
                  <a:pt x="27247" y="25210"/>
                </a:lnTo>
                <a:lnTo>
                  <a:pt x="25210" y="27245"/>
                </a:lnTo>
                <a:lnTo>
                  <a:pt x="44495" y="27245"/>
                </a:lnTo>
                <a:lnTo>
                  <a:pt x="45413" y="22705"/>
                </a:lnTo>
                <a:lnTo>
                  <a:pt x="44494" y="18162"/>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29" name="object 17">
            <a:extLst>
              <a:ext uri="{FF2B5EF4-FFF2-40B4-BE49-F238E27FC236}">
                <a16:creationId xmlns="" xmlns:a16="http://schemas.microsoft.com/office/drawing/2014/main" id="{1BE36EAE-6F3B-4913-AC8E-C7E2DC5A6603}"/>
              </a:ext>
            </a:extLst>
          </p:cNvPr>
          <p:cNvSpPr/>
          <p:nvPr/>
        </p:nvSpPr>
        <p:spPr>
          <a:xfrm>
            <a:off x="815817" y="581494"/>
            <a:ext cx="72579" cy="72579"/>
          </a:xfrm>
          <a:custGeom>
            <a:avLst/>
            <a:gdLst/>
            <a:ahLst/>
            <a:cxnLst/>
            <a:rect l="l" t="t" r="r" b="b"/>
            <a:pathLst>
              <a:path w="45720" h="45720">
                <a:moveTo>
                  <a:pt x="22708" y="0"/>
                </a:moveTo>
                <a:lnTo>
                  <a:pt x="13878" y="1786"/>
                </a:lnTo>
                <a:lnTo>
                  <a:pt x="6659" y="6657"/>
                </a:lnTo>
                <a:lnTo>
                  <a:pt x="1787" y="13875"/>
                </a:lnTo>
                <a:lnTo>
                  <a:pt x="0" y="22705"/>
                </a:lnTo>
                <a:lnTo>
                  <a:pt x="1787" y="31535"/>
                </a:lnTo>
                <a:lnTo>
                  <a:pt x="6659" y="38754"/>
                </a:lnTo>
                <a:lnTo>
                  <a:pt x="13878" y="43626"/>
                </a:lnTo>
                <a:lnTo>
                  <a:pt x="22708" y="45413"/>
                </a:lnTo>
                <a:lnTo>
                  <a:pt x="31539" y="43626"/>
                </a:lnTo>
                <a:lnTo>
                  <a:pt x="38757" y="38754"/>
                </a:lnTo>
                <a:lnTo>
                  <a:pt x="43628" y="31535"/>
                </a:lnTo>
                <a:lnTo>
                  <a:pt x="44495" y="27249"/>
                </a:lnTo>
                <a:lnTo>
                  <a:pt x="20204" y="27249"/>
                </a:lnTo>
                <a:lnTo>
                  <a:pt x="18166" y="25210"/>
                </a:lnTo>
                <a:lnTo>
                  <a:pt x="18166" y="20199"/>
                </a:lnTo>
                <a:lnTo>
                  <a:pt x="20204" y="18166"/>
                </a:lnTo>
                <a:lnTo>
                  <a:pt x="44496" y="18166"/>
                </a:lnTo>
                <a:lnTo>
                  <a:pt x="43628" y="13875"/>
                </a:lnTo>
                <a:lnTo>
                  <a:pt x="38757" y="6657"/>
                </a:lnTo>
                <a:lnTo>
                  <a:pt x="31539" y="1786"/>
                </a:lnTo>
                <a:lnTo>
                  <a:pt x="22708" y="0"/>
                </a:lnTo>
                <a:close/>
              </a:path>
              <a:path w="45720" h="45720">
                <a:moveTo>
                  <a:pt x="44496" y="18166"/>
                </a:moveTo>
                <a:lnTo>
                  <a:pt x="25210" y="18166"/>
                </a:lnTo>
                <a:lnTo>
                  <a:pt x="27249" y="20199"/>
                </a:lnTo>
                <a:lnTo>
                  <a:pt x="27249" y="25210"/>
                </a:lnTo>
                <a:lnTo>
                  <a:pt x="25210" y="27249"/>
                </a:lnTo>
                <a:lnTo>
                  <a:pt x="44495" y="27249"/>
                </a:lnTo>
                <a:lnTo>
                  <a:pt x="45415" y="22705"/>
                </a:lnTo>
                <a:lnTo>
                  <a:pt x="44496" y="18166"/>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30" name="object 18">
            <a:extLst>
              <a:ext uri="{FF2B5EF4-FFF2-40B4-BE49-F238E27FC236}">
                <a16:creationId xmlns="" xmlns:a16="http://schemas.microsoft.com/office/drawing/2014/main" id="{2EDC1A36-C84B-4FD0-8FB5-498E0D36A1F1}"/>
              </a:ext>
            </a:extLst>
          </p:cNvPr>
          <p:cNvSpPr/>
          <p:nvPr/>
        </p:nvSpPr>
        <p:spPr>
          <a:xfrm>
            <a:off x="819446" y="1015966"/>
            <a:ext cx="72579" cy="72579"/>
          </a:xfrm>
          <a:custGeom>
            <a:avLst/>
            <a:gdLst/>
            <a:ahLst/>
            <a:cxnLst/>
            <a:rect l="l" t="t" r="r" b="b"/>
            <a:pathLst>
              <a:path w="45720" h="45720">
                <a:moveTo>
                  <a:pt x="22708" y="0"/>
                </a:moveTo>
                <a:lnTo>
                  <a:pt x="13878" y="1787"/>
                </a:lnTo>
                <a:lnTo>
                  <a:pt x="6659" y="6657"/>
                </a:lnTo>
                <a:lnTo>
                  <a:pt x="1787" y="13875"/>
                </a:lnTo>
                <a:lnTo>
                  <a:pt x="0" y="22705"/>
                </a:lnTo>
                <a:lnTo>
                  <a:pt x="1787" y="31535"/>
                </a:lnTo>
                <a:lnTo>
                  <a:pt x="6659" y="38753"/>
                </a:lnTo>
                <a:lnTo>
                  <a:pt x="13878" y="43624"/>
                </a:lnTo>
                <a:lnTo>
                  <a:pt x="22708" y="45411"/>
                </a:lnTo>
                <a:lnTo>
                  <a:pt x="31539" y="43624"/>
                </a:lnTo>
                <a:lnTo>
                  <a:pt x="38757" y="38753"/>
                </a:lnTo>
                <a:lnTo>
                  <a:pt x="43628" y="31535"/>
                </a:lnTo>
                <a:lnTo>
                  <a:pt x="44496" y="27245"/>
                </a:lnTo>
                <a:lnTo>
                  <a:pt x="20204" y="27245"/>
                </a:lnTo>
                <a:lnTo>
                  <a:pt x="18166" y="25210"/>
                </a:lnTo>
                <a:lnTo>
                  <a:pt x="18166" y="20200"/>
                </a:lnTo>
                <a:lnTo>
                  <a:pt x="20204" y="18162"/>
                </a:lnTo>
                <a:lnTo>
                  <a:pt x="44495" y="18162"/>
                </a:lnTo>
                <a:lnTo>
                  <a:pt x="43628" y="13875"/>
                </a:lnTo>
                <a:lnTo>
                  <a:pt x="38757" y="6657"/>
                </a:lnTo>
                <a:lnTo>
                  <a:pt x="31539" y="1787"/>
                </a:lnTo>
                <a:lnTo>
                  <a:pt x="22708" y="0"/>
                </a:lnTo>
                <a:close/>
              </a:path>
              <a:path w="45720" h="45720">
                <a:moveTo>
                  <a:pt x="44495" y="18162"/>
                </a:moveTo>
                <a:lnTo>
                  <a:pt x="25210" y="18162"/>
                </a:lnTo>
                <a:lnTo>
                  <a:pt x="27249" y="20200"/>
                </a:lnTo>
                <a:lnTo>
                  <a:pt x="27249" y="25210"/>
                </a:lnTo>
                <a:lnTo>
                  <a:pt x="25210" y="27245"/>
                </a:lnTo>
                <a:lnTo>
                  <a:pt x="44496" y="27245"/>
                </a:lnTo>
                <a:lnTo>
                  <a:pt x="45415" y="22705"/>
                </a:lnTo>
                <a:lnTo>
                  <a:pt x="44495" y="18162"/>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sp>
        <p:nvSpPr>
          <p:cNvPr id="31" name="object 12">
            <a:extLst>
              <a:ext uri="{FF2B5EF4-FFF2-40B4-BE49-F238E27FC236}">
                <a16:creationId xmlns="" xmlns:a16="http://schemas.microsoft.com/office/drawing/2014/main" id="{9FE3B711-0891-4D76-B06F-392B29CE874E}"/>
              </a:ext>
            </a:extLst>
          </p:cNvPr>
          <p:cNvSpPr/>
          <p:nvPr/>
        </p:nvSpPr>
        <p:spPr>
          <a:xfrm>
            <a:off x="865838" y="587947"/>
            <a:ext cx="428304" cy="481294"/>
          </a:xfrm>
          <a:custGeom>
            <a:avLst/>
            <a:gdLst/>
            <a:ahLst/>
            <a:cxnLst/>
            <a:rect l="l" t="t" r="r" b="b"/>
            <a:pathLst>
              <a:path w="221615" h="221615">
                <a:moveTo>
                  <a:pt x="22826" y="49561"/>
                </a:moveTo>
                <a:lnTo>
                  <a:pt x="947" y="96179"/>
                </a:lnTo>
                <a:lnTo>
                  <a:pt x="0" y="110656"/>
                </a:lnTo>
                <a:lnTo>
                  <a:pt x="8709" y="153685"/>
                </a:lnTo>
                <a:lnTo>
                  <a:pt x="32445" y="188861"/>
                </a:lnTo>
                <a:lnTo>
                  <a:pt x="67622" y="212597"/>
                </a:lnTo>
                <a:lnTo>
                  <a:pt x="110653" y="221306"/>
                </a:lnTo>
                <a:lnTo>
                  <a:pt x="153683" y="212597"/>
                </a:lnTo>
                <a:lnTo>
                  <a:pt x="167693" y="203144"/>
                </a:lnTo>
                <a:lnTo>
                  <a:pt x="110653" y="203144"/>
                </a:lnTo>
                <a:lnTo>
                  <a:pt x="74686" y="195864"/>
                </a:lnTo>
                <a:lnTo>
                  <a:pt x="45282" y="176024"/>
                </a:lnTo>
                <a:lnTo>
                  <a:pt x="25441" y="146620"/>
                </a:lnTo>
                <a:lnTo>
                  <a:pt x="18161" y="110652"/>
                </a:lnTo>
                <a:lnTo>
                  <a:pt x="18954" y="98553"/>
                </a:lnTo>
                <a:lnTo>
                  <a:pt x="21302" y="86717"/>
                </a:lnTo>
                <a:lnTo>
                  <a:pt x="25164" y="75305"/>
                </a:lnTo>
                <a:lnTo>
                  <a:pt x="30494" y="64479"/>
                </a:lnTo>
                <a:lnTo>
                  <a:pt x="33000" y="60138"/>
                </a:lnTo>
                <a:lnTo>
                  <a:pt x="31513" y="54583"/>
                </a:lnTo>
                <a:lnTo>
                  <a:pt x="22826" y="49561"/>
                </a:lnTo>
                <a:close/>
              </a:path>
              <a:path w="221615" h="221615">
                <a:moveTo>
                  <a:pt x="167695" y="18166"/>
                </a:moveTo>
                <a:lnTo>
                  <a:pt x="110653" y="18166"/>
                </a:lnTo>
                <a:lnTo>
                  <a:pt x="146618" y="25445"/>
                </a:lnTo>
                <a:lnTo>
                  <a:pt x="176020" y="45285"/>
                </a:lnTo>
                <a:lnTo>
                  <a:pt x="195859" y="74687"/>
                </a:lnTo>
                <a:lnTo>
                  <a:pt x="203138" y="110656"/>
                </a:lnTo>
                <a:lnTo>
                  <a:pt x="195859" y="146620"/>
                </a:lnTo>
                <a:lnTo>
                  <a:pt x="176020" y="176024"/>
                </a:lnTo>
                <a:lnTo>
                  <a:pt x="146618" y="195864"/>
                </a:lnTo>
                <a:lnTo>
                  <a:pt x="110653" y="203144"/>
                </a:lnTo>
                <a:lnTo>
                  <a:pt x="167693" y="203144"/>
                </a:lnTo>
                <a:lnTo>
                  <a:pt x="188860" y="188860"/>
                </a:lnTo>
                <a:lnTo>
                  <a:pt x="212596" y="153683"/>
                </a:lnTo>
                <a:lnTo>
                  <a:pt x="221304" y="110652"/>
                </a:lnTo>
                <a:lnTo>
                  <a:pt x="212595" y="67625"/>
                </a:lnTo>
                <a:lnTo>
                  <a:pt x="188858" y="32447"/>
                </a:lnTo>
                <a:lnTo>
                  <a:pt x="167695" y="18166"/>
                </a:lnTo>
                <a:close/>
              </a:path>
              <a:path w="221615" h="221615">
                <a:moveTo>
                  <a:pt x="110653" y="0"/>
                </a:moveTo>
                <a:lnTo>
                  <a:pt x="68044" y="8461"/>
                </a:lnTo>
                <a:lnTo>
                  <a:pt x="32042" y="32774"/>
                </a:lnTo>
                <a:lnTo>
                  <a:pt x="28510" y="36338"/>
                </a:lnTo>
                <a:lnTo>
                  <a:pt x="28539" y="42091"/>
                </a:lnTo>
                <a:lnTo>
                  <a:pt x="35664" y="49150"/>
                </a:lnTo>
                <a:lnTo>
                  <a:pt x="41413" y="49126"/>
                </a:lnTo>
                <a:lnTo>
                  <a:pt x="44945" y="45561"/>
                </a:lnTo>
                <a:lnTo>
                  <a:pt x="59099" y="33826"/>
                </a:lnTo>
                <a:lnTo>
                  <a:pt x="75037" y="25238"/>
                </a:lnTo>
                <a:lnTo>
                  <a:pt x="92356" y="19961"/>
                </a:lnTo>
                <a:lnTo>
                  <a:pt x="110653" y="18166"/>
                </a:lnTo>
                <a:lnTo>
                  <a:pt x="167695" y="18166"/>
                </a:lnTo>
                <a:lnTo>
                  <a:pt x="153681" y="8709"/>
                </a:lnTo>
                <a:lnTo>
                  <a:pt x="110653" y="0"/>
                </a:lnTo>
                <a:close/>
              </a:path>
            </a:pathLst>
          </a:custGeom>
          <a:solidFill>
            <a:srgbClr val="00AEEF"/>
          </a:solidFill>
        </p:spPr>
        <p:txBody>
          <a:bodyPr wrap="square" lIns="0" tIns="0" rIns="0" bIns="0" rtlCol="0"/>
          <a:lstStyle/>
          <a:p>
            <a:pPr defTabSz="1451610"/>
            <a:endParaRPr sz="2858">
              <a:solidFill>
                <a:prstClr val="black"/>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82" y="3672458"/>
            <a:ext cx="783214" cy="152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8" y="1705743"/>
            <a:ext cx="867972" cy="171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5"/>
          <a:stretch>
            <a:fillRect/>
          </a:stretch>
        </p:blipFill>
        <p:spPr>
          <a:xfrm>
            <a:off x="9362294" y="4968602"/>
            <a:ext cx="3404781" cy="2222697"/>
          </a:xfrm>
          <a:prstGeom prst="rect">
            <a:avLst/>
          </a:prstGeom>
          <a:ln>
            <a:noFill/>
          </a:ln>
          <a:effectLst>
            <a:softEdge rad="112500"/>
          </a:effectLst>
        </p:spPr>
      </p:pic>
      <p:pic>
        <p:nvPicPr>
          <p:cNvPr id="3" name="Рисунок 2"/>
          <p:cNvPicPr>
            <a:picLocks noChangeAspect="1"/>
          </p:cNvPicPr>
          <p:nvPr/>
        </p:nvPicPr>
        <p:blipFill>
          <a:blip r:embed="rId6"/>
          <a:stretch>
            <a:fillRect/>
          </a:stretch>
        </p:blipFill>
        <p:spPr>
          <a:xfrm>
            <a:off x="865563" y="4824586"/>
            <a:ext cx="3337388" cy="2457648"/>
          </a:xfrm>
          <a:prstGeom prst="rect">
            <a:avLst/>
          </a:prstGeom>
          <a:ln>
            <a:noFill/>
          </a:ln>
          <a:effectLst>
            <a:softEdge rad="112500"/>
          </a:effectLst>
        </p:spPr>
      </p:pic>
    </p:spTree>
    <p:extLst>
      <p:ext uri="{BB962C8B-B14F-4D97-AF65-F5344CB8AC3E}">
        <p14:creationId xmlns:p14="http://schemas.microsoft.com/office/powerpoint/2010/main" val="3056879848"/>
      </p:ext>
    </p:extLst>
  </p:cSld>
  <p:clrMapOvr>
    <a:masterClrMapping/>
  </p:clrMapOvr>
  <p:transition>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221830" y="288082"/>
            <a:ext cx="12561938" cy="615553"/>
          </a:xfrm>
        </p:spPr>
        <p:txBody>
          <a:bodyPr/>
          <a:lstStyle/>
          <a:p>
            <a:pPr algn="ctr"/>
            <a:r>
              <a:rPr lang="en-US" sz="4000" dirty="0" smtClean="0">
                <a:latin typeface="Arial" panose="020B0604020202020204" pitchFamily="34" charset="0"/>
                <a:cs typeface="Arial" panose="020B0604020202020204" pitchFamily="34" charset="0"/>
              </a:rPr>
              <a:t>Advantages </a:t>
            </a:r>
            <a:r>
              <a:rPr lang="en-US" sz="4000" dirty="0">
                <a:latin typeface="Arial" panose="020B0604020202020204" pitchFamily="34" charset="0"/>
                <a:cs typeface="Arial" panose="020B0604020202020204" pitchFamily="34" charset="0"/>
              </a:rPr>
              <a:t>and </a:t>
            </a:r>
            <a:r>
              <a:rPr lang="en-US" sz="4000" dirty="0" smtClean="0">
                <a:latin typeface="Arial" panose="020B0604020202020204" pitchFamily="34" charset="0"/>
                <a:cs typeface="Arial" panose="020B0604020202020204" pitchFamily="34" charset="0"/>
              </a:rPr>
              <a:t>disadvantages of </a:t>
            </a:r>
            <a:r>
              <a:rPr lang="en-US" sz="4000" dirty="0">
                <a:latin typeface="Arial" panose="020B0604020202020204" pitchFamily="34" charset="0"/>
                <a:cs typeface="Arial" panose="020B0604020202020204" pitchFamily="34" charset="0"/>
              </a:rPr>
              <a:t>fossil </a:t>
            </a:r>
            <a:r>
              <a:rPr lang="en-US" sz="4000" dirty="0" smtClean="0">
                <a:latin typeface="Arial" panose="020B0604020202020204" pitchFamily="34" charset="0"/>
                <a:cs typeface="Arial" panose="020B0604020202020204" pitchFamily="34" charset="0"/>
              </a:rPr>
              <a:t>fuels.</a:t>
            </a:r>
            <a:endParaRPr lang="en-US" sz="4000" dirty="0">
              <a:latin typeface="Arial" panose="020B0604020202020204" pitchFamily="34" charset="0"/>
              <a:cs typeface="Arial" panose="020B0604020202020204" pitchFamily="34" charset="0"/>
            </a:endParaRPr>
          </a:p>
        </p:txBody>
      </p:sp>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 name="Прямоугольник 2"/>
          <p:cNvSpPr/>
          <p:nvPr/>
        </p:nvSpPr>
        <p:spPr>
          <a:xfrm>
            <a:off x="5896744" y="1445434"/>
            <a:ext cx="6840760" cy="1938992"/>
          </a:xfrm>
          <a:prstGeom prst="rect">
            <a:avLst/>
          </a:prstGeom>
        </p:spPr>
        <p:txBody>
          <a:bodyPr wrap="square">
            <a:spAutoFit/>
          </a:bodyPr>
          <a:lstStyle/>
          <a:p>
            <a:r>
              <a:rPr lang="en-US" sz="2400" b="1" dirty="0">
                <a:latin typeface="Arial" pitchFamily="34" charset="0"/>
                <a:cs typeface="Arial" pitchFamily="34" charset="0"/>
              </a:rPr>
              <a:t>1) </a:t>
            </a:r>
            <a:r>
              <a:rPr lang="en-US" sz="2400" b="1" dirty="0">
                <a:solidFill>
                  <a:srgbClr val="002060"/>
                </a:solidFill>
                <a:latin typeface="Arial" pitchFamily="34" charset="0"/>
                <a:cs typeface="Arial" pitchFamily="34" charset="0"/>
              </a:rPr>
              <a:t>Fossil fuels </a:t>
            </a:r>
            <a:r>
              <a:rPr lang="en-US" sz="2400" b="1" dirty="0">
                <a:latin typeface="Arial" pitchFamily="34" charset="0"/>
                <a:cs typeface="Arial" pitchFamily="34" charset="0"/>
              </a:rPr>
              <a:t>are one of the most important</a:t>
            </a:r>
          </a:p>
          <a:p>
            <a:r>
              <a:rPr lang="en-US" sz="2400" b="1" dirty="0">
                <a:latin typeface="Arial" pitchFamily="34" charset="0"/>
                <a:cs typeface="Arial" pitchFamily="34" charset="0"/>
              </a:rPr>
              <a:t>sources of energy in today’s world.</a:t>
            </a:r>
          </a:p>
          <a:p>
            <a:r>
              <a:rPr lang="en-US" sz="2400" b="1" dirty="0">
                <a:latin typeface="Arial" pitchFamily="34" charset="0"/>
                <a:cs typeface="Arial" pitchFamily="34" charset="0"/>
              </a:rPr>
              <a:t>Scientists believe that they come from dead</a:t>
            </a:r>
          </a:p>
          <a:p>
            <a:r>
              <a:rPr lang="en-US" sz="2400" b="1" dirty="0">
                <a:latin typeface="Arial" pitchFamily="34" charset="0"/>
                <a:cs typeface="Arial" pitchFamily="34" charset="0"/>
              </a:rPr>
              <a:t>plants and animals. The formation of most</a:t>
            </a:r>
          </a:p>
          <a:p>
            <a:r>
              <a:rPr lang="en-US" sz="2400" b="1" dirty="0">
                <a:latin typeface="Arial" pitchFamily="34" charset="0"/>
                <a:cs typeface="Arial" pitchFamily="34" charset="0"/>
              </a:rPr>
              <a:t>fossil fuels started </a:t>
            </a:r>
            <a:r>
              <a:rPr lang="en-US" sz="2400" b="1" dirty="0">
                <a:solidFill>
                  <a:srgbClr val="00B050"/>
                </a:solidFill>
                <a:latin typeface="Arial" pitchFamily="34" charset="0"/>
                <a:cs typeface="Arial" pitchFamily="34" charset="0"/>
              </a:rPr>
              <a:t>370 million </a:t>
            </a:r>
            <a:r>
              <a:rPr lang="en-US" sz="2400" b="1" dirty="0">
                <a:latin typeface="Arial" pitchFamily="34" charset="0"/>
                <a:cs typeface="Arial" pitchFamily="34" charset="0"/>
              </a:rPr>
              <a:t>years ago</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
        <p:nvSpPr>
          <p:cNvPr id="4" name="Прямоугольник 3"/>
          <p:cNvSpPr/>
          <p:nvPr/>
        </p:nvSpPr>
        <p:spPr>
          <a:xfrm>
            <a:off x="280120" y="4604494"/>
            <a:ext cx="6840760" cy="2308324"/>
          </a:xfrm>
          <a:prstGeom prst="rect">
            <a:avLst/>
          </a:prstGeom>
        </p:spPr>
        <p:txBody>
          <a:bodyPr wrap="square">
            <a:spAutoFit/>
          </a:bodyPr>
          <a:lstStyle/>
          <a:p>
            <a:r>
              <a:rPr lang="en-US" sz="2400" b="1" dirty="0">
                <a:latin typeface="Arial" pitchFamily="34" charset="0"/>
                <a:cs typeface="Arial" pitchFamily="34" charset="0"/>
              </a:rPr>
              <a:t>2) Fossil fuels </a:t>
            </a:r>
            <a:r>
              <a:rPr lang="en-US" sz="2400" b="1" dirty="0">
                <a:solidFill>
                  <a:srgbClr val="7030A0"/>
                </a:solidFill>
                <a:latin typeface="Arial" pitchFamily="34" charset="0"/>
                <a:cs typeface="Arial" pitchFamily="34" charset="0"/>
              </a:rPr>
              <a:t>pollute water </a:t>
            </a:r>
            <a:r>
              <a:rPr lang="en-US" sz="2400" b="1" dirty="0">
                <a:latin typeface="Arial" pitchFamily="34" charset="0"/>
                <a:cs typeface="Arial" pitchFamily="34" charset="0"/>
              </a:rPr>
              <a:t>in the process</a:t>
            </a:r>
          </a:p>
          <a:p>
            <a:r>
              <a:rPr lang="en-US" sz="2400" b="1" dirty="0">
                <a:latin typeface="Arial" pitchFamily="34" charset="0"/>
                <a:cs typeface="Arial" pitchFamily="34" charset="0"/>
              </a:rPr>
              <a:t>of coal mining or drilling of oil or natural</a:t>
            </a:r>
          </a:p>
          <a:p>
            <a:r>
              <a:rPr lang="en-US" sz="2400" b="1" dirty="0">
                <a:latin typeface="Arial" pitchFamily="34" charset="0"/>
                <a:cs typeface="Arial" pitchFamily="34" charset="0"/>
              </a:rPr>
              <a:t>gas. These actions seriously pollute the </a:t>
            </a:r>
            <a:endParaRPr lang="en-US" sz="2400" b="1" dirty="0" smtClean="0">
              <a:latin typeface="Arial" pitchFamily="34" charset="0"/>
              <a:cs typeface="Arial" pitchFamily="34" charset="0"/>
            </a:endParaRPr>
          </a:p>
          <a:p>
            <a:r>
              <a:rPr lang="en-US" sz="2400" b="1" dirty="0" smtClean="0">
                <a:latin typeface="Arial" pitchFamily="34" charset="0"/>
                <a:cs typeface="Arial" pitchFamily="34" charset="0"/>
              </a:rPr>
              <a:t>Underground water</a:t>
            </a:r>
            <a:r>
              <a:rPr lang="en-US" sz="2400" b="1" dirty="0">
                <a:latin typeface="Arial" pitchFamily="34" charset="0"/>
                <a:cs typeface="Arial" pitchFamily="34" charset="0"/>
              </a:rPr>
              <a:t>, lakes and seas. Polluted</a:t>
            </a:r>
          </a:p>
          <a:p>
            <a:r>
              <a:rPr lang="en-US" sz="2400" b="1" dirty="0">
                <a:latin typeface="Arial" pitchFamily="34" charset="0"/>
                <a:cs typeface="Arial" pitchFamily="34" charset="0"/>
              </a:rPr>
              <a:t>water is </a:t>
            </a:r>
            <a:r>
              <a:rPr lang="en-US" sz="2400" b="1" dirty="0">
                <a:solidFill>
                  <a:srgbClr val="7030A0"/>
                </a:solidFill>
                <a:latin typeface="Arial" pitchFamily="34" charset="0"/>
                <a:cs typeface="Arial" pitchFamily="34" charset="0"/>
              </a:rPr>
              <a:t>poisonous</a:t>
            </a:r>
            <a:r>
              <a:rPr lang="en-US" sz="2400" b="1" dirty="0">
                <a:latin typeface="Arial" pitchFamily="34" charset="0"/>
                <a:cs typeface="Arial" pitchFamily="34" charset="0"/>
              </a:rPr>
              <a:t> for water plants and fish</a:t>
            </a:r>
          </a:p>
          <a:p>
            <a:r>
              <a:rPr lang="en-US" sz="2400" b="1" dirty="0">
                <a:latin typeface="Arial" pitchFamily="34" charset="0"/>
                <a:cs typeface="Arial" pitchFamily="34" charset="0"/>
              </a:rPr>
              <a:t>and also for people who eat the fish.</a:t>
            </a:r>
            <a:endParaRPr lang="ru-RU" sz="2400" b="1" dirty="0">
              <a:latin typeface="Arial" pitchFamily="34" charset="0"/>
              <a:cs typeface="Arial" pitchFamily="34" charset="0"/>
            </a:endParaRPr>
          </a:p>
        </p:txBody>
      </p:sp>
      <p:sp>
        <p:nvSpPr>
          <p:cNvPr id="5" name="Прямоугольник 4"/>
          <p:cNvSpPr/>
          <p:nvPr/>
        </p:nvSpPr>
        <p:spPr>
          <a:xfrm>
            <a:off x="9497144" y="1245379"/>
            <a:ext cx="1497526"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Advantage</a:t>
            </a:r>
            <a:endParaRPr lang="ru-RU" sz="2000" b="1" i="1" dirty="0">
              <a:solidFill>
                <a:srgbClr val="FF0000"/>
              </a:solidFill>
              <a:latin typeface="Arial" pitchFamily="34" charset="0"/>
              <a:cs typeface="Arial" pitchFamily="34" charset="0"/>
            </a:endParaRPr>
          </a:p>
        </p:txBody>
      </p:sp>
      <p:sp>
        <p:nvSpPr>
          <p:cNvPr id="6" name="Прямоугольник 5"/>
          <p:cNvSpPr/>
          <p:nvPr/>
        </p:nvSpPr>
        <p:spPr>
          <a:xfrm>
            <a:off x="280120" y="4320530"/>
            <a:ext cx="1853392"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Disadvantage</a:t>
            </a:r>
            <a:endParaRPr lang="ru-RU" sz="2000" b="1" i="1" dirty="0">
              <a:solidFill>
                <a:srgbClr val="FF0000"/>
              </a:solidFill>
              <a:latin typeface="Arial" pitchFamily="34" charset="0"/>
              <a:cs typeface="Arial" pitchFamily="34" charset="0"/>
            </a:endParaRPr>
          </a:p>
        </p:txBody>
      </p:sp>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36904" y="3528442"/>
            <a:ext cx="5184576" cy="338437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1368202"/>
            <a:ext cx="5436369" cy="2929051"/>
          </a:xfrm>
          <a:prstGeom prst="rect">
            <a:avLst/>
          </a:prstGeom>
        </p:spPr>
      </p:pic>
    </p:spTree>
    <p:extLst>
      <p:ext uri="{BB962C8B-B14F-4D97-AF65-F5344CB8AC3E}">
        <p14:creationId xmlns:p14="http://schemas.microsoft.com/office/powerpoint/2010/main" val="40185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221830" y="288082"/>
            <a:ext cx="12561938" cy="615553"/>
          </a:xfrm>
        </p:spPr>
        <p:txBody>
          <a:bodyPr/>
          <a:lstStyle/>
          <a:p>
            <a:pPr algn="ctr"/>
            <a:r>
              <a:rPr lang="en-US" sz="4000" dirty="0" smtClean="0">
                <a:latin typeface="Arial" panose="020B0604020202020204" pitchFamily="34" charset="0"/>
                <a:cs typeface="Arial" panose="020B0604020202020204" pitchFamily="34" charset="0"/>
              </a:rPr>
              <a:t>Advantages </a:t>
            </a:r>
            <a:r>
              <a:rPr lang="en-US" sz="4000" dirty="0">
                <a:latin typeface="Arial" panose="020B0604020202020204" pitchFamily="34" charset="0"/>
                <a:cs typeface="Arial" panose="020B0604020202020204" pitchFamily="34" charset="0"/>
              </a:rPr>
              <a:t>and </a:t>
            </a:r>
            <a:r>
              <a:rPr lang="en-US" sz="4000" dirty="0" smtClean="0">
                <a:latin typeface="Arial" panose="020B0604020202020204" pitchFamily="34" charset="0"/>
                <a:cs typeface="Arial" panose="020B0604020202020204" pitchFamily="34" charset="0"/>
              </a:rPr>
              <a:t>disadvantages of </a:t>
            </a:r>
            <a:r>
              <a:rPr lang="en-US" sz="4000" dirty="0">
                <a:latin typeface="Arial" panose="020B0604020202020204" pitchFamily="34" charset="0"/>
                <a:cs typeface="Arial" panose="020B0604020202020204" pitchFamily="34" charset="0"/>
              </a:rPr>
              <a:t>fossil </a:t>
            </a:r>
            <a:r>
              <a:rPr lang="en-US" sz="4000" dirty="0" smtClean="0">
                <a:latin typeface="Arial" panose="020B0604020202020204" pitchFamily="34" charset="0"/>
                <a:cs typeface="Arial" panose="020B0604020202020204" pitchFamily="34" charset="0"/>
              </a:rPr>
              <a:t>fuels.</a:t>
            </a:r>
            <a:endParaRPr lang="en-US" sz="4000" dirty="0">
              <a:latin typeface="Arial" panose="020B0604020202020204" pitchFamily="34" charset="0"/>
              <a:cs typeface="Arial" panose="020B0604020202020204" pitchFamily="34" charset="0"/>
            </a:endParaRPr>
          </a:p>
        </p:txBody>
      </p:sp>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4" name="Прямоугольник 3"/>
          <p:cNvSpPr/>
          <p:nvPr/>
        </p:nvSpPr>
        <p:spPr>
          <a:xfrm>
            <a:off x="307974" y="1368202"/>
            <a:ext cx="7388969" cy="2154436"/>
          </a:xfrm>
          <a:prstGeom prst="rect">
            <a:avLst/>
          </a:prstGeom>
        </p:spPr>
        <p:txBody>
          <a:bodyPr wrap="square">
            <a:spAutoFit/>
          </a:bodyPr>
          <a:lstStyle/>
          <a:p>
            <a:r>
              <a:rPr lang="en-US" sz="2400" b="1" dirty="0">
                <a:latin typeface="Arial" pitchFamily="34" charset="0"/>
                <a:cs typeface="Arial" pitchFamily="34" charset="0"/>
              </a:rPr>
              <a:t>3) Fossil fuels are used in the production</a:t>
            </a:r>
          </a:p>
          <a:p>
            <a:r>
              <a:rPr lang="en-US" sz="2400" b="1" dirty="0">
                <a:latin typeface="Arial" pitchFamily="34" charset="0"/>
                <a:cs typeface="Arial" pitchFamily="34" charset="0"/>
              </a:rPr>
              <a:t>of some medicines and other things we</a:t>
            </a:r>
          </a:p>
          <a:p>
            <a:r>
              <a:rPr lang="en-US" sz="2400" b="1" dirty="0">
                <a:latin typeface="Arial" pitchFamily="34" charset="0"/>
                <a:cs typeface="Arial" pitchFamily="34" charset="0"/>
              </a:rPr>
              <a:t>generally use in our daily lives like plastic,</a:t>
            </a:r>
          </a:p>
          <a:p>
            <a:r>
              <a:rPr lang="en-US" sz="2400" b="1" dirty="0">
                <a:latin typeface="Arial" pitchFamily="34" charset="0"/>
                <a:cs typeface="Arial" pitchFamily="34" charset="0"/>
              </a:rPr>
              <a:t>shoes, clothes, dishwashers and </a:t>
            </a:r>
            <a:r>
              <a:rPr lang="en-US" sz="2400" b="1" dirty="0" smtClean="0">
                <a:latin typeface="Arial" pitchFamily="34" charset="0"/>
                <a:cs typeface="Arial" pitchFamily="34" charset="0"/>
              </a:rPr>
              <a:t>electronic</a:t>
            </a:r>
          </a:p>
          <a:p>
            <a:r>
              <a:rPr lang="en-US" sz="2400" b="1" dirty="0" smtClean="0">
                <a:latin typeface="Arial" pitchFamily="34" charset="0"/>
                <a:cs typeface="Arial" pitchFamily="34" charset="0"/>
              </a:rPr>
              <a:t>things, such as computers and refrigerators</a:t>
            </a:r>
            <a:r>
              <a:rPr lang="en-US" dirty="0" smtClean="0"/>
              <a:t>.</a:t>
            </a:r>
            <a:endParaRPr lang="ru-RU" dirty="0"/>
          </a:p>
        </p:txBody>
      </p:sp>
      <p:sp>
        <p:nvSpPr>
          <p:cNvPr id="5" name="Прямоугольник 4"/>
          <p:cNvSpPr/>
          <p:nvPr/>
        </p:nvSpPr>
        <p:spPr>
          <a:xfrm>
            <a:off x="5896744" y="4608562"/>
            <a:ext cx="6400800" cy="2308324"/>
          </a:xfrm>
          <a:prstGeom prst="rect">
            <a:avLst/>
          </a:prstGeom>
        </p:spPr>
        <p:txBody>
          <a:bodyPr>
            <a:spAutoFit/>
          </a:bodyPr>
          <a:lstStyle/>
          <a:p>
            <a:r>
              <a:rPr lang="en-US" sz="2400" b="1" dirty="0">
                <a:latin typeface="Arial" pitchFamily="34" charset="0"/>
                <a:cs typeface="Arial" pitchFamily="34" charset="0"/>
              </a:rPr>
              <a:t>4) Fossil fuels give almost 80% of the</a:t>
            </a:r>
          </a:p>
          <a:p>
            <a:r>
              <a:rPr lang="en-US" sz="2400" b="1" dirty="0">
                <a:latin typeface="Arial" pitchFamily="34" charset="0"/>
                <a:cs typeface="Arial" pitchFamily="34" charset="0"/>
              </a:rPr>
              <a:t>world’s energy needs. Coal is mainly used</a:t>
            </a:r>
          </a:p>
          <a:p>
            <a:r>
              <a:rPr lang="en-US" sz="2400" b="1" dirty="0">
                <a:latin typeface="Arial" pitchFamily="34" charset="0"/>
                <a:cs typeface="Arial" pitchFamily="34" charset="0"/>
              </a:rPr>
              <a:t>for getting electricity. From small cars to</a:t>
            </a:r>
          </a:p>
          <a:p>
            <a:r>
              <a:rPr lang="en-US" sz="2400" b="1" dirty="0">
                <a:latin typeface="Arial" pitchFamily="34" charset="0"/>
                <a:cs typeface="Arial" pitchFamily="34" charset="0"/>
              </a:rPr>
              <a:t>ships and airplanes, fossil fuels are used</a:t>
            </a:r>
          </a:p>
          <a:p>
            <a:r>
              <a:rPr lang="en-US" sz="2400" b="1" dirty="0">
                <a:latin typeface="Arial" pitchFamily="34" charset="0"/>
                <a:cs typeface="Arial" pitchFamily="34" charset="0"/>
              </a:rPr>
              <a:t>to give power to the engine in all the major</a:t>
            </a:r>
          </a:p>
          <a:p>
            <a:r>
              <a:rPr lang="en-US" sz="2400" b="1" dirty="0">
                <a:latin typeface="Arial" pitchFamily="34" charset="0"/>
                <a:cs typeface="Arial" pitchFamily="34" charset="0"/>
              </a:rPr>
              <a:t>means of transportation.</a:t>
            </a:r>
            <a:endParaRPr lang="ru-RU" sz="2400" b="1" dirty="0">
              <a:latin typeface="Arial" pitchFamily="34" charset="0"/>
              <a:cs typeface="Arial" pitchFamily="34" charset="0"/>
            </a:endParaRPr>
          </a:p>
        </p:txBody>
      </p:sp>
      <p:sp>
        <p:nvSpPr>
          <p:cNvPr id="7" name="Прямоугольник 6"/>
          <p:cNvSpPr/>
          <p:nvPr/>
        </p:nvSpPr>
        <p:spPr>
          <a:xfrm>
            <a:off x="5032648" y="1168147"/>
            <a:ext cx="1497526"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Advantage</a:t>
            </a:r>
            <a:endParaRPr lang="ru-RU" sz="2000" b="1" i="1" dirty="0">
              <a:solidFill>
                <a:srgbClr val="FF0000"/>
              </a:solidFill>
              <a:latin typeface="Arial" pitchFamily="34" charset="0"/>
              <a:cs typeface="Arial" pitchFamily="34" charset="0"/>
            </a:endParaRPr>
          </a:p>
        </p:txBody>
      </p:sp>
      <p:sp>
        <p:nvSpPr>
          <p:cNvPr id="8" name="Прямоугольник 7"/>
          <p:cNvSpPr/>
          <p:nvPr/>
        </p:nvSpPr>
        <p:spPr>
          <a:xfrm>
            <a:off x="11153328" y="4408507"/>
            <a:ext cx="1497526"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Advantage</a:t>
            </a:r>
            <a:endParaRPr lang="ru-RU" sz="2000" b="1" i="1" dirty="0">
              <a:solidFill>
                <a:srgbClr val="FF0000"/>
              </a:solidFill>
              <a:latin typeface="Arial" pitchFamily="34" charset="0"/>
              <a:cs typeface="Arial"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0" y="3672458"/>
            <a:ext cx="5501291" cy="3219976"/>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00" y="1379515"/>
            <a:ext cx="3553710" cy="2665283"/>
          </a:xfrm>
          <a:prstGeom prst="rect">
            <a:avLst/>
          </a:prstGeom>
        </p:spPr>
      </p:pic>
    </p:spTree>
    <p:extLst>
      <p:ext uri="{BB962C8B-B14F-4D97-AF65-F5344CB8AC3E}">
        <p14:creationId xmlns:p14="http://schemas.microsoft.com/office/powerpoint/2010/main" val="112894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221830" y="288082"/>
            <a:ext cx="12561938" cy="615553"/>
          </a:xfrm>
        </p:spPr>
        <p:txBody>
          <a:bodyPr/>
          <a:lstStyle/>
          <a:p>
            <a:pPr algn="ctr"/>
            <a:r>
              <a:rPr lang="en-US" sz="4000" dirty="0" smtClean="0">
                <a:latin typeface="Arial" panose="020B0604020202020204" pitchFamily="34" charset="0"/>
                <a:cs typeface="Arial" panose="020B0604020202020204" pitchFamily="34" charset="0"/>
              </a:rPr>
              <a:t>Advantages </a:t>
            </a:r>
            <a:r>
              <a:rPr lang="en-US" sz="4000" dirty="0">
                <a:latin typeface="Arial" panose="020B0604020202020204" pitchFamily="34" charset="0"/>
                <a:cs typeface="Arial" panose="020B0604020202020204" pitchFamily="34" charset="0"/>
              </a:rPr>
              <a:t>and </a:t>
            </a:r>
            <a:r>
              <a:rPr lang="en-US" sz="4000" dirty="0" smtClean="0">
                <a:latin typeface="Arial" panose="020B0604020202020204" pitchFamily="34" charset="0"/>
                <a:cs typeface="Arial" panose="020B0604020202020204" pitchFamily="34" charset="0"/>
              </a:rPr>
              <a:t>disadvantages of </a:t>
            </a:r>
            <a:r>
              <a:rPr lang="en-US" sz="4000" dirty="0">
                <a:latin typeface="Arial" panose="020B0604020202020204" pitchFamily="34" charset="0"/>
                <a:cs typeface="Arial" panose="020B0604020202020204" pitchFamily="34" charset="0"/>
              </a:rPr>
              <a:t>fossil </a:t>
            </a:r>
            <a:r>
              <a:rPr lang="en-US" sz="4000" dirty="0" smtClean="0">
                <a:latin typeface="Arial" panose="020B0604020202020204" pitchFamily="34" charset="0"/>
                <a:cs typeface="Arial" panose="020B0604020202020204" pitchFamily="34" charset="0"/>
              </a:rPr>
              <a:t>fuels.</a:t>
            </a:r>
            <a:endParaRPr lang="en-US" sz="4000" dirty="0">
              <a:latin typeface="Arial" panose="020B0604020202020204" pitchFamily="34" charset="0"/>
              <a:cs typeface="Arial" panose="020B0604020202020204" pitchFamily="34" charset="0"/>
            </a:endParaRPr>
          </a:p>
        </p:txBody>
      </p:sp>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 name="Прямоугольник 2"/>
          <p:cNvSpPr/>
          <p:nvPr/>
        </p:nvSpPr>
        <p:spPr>
          <a:xfrm>
            <a:off x="5328592" y="1345550"/>
            <a:ext cx="8128992" cy="3046988"/>
          </a:xfrm>
          <a:prstGeom prst="rect">
            <a:avLst/>
          </a:prstGeom>
        </p:spPr>
        <p:txBody>
          <a:bodyPr wrap="square">
            <a:spAutoFit/>
          </a:bodyPr>
          <a:lstStyle/>
          <a:p>
            <a:r>
              <a:rPr lang="en-US" sz="2400" b="1" dirty="0">
                <a:latin typeface="Arial" pitchFamily="34" charset="0"/>
                <a:cs typeface="Arial" pitchFamily="34" charset="0"/>
              </a:rPr>
              <a:t>5) Fossil fuel burning brings the most dangerous</a:t>
            </a:r>
          </a:p>
          <a:p>
            <a:r>
              <a:rPr lang="en-US" sz="2400" b="1" dirty="0">
                <a:latin typeface="Arial" pitchFamily="34" charset="0"/>
                <a:cs typeface="Arial" pitchFamily="34" charset="0"/>
              </a:rPr>
              <a:t>effect to the environment. It is global</a:t>
            </a:r>
          </a:p>
          <a:p>
            <a:r>
              <a:rPr lang="en-US" sz="2400" b="1" dirty="0">
                <a:latin typeface="Arial" pitchFamily="34" charset="0"/>
                <a:cs typeface="Arial" pitchFamily="34" charset="0"/>
              </a:rPr>
              <a:t>warming. The burning produces greenhouse</a:t>
            </a:r>
          </a:p>
          <a:p>
            <a:r>
              <a:rPr lang="en-US" sz="2400" b="1" dirty="0">
                <a:latin typeface="Arial" pitchFamily="34" charset="0"/>
                <a:cs typeface="Arial" pitchFamily="34" charset="0"/>
              </a:rPr>
              <a:t>gases, which keep heat and do not allow it to</a:t>
            </a:r>
          </a:p>
          <a:p>
            <a:r>
              <a:rPr lang="en-US" sz="2400" b="1" dirty="0">
                <a:latin typeface="Arial" pitchFamily="34" charset="0"/>
                <a:cs typeface="Arial" pitchFamily="34" charset="0"/>
              </a:rPr>
              <a:t>go back into space at night. Because of global</a:t>
            </a:r>
          </a:p>
          <a:p>
            <a:r>
              <a:rPr lang="en-US" sz="2400" b="1" dirty="0">
                <a:latin typeface="Arial" pitchFamily="34" charset="0"/>
                <a:cs typeface="Arial" pitchFamily="34" charset="0"/>
              </a:rPr>
              <a:t>warming, the sea level is rising because</a:t>
            </a:r>
          </a:p>
          <a:p>
            <a:r>
              <a:rPr lang="en-US" sz="2400" b="1" dirty="0">
                <a:latin typeface="Arial" pitchFamily="34" charset="0"/>
                <a:cs typeface="Arial" pitchFamily="34" charset="0"/>
              </a:rPr>
              <a:t>ice melts at the poles. This changes the</a:t>
            </a:r>
          </a:p>
          <a:p>
            <a:r>
              <a:rPr lang="en-US" sz="2400" b="1" dirty="0">
                <a:latin typeface="Arial" pitchFamily="34" charset="0"/>
                <a:cs typeface="Arial" pitchFamily="34" charset="0"/>
              </a:rPr>
              <a:t>balance of the natural processes.</a:t>
            </a:r>
            <a:endParaRPr lang="ru-RU" sz="2400" b="1" dirty="0">
              <a:latin typeface="Arial" pitchFamily="34" charset="0"/>
              <a:cs typeface="Arial" pitchFamily="34" charset="0"/>
            </a:endParaRPr>
          </a:p>
        </p:txBody>
      </p:sp>
      <p:sp>
        <p:nvSpPr>
          <p:cNvPr id="4" name="Прямоугольник 3"/>
          <p:cNvSpPr/>
          <p:nvPr/>
        </p:nvSpPr>
        <p:spPr>
          <a:xfrm>
            <a:off x="460375" y="4752578"/>
            <a:ext cx="11521280" cy="1938992"/>
          </a:xfrm>
          <a:prstGeom prst="rect">
            <a:avLst/>
          </a:prstGeom>
        </p:spPr>
        <p:txBody>
          <a:bodyPr wrap="square">
            <a:spAutoFit/>
          </a:bodyPr>
          <a:lstStyle/>
          <a:p>
            <a:r>
              <a:rPr lang="en-US" sz="2400" b="1" dirty="0">
                <a:latin typeface="Arial" pitchFamily="34" charset="0"/>
                <a:cs typeface="Arial" pitchFamily="34" charset="0"/>
              </a:rPr>
              <a:t>6) Fossil fuels are easy to get and </a:t>
            </a:r>
            <a:r>
              <a:rPr lang="en-US" sz="2400" b="1" dirty="0" smtClean="0">
                <a:latin typeface="Arial" pitchFamily="34" charset="0"/>
                <a:cs typeface="Arial" pitchFamily="34" charset="0"/>
              </a:rPr>
              <a:t>their cost </a:t>
            </a:r>
            <a:r>
              <a:rPr lang="en-US" sz="2400" b="1" dirty="0">
                <a:latin typeface="Arial" pitchFamily="34" charset="0"/>
                <a:cs typeface="Arial" pitchFamily="34" charset="0"/>
              </a:rPr>
              <a:t>is lower as compared to other sources.</a:t>
            </a:r>
          </a:p>
          <a:p>
            <a:r>
              <a:rPr lang="en-US" sz="2400" b="1" dirty="0">
                <a:latin typeface="Arial" pitchFamily="34" charset="0"/>
                <a:cs typeface="Arial" pitchFamily="34" charset="0"/>
              </a:rPr>
              <a:t>7) Fossil fuels produce air pollution </a:t>
            </a:r>
            <a:r>
              <a:rPr lang="en-US" sz="2400" b="1" dirty="0" smtClean="0">
                <a:latin typeface="Arial" pitchFamily="34" charset="0"/>
                <a:cs typeface="Arial" pitchFamily="34" charset="0"/>
              </a:rPr>
              <a:t>when they </a:t>
            </a:r>
            <a:r>
              <a:rPr lang="en-US" sz="2400" b="1" dirty="0">
                <a:latin typeface="Arial" pitchFamily="34" charset="0"/>
                <a:cs typeface="Arial" pitchFamily="34" charset="0"/>
              </a:rPr>
              <a:t>are burnt. Burning causes smog, </a:t>
            </a:r>
            <a:r>
              <a:rPr lang="en-US" sz="2400" b="1" dirty="0" smtClean="0">
                <a:latin typeface="Arial" pitchFamily="34" charset="0"/>
                <a:cs typeface="Arial" pitchFamily="34" charset="0"/>
              </a:rPr>
              <a:t>which is </a:t>
            </a:r>
            <a:r>
              <a:rPr lang="en-US" sz="2400" b="1" dirty="0">
                <a:latin typeface="Arial" pitchFamily="34" charset="0"/>
                <a:cs typeface="Arial" pitchFamily="34" charset="0"/>
              </a:rPr>
              <a:t>harmful for the environment and </a:t>
            </a:r>
            <a:r>
              <a:rPr lang="en-US" sz="2400" b="1" dirty="0" smtClean="0">
                <a:latin typeface="Arial" pitchFamily="34" charset="0"/>
                <a:cs typeface="Arial" pitchFamily="34" charset="0"/>
              </a:rPr>
              <a:t>public health</a:t>
            </a:r>
            <a:r>
              <a:rPr lang="en-US" sz="2400" b="1" dirty="0">
                <a:latin typeface="Arial" pitchFamily="34" charset="0"/>
                <a:cs typeface="Arial" pitchFamily="34" charset="0"/>
              </a:rPr>
              <a:t>.</a:t>
            </a:r>
          </a:p>
          <a:p>
            <a:r>
              <a:rPr lang="en-US" sz="2400" b="1" dirty="0">
                <a:latin typeface="Arial" pitchFamily="34" charset="0"/>
                <a:cs typeface="Arial" pitchFamily="34" charset="0"/>
              </a:rPr>
              <a:t>8) Fossil fuels are not-renewable. It </a:t>
            </a:r>
            <a:r>
              <a:rPr lang="en-US" sz="2400" b="1" dirty="0" smtClean="0">
                <a:latin typeface="Arial" pitchFamily="34" charset="0"/>
                <a:cs typeface="Arial" pitchFamily="34" charset="0"/>
              </a:rPr>
              <a:t>means that </a:t>
            </a:r>
            <a:r>
              <a:rPr lang="en-US" sz="2400" b="1" dirty="0">
                <a:latin typeface="Arial" pitchFamily="34" charset="0"/>
                <a:cs typeface="Arial" pitchFamily="34" charset="0"/>
              </a:rPr>
              <a:t>one day they will run out.</a:t>
            </a:r>
            <a:endParaRPr lang="ru-RU" sz="2400" b="1" dirty="0">
              <a:latin typeface="Arial" pitchFamily="34" charset="0"/>
              <a:cs typeface="Arial" pitchFamily="34" charset="0"/>
            </a:endParaRPr>
          </a:p>
        </p:txBody>
      </p:sp>
      <p:sp>
        <p:nvSpPr>
          <p:cNvPr id="6" name="Прямоугольник 5"/>
          <p:cNvSpPr/>
          <p:nvPr/>
        </p:nvSpPr>
        <p:spPr>
          <a:xfrm>
            <a:off x="1936304" y="5112618"/>
            <a:ext cx="1497526"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Advantage</a:t>
            </a:r>
            <a:endParaRPr lang="ru-RU" sz="2000" b="1" i="1" dirty="0">
              <a:solidFill>
                <a:srgbClr val="FF0000"/>
              </a:solidFill>
              <a:latin typeface="Arial" pitchFamily="34" charset="0"/>
              <a:cs typeface="Arial" pitchFamily="34" charset="0"/>
            </a:endParaRPr>
          </a:p>
        </p:txBody>
      </p:sp>
      <p:sp>
        <p:nvSpPr>
          <p:cNvPr id="7" name="Прямоугольник 6"/>
          <p:cNvSpPr/>
          <p:nvPr/>
        </p:nvSpPr>
        <p:spPr>
          <a:xfrm>
            <a:off x="10433248" y="3969143"/>
            <a:ext cx="1853392"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Disadvantage</a:t>
            </a:r>
            <a:endParaRPr lang="ru-RU" sz="2000" b="1" i="1" dirty="0">
              <a:solidFill>
                <a:srgbClr val="FF0000"/>
              </a:solidFill>
              <a:latin typeface="Arial" pitchFamily="34" charset="0"/>
              <a:cs typeface="Arial" pitchFamily="34" charset="0"/>
            </a:endParaRPr>
          </a:p>
        </p:txBody>
      </p:sp>
      <p:sp>
        <p:nvSpPr>
          <p:cNvPr id="8" name="Прямоугольник 7"/>
          <p:cNvSpPr/>
          <p:nvPr/>
        </p:nvSpPr>
        <p:spPr>
          <a:xfrm>
            <a:off x="9659976" y="5904706"/>
            <a:ext cx="1853392"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Disadvantage</a:t>
            </a:r>
            <a:endParaRPr lang="ru-RU" sz="2000" b="1" i="1" dirty="0">
              <a:solidFill>
                <a:srgbClr val="FF0000"/>
              </a:solidFill>
              <a:latin typeface="Arial" pitchFamily="34" charset="0"/>
              <a:cs typeface="Arial" pitchFamily="34" charset="0"/>
            </a:endParaRPr>
          </a:p>
        </p:txBody>
      </p:sp>
      <p:sp>
        <p:nvSpPr>
          <p:cNvPr id="9" name="Прямоугольник 8"/>
          <p:cNvSpPr/>
          <p:nvPr/>
        </p:nvSpPr>
        <p:spPr>
          <a:xfrm>
            <a:off x="10308048" y="6512708"/>
            <a:ext cx="1853392" cy="400110"/>
          </a:xfrm>
          <a:prstGeom prst="rect">
            <a:avLst/>
          </a:prstGeom>
        </p:spPr>
        <p:txBody>
          <a:bodyPr wrap="none">
            <a:spAutoFit/>
          </a:bodyPr>
          <a:lstStyle/>
          <a:p>
            <a:r>
              <a:rPr lang="en-US" sz="2000" b="1" i="1" dirty="0" smtClean="0">
                <a:solidFill>
                  <a:srgbClr val="FF0000"/>
                </a:solidFill>
                <a:latin typeface="Arial" pitchFamily="34" charset="0"/>
                <a:cs typeface="Arial" pitchFamily="34" charset="0"/>
              </a:rPr>
              <a:t>Disadvantage</a:t>
            </a:r>
            <a:endParaRPr lang="ru-RU" sz="2000" b="1" i="1" dirty="0">
              <a:solidFill>
                <a:srgbClr val="FF0000"/>
              </a:solidFill>
              <a:latin typeface="Arial" pitchFamily="34" charset="0"/>
              <a:cs typeface="Arial"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82" y="1512217"/>
            <a:ext cx="4758770" cy="2857035"/>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71" y="1512216"/>
            <a:ext cx="4859677" cy="2857036"/>
          </a:xfrm>
          <a:prstGeom prst="rect">
            <a:avLst/>
          </a:prstGeom>
        </p:spPr>
      </p:pic>
    </p:spTree>
    <p:extLst>
      <p:ext uri="{BB962C8B-B14F-4D97-AF65-F5344CB8AC3E}">
        <p14:creationId xmlns:p14="http://schemas.microsoft.com/office/powerpoint/2010/main" val="29429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7722" y="156593"/>
            <a:ext cx="11466156" cy="1354217"/>
          </a:xfrm>
        </p:spPr>
        <p:txBody>
          <a:bodyPr/>
          <a:lstStyle/>
          <a:p>
            <a:pPr algn="ctr"/>
            <a:r>
              <a:rPr lang="en-US" sz="4400" dirty="0" smtClean="0">
                <a:latin typeface="Arial" pitchFamily="34" charset="0"/>
                <a:cs typeface="Arial" pitchFamily="34" charset="0"/>
              </a:rPr>
              <a:t>FOR SELF-STUDY.</a:t>
            </a:r>
            <a:br>
              <a:rPr lang="en-US" sz="4400" dirty="0" smtClean="0">
                <a:latin typeface="Arial" pitchFamily="34" charset="0"/>
                <a:cs typeface="Arial" pitchFamily="34" charset="0"/>
              </a:rPr>
            </a:br>
            <a:endParaRPr lang="ru-RU" sz="4400" dirty="0">
              <a:latin typeface="Arial" pitchFamily="34" charset="0"/>
              <a:cs typeface="Arial" pitchFamily="34" charset="0"/>
            </a:endParaRPr>
          </a:p>
        </p:txBody>
      </p:sp>
      <p:sp>
        <p:nvSpPr>
          <p:cNvPr id="8" name="Прямоугольник 7"/>
          <p:cNvSpPr/>
          <p:nvPr/>
        </p:nvSpPr>
        <p:spPr>
          <a:xfrm>
            <a:off x="5789585" y="1872258"/>
            <a:ext cx="6768752" cy="4801314"/>
          </a:xfrm>
          <a:prstGeom prst="rect">
            <a:avLst/>
          </a:prstGeom>
          <a:solidFill>
            <a:srgbClr val="66FF66"/>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b="1" dirty="0" smtClean="0">
                <a:latin typeface="Arial" pitchFamily="34" charset="0"/>
                <a:cs typeface="Arial" panose="020B0604020202020204" pitchFamily="34" charset="0"/>
              </a:rPr>
              <a:t>Human environment is a man-made environment. It was </a:t>
            </a:r>
            <a:r>
              <a:rPr lang="en-US" sz="1800" b="1" dirty="0" smtClean="0">
                <a:solidFill>
                  <a:schemeClr val="tx2"/>
                </a:solidFill>
                <a:latin typeface="Arial" panose="020B0604020202020204" pitchFamily="34" charset="0"/>
                <a:cs typeface="Arial" panose="020B0604020202020204" pitchFamily="34" charset="0"/>
              </a:rPr>
              <a:t>(1)</a:t>
            </a:r>
            <a:r>
              <a:rPr lang="en-US" sz="1800" b="1" dirty="0" smtClean="0">
                <a:latin typeface="Arial" panose="020B0604020202020204" pitchFamily="34" charset="0"/>
                <a:cs typeface="Arial" panose="020B0604020202020204" pitchFamily="34" charset="0"/>
              </a:rPr>
              <a:t> ... by humans for their needs. Before </a:t>
            </a:r>
            <a:r>
              <a:rPr lang="en-US" sz="1800" b="1" dirty="0" smtClean="0">
                <a:solidFill>
                  <a:schemeClr val="tx2"/>
                </a:solidFill>
                <a:latin typeface="Arial" panose="020B0604020202020204" pitchFamily="34" charset="0"/>
                <a:cs typeface="Arial" panose="020B0604020202020204" pitchFamily="34" charset="0"/>
              </a:rPr>
              <a:t>(2)</a:t>
            </a:r>
            <a:r>
              <a:rPr lang="en-US" sz="1800" b="1" dirty="0" smtClean="0">
                <a:latin typeface="Arial" panose="020B0604020202020204" pitchFamily="34" charset="0"/>
                <a:cs typeface="Arial" panose="020B0604020202020204" pitchFamily="34" charset="0"/>
              </a:rPr>
              <a:t> ... appeared, humans lived in the natural environment. They had an environment-friendly life. With time, their </a:t>
            </a:r>
            <a:r>
              <a:rPr lang="en-US" sz="1800" b="1" dirty="0" smtClean="0">
                <a:solidFill>
                  <a:schemeClr val="tx2"/>
                </a:solidFill>
                <a:latin typeface="Arial" panose="020B0604020202020204" pitchFamily="34" charset="0"/>
                <a:cs typeface="Arial" panose="020B0604020202020204" pitchFamily="34" charset="0"/>
              </a:rPr>
              <a:t>(3) </a:t>
            </a:r>
            <a:r>
              <a:rPr lang="en-US" sz="1800" b="1" dirty="0" smtClean="0">
                <a:latin typeface="Arial" panose="020B0604020202020204" pitchFamily="34" charset="0"/>
                <a:cs typeface="Arial" panose="020B0604020202020204" pitchFamily="34" charset="0"/>
              </a:rPr>
              <a:t>... grew and grew. Humans learnt new ways to change their environment for their needs. They learnt to grow crops and animals, and build houses. They </a:t>
            </a:r>
            <a:r>
              <a:rPr lang="en-US" sz="1800" b="1" dirty="0" smtClean="0">
                <a:solidFill>
                  <a:schemeClr val="tx2"/>
                </a:solidFill>
                <a:latin typeface="Arial" panose="020B0604020202020204" pitchFamily="34" charset="0"/>
                <a:cs typeface="Arial" panose="020B0604020202020204" pitchFamily="34" charset="0"/>
              </a:rPr>
              <a:t>(4) </a:t>
            </a:r>
            <a:r>
              <a:rPr lang="en-US" sz="1800" b="1" dirty="0" smtClean="0">
                <a:latin typeface="Arial" panose="020B0604020202020204" pitchFamily="34" charset="0"/>
                <a:cs typeface="Arial" panose="020B0604020202020204" pitchFamily="34" charset="0"/>
              </a:rPr>
              <a:t>... the wheel, money, trade and business. Transportation became faster. It became possible after they had  invented new technologies. Communication became easier and fast across the world. They formed a man-made </a:t>
            </a:r>
            <a:r>
              <a:rPr lang="en-US" sz="1800" b="1" dirty="0" smtClean="0">
                <a:solidFill>
                  <a:schemeClr val="tx2"/>
                </a:solidFill>
                <a:latin typeface="Arial" panose="020B0604020202020204" pitchFamily="34" charset="0"/>
                <a:cs typeface="Arial" panose="020B0604020202020204" pitchFamily="34" charset="0"/>
              </a:rPr>
              <a:t>(5)</a:t>
            </a:r>
            <a:r>
              <a:rPr lang="en-US" sz="1800" b="1" dirty="0" smtClean="0">
                <a:latin typeface="Arial" panose="020B0604020202020204" pitchFamily="34" charset="0"/>
                <a:cs typeface="Arial" panose="020B0604020202020204" pitchFamily="34" charset="0"/>
              </a:rPr>
              <a:t> ... . We need a </a:t>
            </a:r>
            <a:r>
              <a:rPr lang="en-US" sz="1800" b="1" dirty="0">
                <a:latin typeface="Arial" panose="020B0604020202020204" pitchFamily="34" charset="0"/>
                <a:cs typeface="Arial" panose="020B0604020202020204" pitchFamily="34" charset="0"/>
              </a:rPr>
              <a:t>balance between the </a:t>
            </a:r>
            <a:r>
              <a:rPr lang="en-US" sz="1800" b="1" dirty="0" smtClean="0">
                <a:latin typeface="Arial" panose="020B0604020202020204" pitchFamily="34" charset="0"/>
                <a:cs typeface="Arial" panose="020B0604020202020204" pitchFamily="34" charset="0"/>
              </a:rPr>
              <a:t>natural and </a:t>
            </a:r>
            <a:r>
              <a:rPr lang="en-US" sz="1800" b="1" dirty="0">
                <a:latin typeface="Arial" panose="020B0604020202020204" pitchFamily="34" charset="0"/>
                <a:cs typeface="Arial" panose="020B0604020202020204" pitchFamily="34" charset="0"/>
              </a:rPr>
              <a:t>man-made environment. If we use </a:t>
            </a:r>
            <a:r>
              <a:rPr lang="en-US" sz="1800" b="1" dirty="0" smtClean="0">
                <a:latin typeface="Arial" panose="020B0604020202020204" pitchFamily="34" charset="0"/>
                <a:cs typeface="Arial" panose="020B0604020202020204" pitchFamily="34" charset="0"/>
              </a:rPr>
              <a:t>the natural </a:t>
            </a:r>
            <a:r>
              <a:rPr lang="en-US" sz="1800" b="1" dirty="0">
                <a:solidFill>
                  <a:schemeClr val="tx2"/>
                </a:solidFill>
                <a:latin typeface="Arial" panose="020B0604020202020204" pitchFamily="34" charset="0"/>
                <a:cs typeface="Arial" panose="020B0604020202020204" pitchFamily="34" charset="0"/>
              </a:rPr>
              <a:t>(6)</a:t>
            </a:r>
            <a:r>
              <a:rPr lang="en-US" sz="1800" b="1" dirty="0">
                <a:latin typeface="Arial" panose="020B0604020202020204" pitchFamily="34" charset="0"/>
                <a:cs typeface="Arial" panose="020B0604020202020204" pitchFamily="34" charset="0"/>
              </a:rPr>
              <a:t> ... wisely, we can have a healthy balance. We should use our </a:t>
            </a:r>
            <a:r>
              <a:rPr lang="en-US" sz="1800" b="1" dirty="0" smtClean="0">
                <a:latin typeface="Arial" panose="020B0604020202020204" pitchFamily="34" charset="0"/>
                <a:cs typeface="Arial" panose="020B0604020202020204" pitchFamily="34" charset="0"/>
              </a:rPr>
              <a:t>resources wisely </a:t>
            </a:r>
            <a:r>
              <a:rPr lang="en-US" sz="1800" b="1" dirty="0">
                <a:latin typeface="Arial" panose="020B0604020202020204" pitchFamily="34" charset="0"/>
                <a:cs typeface="Arial" panose="020B0604020202020204" pitchFamily="34" charset="0"/>
              </a:rPr>
              <a:t>and learn to save them. Natural resources like wood, minerals, water and </a:t>
            </a:r>
            <a:r>
              <a:rPr lang="en-US" sz="1800" b="1" dirty="0" smtClean="0">
                <a:latin typeface="Arial" panose="020B0604020202020204" pitchFamily="34" charset="0"/>
                <a:cs typeface="Arial" panose="020B0604020202020204" pitchFamily="34" charset="0"/>
              </a:rPr>
              <a:t>air are </a:t>
            </a:r>
            <a:r>
              <a:rPr lang="en-US" sz="1800" b="1" dirty="0">
                <a:latin typeface="Arial" panose="020B0604020202020204" pitchFamily="34" charset="0"/>
                <a:cs typeface="Arial" panose="020B0604020202020204" pitchFamily="34" charset="0"/>
              </a:rPr>
              <a:t>important for </a:t>
            </a:r>
            <a:r>
              <a:rPr lang="en-US" sz="1800" b="1" dirty="0">
                <a:solidFill>
                  <a:schemeClr val="tx2"/>
                </a:solidFill>
                <a:latin typeface="Arial" panose="020B0604020202020204" pitchFamily="34" charset="0"/>
                <a:cs typeface="Arial" panose="020B0604020202020204" pitchFamily="34" charset="0"/>
              </a:rPr>
              <a:t>(7) </a:t>
            </a:r>
            <a:r>
              <a:rPr lang="en-US" sz="1800" b="1" dirty="0">
                <a:latin typeface="Arial" panose="020B0604020202020204" pitchFamily="34" charset="0"/>
                <a:cs typeface="Arial" panose="020B0604020202020204" pitchFamily="34" charset="0"/>
              </a:rPr>
              <a:t>... . If we do not </a:t>
            </a:r>
            <a:r>
              <a:rPr lang="en-US" sz="1800" b="1" dirty="0" smtClean="0">
                <a:latin typeface="Arial" panose="020B0604020202020204" pitchFamily="34" charset="0"/>
                <a:cs typeface="Arial" panose="020B0604020202020204" pitchFamily="34" charset="0"/>
              </a:rPr>
              <a:t>use them </a:t>
            </a:r>
            <a:r>
              <a:rPr lang="en-US" sz="1800" b="1" dirty="0">
                <a:latin typeface="Arial" panose="020B0604020202020204" pitchFamily="34" charset="0"/>
                <a:cs typeface="Arial" panose="020B0604020202020204" pitchFamily="34" charset="0"/>
              </a:rPr>
              <a:t>wisely, we may run out of them </a:t>
            </a:r>
            <a:r>
              <a:rPr lang="en-US" sz="1800" b="1" dirty="0" smtClean="0">
                <a:latin typeface="Arial" panose="020B0604020202020204" pitchFamily="34" charset="0"/>
                <a:cs typeface="Arial" panose="020B0604020202020204" pitchFamily="34" charset="0"/>
              </a:rPr>
              <a:t>one day</a:t>
            </a:r>
            <a:r>
              <a:rPr lang="en-US" sz="1800" b="1" dirty="0">
                <a:latin typeface="Arial" panose="020B0604020202020204" pitchFamily="34" charset="0"/>
                <a:cs typeface="Arial" panose="020B0604020202020204" pitchFamily="34" charset="0"/>
              </a:rPr>
              <a:t>. We should think about our </a:t>
            </a:r>
            <a:r>
              <a:rPr lang="en-US" sz="1800" b="1" dirty="0">
                <a:solidFill>
                  <a:schemeClr val="tx2"/>
                </a:solidFill>
                <a:latin typeface="Arial" panose="020B0604020202020204" pitchFamily="34" charset="0"/>
                <a:cs typeface="Arial" panose="020B0604020202020204" pitchFamily="34" charset="0"/>
              </a:rPr>
              <a:t>(8</a:t>
            </a:r>
            <a:r>
              <a:rPr lang="en-US" sz="1800" b="1" dirty="0" smtClean="0">
                <a:solidFill>
                  <a:schemeClr val="tx2"/>
                </a:solidFill>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6" name="Прямоугольник 5"/>
          <p:cNvSpPr/>
          <p:nvPr/>
        </p:nvSpPr>
        <p:spPr>
          <a:xfrm>
            <a:off x="380220" y="5288577"/>
            <a:ext cx="5409365" cy="138499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800" b="1" dirty="0">
                <a:latin typeface="Arial" pitchFamily="34" charset="0"/>
                <a:cs typeface="Arial" pitchFamily="34" charset="0"/>
              </a:rPr>
              <a:t>life, needs, ecosystem, changed, future, invented, technology, sources</a:t>
            </a:r>
            <a:endParaRPr lang="ru-RU" sz="2800" b="1" dirty="0">
              <a:latin typeface="Arial" pitchFamily="34" charset="0"/>
              <a:cs typeface="Arial" pitchFamily="34" charset="0"/>
            </a:endParaRPr>
          </a:p>
        </p:txBody>
      </p:sp>
      <p:sp>
        <p:nvSpPr>
          <p:cNvPr id="4" name="Прямоугольник 3"/>
          <p:cNvSpPr/>
          <p:nvPr/>
        </p:nvSpPr>
        <p:spPr>
          <a:xfrm>
            <a:off x="7120880" y="1149920"/>
            <a:ext cx="5135405" cy="1200329"/>
          </a:xfrm>
          <a:prstGeom prst="rect">
            <a:avLst/>
          </a:prstGeom>
        </p:spPr>
        <p:txBody>
          <a:bodyPr wrap="square">
            <a:spAutoFit/>
          </a:bodyPr>
          <a:lstStyle/>
          <a:p>
            <a:r>
              <a:rPr lang="en-US" sz="2400" b="1" dirty="0" smtClean="0">
                <a:solidFill>
                  <a:srgbClr val="FF0000"/>
                </a:solidFill>
                <a:latin typeface="Arial" pitchFamily="34" charset="0"/>
                <a:cs typeface="Arial" pitchFamily="34" charset="0"/>
              </a:rPr>
              <a:t>2 Read </a:t>
            </a:r>
            <a:r>
              <a:rPr lang="en-US" sz="2400" b="1" dirty="0">
                <a:solidFill>
                  <a:srgbClr val="FF0000"/>
                </a:solidFill>
                <a:latin typeface="Arial" pitchFamily="34" charset="0"/>
                <a:cs typeface="Arial" pitchFamily="34" charset="0"/>
              </a:rPr>
              <a:t>and complete the sentences with the words.</a:t>
            </a:r>
            <a:r>
              <a:rPr lang="ru-RU" sz="2400" b="1" dirty="0">
                <a:solidFill>
                  <a:srgbClr val="FF0000"/>
                </a:solidFill>
                <a:latin typeface="Arial" pitchFamily="34" charset="0"/>
                <a:cs typeface="Arial" pitchFamily="34" charset="0"/>
              </a:rPr>
              <a:t/>
            </a:r>
            <a:br>
              <a:rPr lang="ru-RU" sz="2400" b="1" dirty="0">
                <a:solidFill>
                  <a:srgbClr val="FF0000"/>
                </a:solidFill>
                <a:latin typeface="Arial" pitchFamily="34" charset="0"/>
                <a:cs typeface="Arial" pitchFamily="34" charset="0"/>
              </a:rPr>
            </a:br>
            <a:endParaRPr lang="ru-RU" sz="2400" b="1" dirty="0">
              <a:solidFill>
                <a:srgbClr val="FF0000"/>
              </a:solidFill>
              <a:latin typeface="Arial" pitchFamily="34" charset="0"/>
              <a:cs typeface="Arial" pitchFamily="34" charset="0"/>
            </a:endParaRPr>
          </a:p>
        </p:txBody>
      </p:sp>
      <p:sp>
        <p:nvSpPr>
          <p:cNvPr id="5" name="Прямоугольник 4"/>
          <p:cNvSpPr/>
          <p:nvPr/>
        </p:nvSpPr>
        <p:spPr>
          <a:xfrm>
            <a:off x="329291" y="1288420"/>
            <a:ext cx="6400800" cy="461665"/>
          </a:xfrm>
          <a:prstGeom prst="rect">
            <a:avLst/>
          </a:prstGeom>
        </p:spPr>
        <p:txBody>
          <a:bodyPr>
            <a:spAutoFit/>
          </a:bodyPr>
          <a:lstStyle/>
          <a:p>
            <a:r>
              <a:rPr lang="en-US" sz="2400" b="1" dirty="0">
                <a:solidFill>
                  <a:srgbClr val="FF0000"/>
                </a:solidFill>
                <a:latin typeface="Arial" pitchFamily="34" charset="0"/>
                <a:cs typeface="Arial" pitchFamily="34" charset="0"/>
              </a:rPr>
              <a:t>1 Read and complete the table.</a:t>
            </a:r>
            <a:endParaRPr lang="ru-RU" sz="2400" dirty="0">
              <a:solidFill>
                <a:srgbClr val="FF0000"/>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8649" y="1857230"/>
            <a:ext cx="5167015" cy="117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0220" y="3168403"/>
            <a:ext cx="5095444" cy="166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a:extLst>
              <a:ext uri="{FF2B5EF4-FFF2-40B4-BE49-F238E27FC236}">
                <a16:creationId xmlns="" xmlns:a16="http://schemas.microsoft.com/office/drawing/2014/main" id="{30D8FE94-81E1-4304-B231-00DA0554F340}"/>
              </a:ext>
            </a:extLst>
          </p:cNvPr>
          <p:cNvSpPr/>
          <p:nvPr/>
        </p:nvSpPr>
        <p:spPr>
          <a:xfrm>
            <a:off x="9624853" y="6381184"/>
            <a:ext cx="2824619" cy="584775"/>
          </a:xfrm>
          <a:prstGeom prst="rect">
            <a:avLst/>
          </a:prstGeom>
          <a:solidFill>
            <a:srgbClr val="FFCCCC"/>
          </a:solidFill>
        </p:spPr>
        <p:txBody>
          <a:bodyPr wrap="none">
            <a:spAutoFit/>
          </a:bodyPr>
          <a:lstStyle/>
          <a:p>
            <a:pPr marL="554212" indent="-554212"/>
            <a:r>
              <a:rPr lang="en-US" sz="3200" b="1" dirty="0" smtClean="0">
                <a:solidFill>
                  <a:srgbClr val="002060"/>
                </a:solidFill>
                <a:latin typeface="Arial" pitchFamily="34" charset="0"/>
                <a:cs typeface="Arial" pitchFamily="34" charset="0"/>
              </a:rPr>
              <a:t>(U9, L1 p.116)</a:t>
            </a:r>
            <a:endParaRPr lang="en-US" sz="32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822084398"/>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151928" y="172971"/>
            <a:ext cx="12521480" cy="846386"/>
          </a:xfrm>
        </p:spPr>
        <p:txBody>
          <a:bodyPr/>
          <a:lstStyle/>
          <a:p>
            <a:pPr algn="ctr"/>
            <a:r>
              <a:rPr lang="en-US" sz="4400" dirty="0"/>
              <a:t> </a:t>
            </a:r>
            <a:r>
              <a:rPr lang="en-US" sz="5500" dirty="0" smtClean="0">
                <a:latin typeface="Arial" panose="020B0604020202020204" pitchFamily="34" charset="0"/>
                <a:cs typeface="Arial" panose="020B0604020202020204" pitchFamily="34" charset="0"/>
              </a:rPr>
              <a:t>Checking the self-study work</a:t>
            </a:r>
            <a:endParaRPr lang="ru-RU" sz="5500" dirty="0"/>
          </a:p>
        </p:txBody>
      </p:sp>
      <p:sp>
        <p:nvSpPr>
          <p:cNvPr id="3" name="AutoShape 4" descr="https://uafilm.pro/uploads/mini/fullstory/09/1588149935100_gullivers_travels.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5" name="AutoShape 6" descr="https://uafilm.pro/uploads/mini/fullstory/09/1588149935100_gullivers_travels.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6" name="AutoShape 8" descr="https://uafilm.pro/uploads/mini/fullstory/09/1588149935100_gullivers_travels.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7" name="AutoShape 10" descr="https://uafilm.pro/uploads/mini/fullstory/09/1588149935100_gullivers_travels.web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2" name="Прямоугольник 11"/>
          <p:cNvSpPr/>
          <p:nvPr/>
        </p:nvSpPr>
        <p:spPr>
          <a:xfrm>
            <a:off x="315406" y="2664347"/>
            <a:ext cx="11269970" cy="658835"/>
          </a:xfrm>
          <a:prstGeom prst="rect">
            <a:avLst/>
          </a:prstGeom>
        </p:spPr>
        <p:txBody>
          <a:bodyPr wrap="square">
            <a:spAutoFit/>
          </a:bodyPr>
          <a:lstStyle/>
          <a:p>
            <a:pPr indent="627063">
              <a:lnSpc>
                <a:spcPct val="150000"/>
              </a:lnSpc>
            </a:pPr>
            <a:endParaRPr lang="en-US" sz="2800" b="1" dirty="0">
              <a:solidFill>
                <a:srgbClr val="002060"/>
              </a:solidFill>
              <a:effectLst/>
              <a:latin typeface="Arial" panose="020B0604020202020204" pitchFamily="34" charset="0"/>
              <a:cs typeface="Arial" panose="020B0604020202020204" pitchFamily="34" charset="0"/>
            </a:endParaRPr>
          </a:p>
        </p:txBody>
      </p:sp>
      <p:sp>
        <p:nvSpPr>
          <p:cNvPr id="8" name="TextBox 7"/>
          <p:cNvSpPr txBox="1"/>
          <p:nvPr/>
        </p:nvSpPr>
        <p:spPr>
          <a:xfrm>
            <a:off x="612775" y="1304580"/>
            <a:ext cx="7605929" cy="523220"/>
          </a:xfrm>
          <a:prstGeom prst="rect">
            <a:avLst/>
          </a:prstGeom>
          <a:noFill/>
        </p:spPr>
        <p:txBody>
          <a:bodyPr wrap="square" rtlCol="0">
            <a:spAutoFit/>
          </a:bodyPr>
          <a:lstStyle/>
          <a:p>
            <a:r>
              <a:rPr lang="en-US" sz="2800" b="1" dirty="0" smtClean="0">
                <a:solidFill>
                  <a:srgbClr val="FF0000"/>
                </a:solidFill>
              </a:rPr>
              <a:t>1</a:t>
            </a:r>
            <a:r>
              <a:rPr lang="en-US" sz="2800" b="1" dirty="0" smtClean="0">
                <a:solidFill>
                  <a:srgbClr val="FF0000"/>
                </a:solidFill>
                <a:latin typeface="Arial" panose="020B0604020202020204" pitchFamily="34" charset="0"/>
                <a:cs typeface="Arial" panose="020B0604020202020204" pitchFamily="34" charset="0"/>
              </a:rPr>
              <a:t>. Which sculpture is the most interesting?</a:t>
            </a:r>
            <a:endParaRPr lang="ru-RU" sz="28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155575" y="1866593"/>
            <a:ext cx="12437913" cy="1384995"/>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b="1" dirty="0" smtClean="0">
                <a:latin typeface="Arial" panose="020B0604020202020204" pitchFamily="34" charset="0"/>
                <a:cs typeface="Arial" panose="020B0604020202020204" pitchFamily="34" charset="0"/>
              </a:rPr>
              <a:t>In my opinion, the most interesting sculpture  is</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“The Swedish </a:t>
            </a:r>
            <a:r>
              <a:rPr lang="en-US" sz="2800" b="1" dirty="0">
                <a:latin typeface="Arial" panose="020B0604020202020204" pitchFamily="34" charset="0"/>
                <a:cs typeface="Arial" panose="020B0604020202020204" pitchFamily="34" charset="0"/>
              </a:rPr>
              <a:t>Language”. The message of the sculpture is that people in </a:t>
            </a:r>
            <a:r>
              <a:rPr lang="en-US" sz="2800" b="1" dirty="0" smtClean="0">
                <a:latin typeface="Arial" panose="020B0604020202020204" pitchFamily="34" charset="0"/>
                <a:cs typeface="Arial" panose="020B0604020202020204" pitchFamily="34" charset="0"/>
              </a:rPr>
              <a:t>the modern </a:t>
            </a:r>
            <a:r>
              <a:rPr lang="en-US" sz="2800" b="1" dirty="0">
                <a:latin typeface="Arial" panose="020B0604020202020204" pitchFamily="34" charset="0"/>
                <a:cs typeface="Arial" panose="020B0604020202020204" pitchFamily="34" charset="0"/>
              </a:rPr>
              <a:t>world have a lot of problems, but they should stay strong.</a:t>
            </a:r>
            <a:endParaRPr lang="ru-RU" sz="2800" b="1" dirty="0">
              <a:latin typeface="Arial" panose="020B0604020202020204" pitchFamily="34" charset="0"/>
              <a:cs typeface="Arial" panose="020B0604020202020204" pitchFamily="34" charset="0"/>
            </a:endParaRPr>
          </a:p>
        </p:txBody>
      </p:sp>
      <p:sp>
        <p:nvSpPr>
          <p:cNvPr id="10" name="TextBox 9"/>
          <p:cNvSpPr txBox="1"/>
          <p:nvPr/>
        </p:nvSpPr>
        <p:spPr>
          <a:xfrm>
            <a:off x="410270" y="3683523"/>
            <a:ext cx="1085405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2.Which sculptures best tell about how  to take care of nature?</a:t>
            </a:r>
            <a:endParaRPr lang="ru-RU"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5176664" y="4608562"/>
            <a:ext cx="7416824" cy="224676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b="1" dirty="0" smtClean="0">
                <a:latin typeface="Arial" panose="020B0604020202020204" pitchFamily="34" charset="0"/>
                <a:cs typeface="Arial" panose="020B0604020202020204" pitchFamily="34" charset="0"/>
              </a:rPr>
              <a:t>I think the sculpture called “Caring Hand” is the best one. It </a:t>
            </a:r>
            <a:r>
              <a:rPr lang="en-US" sz="2800" b="1" dirty="0">
                <a:latin typeface="Arial" panose="020B0604020202020204" pitchFamily="34" charset="0"/>
                <a:cs typeface="Arial" panose="020B0604020202020204" pitchFamily="34" charset="0"/>
              </a:rPr>
              <a:t>was created as a message to show how </a:t>
            </a:r>
            <a:r>
              <a:rPr lang="en-US" sz="2800" b="1" dirty="0" smtClean="0">
                <a:latin typeface="Arial" panose="020B0604020202020204" pitchFamily="34" charset="0"/>
                <a:cs typeface="Arial" panose="020B0604020202020204" pitchFamily="34" charset="0"/>
              </a:rPr>
              <a:t>important nature </a:t>
            </a:r>
            <a:r>
              <a:rPr lang="en-US" sz="2800" b="1" dirty="0">
                <a:latin typeface="Arial" panose="020B0604020202020204" pitchFamily="34" charset="0"/>
                <a:cs typeface="Arial" panose="020B0604020202020204" pitchFamily="34" charset="0"/>
              </a:rPr>
              <a:t>is. People must think of how to take care of the beauty all </a:t>
            </a:r>
            <a:r>
              <a:rPr lang="en-US" sz="2800" b="1" dirty="0" smtClean="0">
                <a:latin typeface="Arial" panose="020B0604020202020204" pitchFamily="34" charset="0"/>
                <a:cs typeface="Arial" panose="020B0604020202020204" pitchFamily="34" charset="0"/>
              </a:rPr>
              <a:t>around.</a:t>
            </a:r>
            <a:endParaRPr lang="ru-RU" sz="2800" b="1" dirty="0">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6331"/>
          <a:stretch/>
        </p:blipFill>
        <p:spPr bwMode="auto">
          <a:xfrm>
            <a:off x="765175" y="4206743"/>
            <a:ext cx="4220429" cy="28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1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 name="AutoShape 8" descr="Zoopraxiscope - Flutter &amp; Wow Museum ProjectsFlutter &amp; Wow Museum Proje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AutoShape 10" descr="Zoopraxiscope - Flutter &amp; Wow Museum ProjectsFlutter &amp; Wow Museum Projec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5"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935728" y="329381"/>
            <a:ext cx="11233248" cy="677108"/>
          </a:xfrm>
        </p:spPr>
        <p:txBody>
          <a:bodyPr/>
          <a:lstStyle/>
          <a:p>
            <a:pPr algn="ctr"/>
            <a:r>
              <a:rPr lang="en-US" sz="4400" dirty="0">
                <a:latin typeface="Arial" panose="020B0604020202020204" pitchFamily="34" charset="0"/>
                <a:cs typeface="Arial" panose="020B0604020202020204" pitchFamily="34" charset="0"/>
              </a:rPr>
              <a:t>Checking the self-study work</a:t>
            </a:r>
          </a:p>
        </p:txBody>
      </p:sp>
      <p:sp>
        <p:nvSpPr>
          <p:cNvPr id="10" name="Прямоугольник 9"/>
          <p:cNvSpPr/>
          <p:nvPr/>
        </p:nvSpPr>
        <p:spPr>
          <a:xfrm>
            <a:off x="5904898" y="2520330"/>
            <a:ext cx="6657892" cy="3970318"/>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b="1" dirty="0" smtClean="0">
                <a:latin typeface="Arial" panose="020B0604020202020204" pitchFamily="34" charset="0"/>
                <a:cs typeface="Arial" panose="020B0604020202020204" pitchFamily="34" charset="0"/>
              </a:rPr>
              <a:t>I’d like to add the monument of 26 </a:t>
            </a:r>
            <a:r>
              <a:rPr lang="en-US" sz="2800" b="1" dirty="0">
                <a:latin typeface="Arial" panose="020B0604020202020204" pitchFamily="34" charset="0"/>
                <a:cs typeface="Arial" panose="020B0604020202020204" pitchFamily="34" charset="0"/>
              </a:rPr>
              <a:t>figures of children </a:t>
            </a:r>
            <a:r>
              <a:rPr lang="en-US" sz="2800" b="1" dirty="0" smtClean="0">
                <a:latin typeface="Arial" panose="020B0604020202020204" pitchFamily="34" charset="0"/>
                <a:cs typeface="Arial" panose="020B0604020202020204" pitchFamily="34" charset="0"/>
              </a:rPr>
              <a:t>Underwater </a:t>
            </a:r>
            <a:r>
              <a:rPr lang="en-US" sz="2800" b="1" dirty="0">
                <a:latin typeface="Arial" panose="020B0604020202020204" pitchFamily="34" charset="0"/>
                <a:cs typeface="Arial" panose="020B0604020202020204" pitchFamily="34" charset="0"/>
              </a:rPr>
              <a:t>Sculpture Park in Grenada, Spain. The statues have become</a:t>
            </a:r>
          </a:p>
          <a:p>
            <a:r>
              <a:rPr lang="en-US" sz="2800" b="1" dirty="0">
                <a:latin typeface="Arial" panose="020B0604020202020204" pitchFamily="34" charset="0"/>
                <a:cs typeface="Arial" panose="020B0604020202020204" pitchFamily="34" charset="0"/>
              </a:rPr>
              <a:t>a man-made home for sea animals and plants. The circle of children</a:t>
            </a:r>
          </a:p>
          <a:p>
            <a:r>
              <a:rPr lang="en-US" sz="2800" b="1" dirty="0">
                <a:latin typeface="Arial" panose="020B0604020202020204" pitchFamily="34" charset="0"/>
                <a:cs typeface="Arial" panose="020B0604020202020204" pitchFamily="34" charset="0"/>
              </a:rPr>
              <a:t>shows the life cycle and that humans must take care of the nature for </a:t>
            </a:r>
            <a:r>
              <a:rPr lang="en-US" sz="2800" b="1" dirty="0" smtClean="0">
                <a:latin typeface="Arial" panose="020B0604020202020204" pitchFamily="34" charset="0"/>
                <a:cs typeface="Arial" panose="020B0604020202020204" pitchFamily="34" charset="0"/>
              </a:rPr>
              <a:t>the best </a:t>
            </a:r>
            <a:r>
              <a:rPr lang="en-US" sz="2800" b="1" dirty="0">
                <a:latin typeface="Arial" panose="020B0604020202020204" pitchFamily="34" charset="0"/>
                <a:cs typeface="Arial" panose="020B0604020202020204" pitchFamily="34" charset="0"/>
              </a:rPr>
              <a:t>future of children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581606" y="1871619"/>
            <a:ext cx="11332641" cy="523220"/>
          </a:xfrm>
          <a:prstGeom prst="rect">
            <a:avLst/>
          </a:prstGeom>
          <a:noFill/>
        </p:spPr>
        <p:txBody>
          <a:bodyPr wrap="square" rtlCol="0">
            <a:spAutoFit/>
          </a:bodyPr>
          <a:lstStyle/>
          <a:p>
            <a:pPr algn="ctr"/>
            <a:r>
              <a:rPr lang="ru-RU" sz="2800" b="1" dirty="0" smtClean="0">
                <a:solidFill>
                  <a:srgbClr val="FF0000"/>
                </a:solidFill>
                <a:latin typeface="Arial" pitchFamily="34" charset="0"/>
                <a:cs typeface="Arial" pitchFamily="34" charset="0"/>
              </a:rPr>
              <a:t>2</a:t>
            </a:r>
            <a:r>
              <a:rPr lang="en-US" sz="2800" b="1" dirty="0" smtClean="0">
                <a:solidFill>
                  <a:srgbClr val="FF0000"/>
                </a:solidFill>
                <a:latin typeface="Arial" pitchFamily="34" charset="0"/>
                <a:cs typeface="Arial" pitchFamily="34" charset="0"/>
              </a:rPr>
              <a:t>. Which sculptures best tell about how to take care of nature?</a:t>
            </a:r>
            <a:endParaRPr lang="ru-RU" sz="2800" b="1" dirty="0">
              <a:solidFill>
                <a:srgbClr val="FF0000"/>
              </a:solidFill>
              <a:latin typeface="Arial" pitchFamily="34" charset="0"/>
              <a:cs typeface="Arial" pitchFamily="34" charset="0"/>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23" y="2520330"/>
            <a:ext cx="5428457" cy="3970318"/>
          </a:xfrm>
          <a:prstGeom prst="rect">
            <a:avLst/>
          </a:prstGeom>
        </p:spPr>
      </p:pic>
    </p:spTree>
    <p:extLst>
      <p:ext uri="{BB962C8B-B14F-4D97-AF65-F5344CB8AC3E}">
        <p14:creationId xmlns:p14="http://schemas.microsoft.com/office/powerpoint/2010/main" val="12316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 name="AutoShape 8" descr="Zoopraxiscope - Flutter &amp; Wow Museum ProjectsFlutter &amp; Wow Museum Proje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AutoShape 10" descr="Zoopraxiscope - Flutter &amp; Wow Museum ProjectsFlutter &amp; Wow Museum Projec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5"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460375" y="329381"/>
            <a:ext cx="12061105" cy="677108"/>
          </a:xfrm>
        </p:spPr>
        <p:txBody>
          <a:bodyPr/>
          <a:lstStyle/>
          <a:p>
            <a:pPr algn="ctr"/>
            <a:r>
              <a:rPr lang="en-US" sz="4400" dirty="0">
                <a:latin typeface="Arial" panose="020B0604020202020204" pitchFamily="34" charset="0"/>
                <a:cs typeface="Arial" panose="020B0604020202020204" pitchFamily="34" charset="0"/>
              </a:rPr>
              <a:t>Checking the self-study work</a:t>
            </a:r>
          </a:p>
        </p:txBody>
      </p:sp>
      <p:sp>
        <p:nvSpPr>
          <p:cNvPr id="10" name="Rectangle 1"/>
          <p:cNvSpPr>
            <a:spLocks noChangeArrowheads="1"/>
          </p:cNvSpPr>
          <p:nvPr/>
        </p:nvSpPr>
        <p:spPr bwMode="auto">
          <a:xfrm>
            <a:off x="0" y="106125"/>
            <a:ext cx="65" cy="2449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1" name="TextBox 10"/>
          <p:cNvSpPr txBox="1"/>
          <p:nvPr/>
        </p:nvSpPr>
        <p:spPr>
          <a:xfrm>
            <a:off x="598235" y="1494215"/>
            <a:ext cx="11337073" cy="954107"/>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3. Which sculptures tell why we should be kind to animals on the land and in water?</a:t>
            </a:r>
            <a:endParaRPr lang="ru-RU" sz="28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281491" y="2664346"/>
            <a:ext cx="8279549" cy="397031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a:r>
              <a:rPr lang="en-US" sz="2800" b="1" dirty="0" smtClean="0">
                <a:latin typeface="Arial" pitchFamily="34" charset="0"/>
                <a:cs typeface="Arial" pitchFamily="34" charset="0"/>
              </a:rPr>
              <a:t>I am sure that  the monument which is  </a:t>
            </a:r>
            <a:r>
              <a:rPr lang="en-US" sz="2800" b="1" dirty="0">
                <a:latin typeface="Arial" pitchFamily="34" charset="0"/>
                <a:cs typeface="Arial" pitchFamily="34" charset="0"/>
              </a:rPr>
              <a:t>in Belgium </a:t>
            </a:r>
            <a:r>
              <a:rPr lang="en-US" sz="2800" b="1" dirty="0" smtClean="0">
                <a:latin typeface="Arial" pitchFamily="34" charset="0"/>
                <a:cs typeface="Arial" pitchFamily="34" charset="0"/>
              </a:rPr>
              <a:t>called </a:t>
            </a:r>
            <a:r>
              <a:rPr lang="en-US" sz="2800" b="1" dirty="0">
                <a:latin typeface="Arial" pitchFamily="34" charset="0"/>
                <a:cs typeface="Arial" pitchFamily="34" charset="0"/>
              </a:rPr>
              <a:t>“The Skyscraper</a:t>
            </a:r>
            <a:r>
              <a:rPr lang="en-US" sz="2800" b="1" dirty="0" smtClean="0">
                <a:latin typeface="Arial" pitchFamily="34" charset="0"/>
                <a:cs typeface="Arial" pitchFamily="34" charset="0"/>
              </a:rPr>
              <a:t>” tells us to be kind to animals. This </a:t>
            </a:r>
            <a:r>
              <a:rPr lang="en-US" sz="2800" b="1" dirty="0">
                <a:latin typeface="Arial" pitchFamily="34" charset="0"/>
                <a:cs typeface="Arial" pitchFamily="34" charset="0"/>
              </a:rPr>
              <a:t>is </a:t>
            </a:r>
            <a:r>
              <a:rPr lang="en-US" sz="2800" b="1" dirty="0" smtClean="0">
                <a:latin typeface="Arial" pitchFamily="34" charset="0"/>
                <a:cs typeface="Arial" pitchFamily="34" charset="0"/>
              </a:rPr>
              <a:t>a very </a:t>
            </a:r>
            <a:r>
              <a:rPr lang="en-US" sz="2800" b="1" dirty="0">
                <a:latin typeface="Arial" pitchFamily="34" charset="0"/>
                <a:cs typeface="Arial" pitchFamily="34" charset="0"/>
              </a:rPr>
              <a:t>tall whale which consists of 5 tons of sea plastic that was </a:t>
            </a:r>
            <a:r>
              <a:rPr lang="en-US" sz="2800" b="1" dirty="0" smtClean="0">
                <a:latin typeface="Arial" pitchFamily="34" charset="0"/>
                <a:cs typeface="Arial" pitchFamily="34" charset="0"/>
              </a:rPr>
              <a:t>collected in </a:t>
            </a:r>
            <a:r>
              <a:rPr lang="en-US" sz="2800" b="1" dirty="0">
                <a:latin typeface="Arial" pitchFamily="34" charset="0"/>
                <a:cs typeface="Arial" pitchFamily="34" charset="0"/>
              </a:rPr>
              <a:t>just 4 months. </a:t>
            </a:r>
            <a:r>
              <a:rPr lang="en-US" sz="2800" b="1" dirty="0" smtClean="0">
                <a:latin typeface="Arial" pitchFamily="34" charset="0"/>
                <a:cs typeface="Arial" pitchFamily="34" charset="0"/>
              </a:rPr>
              <a:t>What is more, it has </a:t>
            </a:r>
            <a:r>
              <a:rPr lang="en-US" sz="2800" b="1" dirty="0">
                <a:latin typeface="Arial" pitchFamily="34" charset="0"/>
                <a:cs typeface="Arial" pitchFamily="34" charset="0"/>
              </a:rPr>
              <a:t>plastic packets, bottles, toys and even chairs </a:t>
            </a:r>
            <a:r>
              <a:rPr lang="en-US" sz="2800" b="1" dirty="0" smtClean="0">
                <a:latin typeface="Arial" pitchFamily="34" charset="0"/>
                <a:cs typeface="Arial" pitchFamily="34" charset="0"/>
              </a:rPr>
              <a:t>and other </a:t>
            </a:r>
            <a:r>
              <a:rPr lang="en-US" sz="2800" b="1" dirty="0">
                <a:latin typeface="Arial" pitchFamily="34" charset="0"/>
                <a:cs typeface="Arial" pitchFamily="34" charset="0"/>
              </a:rPr>
              <a:t>things. </a:t>
            </a:r>
            <a:r>
              <a:rPr lang="en-US" sz="2800" b="1" dirty="0" smtClean="0">
                <a:latin typeface="Arial" pitchFamily="34" charset="0"/>
                <a:cs typeface="Arial" pitchFamily="34" charset="0"/>
              </a:rPr>
              <a:t>It </a:t>
            </a:r>
            <a:r>
              <a:rPr lang="en-US" sz="2800" b="1" dirty="0">
                <a:latin typeface="Arial" pitchFamily="34" charset="0"/>
                <a:cs typeface="Arial" pitchFamily="34" charset="0"/>
              </a:rPr>
              <a:t>shows a problem of the dirty ocean </a:t>
            </a:r>
            <a:r>
              <a:rPr lang="en-US" sz="2800" b="1" dirty="0" smtClean="0">
                <a:latin typeface="Arial" pitchFamily="34" charset="0"/>
                <a:cs typeface="Arial" pitchFamily="34" charset="0"/>
              </a:rPr>
              <a:t>to people and the fact that plastic may kill a lot of sea animals.</a:t>
            </a:r>
            <a:endParaRPr lang="ru-RU" sz="28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056" y="2448322"/>
            <a:ext cx="3888432" cy="435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360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lstStyle/>
          <a:p>
            <a:pPr algn="ctr"/>
            <a:r>
              <a:rPr lang="en-US" dirty="0" smtClean="0"/>
              <a:t>Learn new word expressions</a:t>
            </a:r>
            <a:endParaRPr lang="ru-RU" dirty="0"/>
          </a:p>
        </p:txBody>
      </p:sp>
      <p:sp>
        <p:nvSpPr>
          <p:cNvPr id="3" name="Прямоугольник 2"/>
          <p:cNvSpPr/>
          <p:nvPr/>
        </p:nvSpPr>
        <p:spPr>
          <a:xfrm>
            <a:off x="424136" y="1269474"/>
            <a:ext cx="10009112" cy="5355312"/>
          </a:xfrm>
          <a:prstGeom prst="rect">
            <a:avLst/>
          </a:prstGeom>
        </p:spPr>
        <p:txBody>
          <a:bodyPr wrap="square">
            <a:spAutoFit/>
          </a:bodyPr>
          <a:lstStyle/>
          <a:p>
            <a:pPr marL="571500" indent="-571500">
              <a:buFont typeface="Wingdings" panose="05000000000000000000" pitchFamily="2" charset="2"/>
              <a:buChar char="ü"/>
            </a:pPr>
            <a:r>
              <a:rPr lang="en-US" b="1" dirty="0" smtClean="0">
                <a:solidFill>
                  <a:srgbClr val="FF0000"/>
                </a:solidFill>
                <a:latin typeface="Arial" pitchFamily="34" charset="0"/>
                <a:cs typeface="Arial" pitchFamily="34" charset="0"/>
              </a:rPr>
              <a:t>environment -       </a:t>
            </a:r>
            <a:r>
              <a:rPr lang="ru-RU" b="1" dirty="0" smtClean="0">
                <a:latin typeface="Arial" pitchFamily="34" charset="0"/>
                <a:cs typeface="Arial" pitchFamily="34" charset="0"/>
              </a:rPr>
              <a:t>окружающая среда</a:t>
            </a:r>
            <a:endParaRPr lang="en-US" b="1" dirty="0" smtClean="0">
              <a:solidFill>
                <a:schemeClr val="tx2"/>
              </a:solidFill>
              <a:latin typeface="Arial" pitchFamily="34" charset="0"/>
              <a:cs typeface="Arial" pitchFamily="34" charset="0"/>
            </a:endParaRPr>
          </a:p>
          <a:p>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r>
              <a:rPr lang="en-US" b="1" dirty="0" smtClean="0">
                <a:solidFill>
                  <a:srgbClr val="FF0000"/>
                </a:solidFill>
                <a:latin typeface="Arial" pitchFamily="34" charset="0"/>
                <a:cs typeface="Arial" pitchFamily="34" charset="0"/>
              </a:rPr>
              <a:t>to </a:t>
            </a:r>
            <a:r>
              <a:rPr lang="en-US" b="1" dirty="0">
                <a:solidFill>
                  <a:srgbClr val="FF0000"/>
                </a:solidFill>
                <a:latin typeface="Arial" pitchFamily="34" charset="0"/>
                <a:cs typeface="Arial" pitchFamily="34" charset="0"/>
              </a:rPr>
              <a:t>depend (on</a:t>
            </a:r>
            <a:r>
              <a:rPr lang="en-US" b="1" dirty="0" smtClean="0">
                <a:solidFill>
                  <a:srgbClr val="FF0000"/>
                </a:solidFill>
                <a:latin typeface="Arial" pitchFamily="34" charset="0"/>
                <a:cs typeface="Arial" pitchFamily="34" charset="0"/>
              </a:rPr>
              <a:t>) -   </a:t>
            </a:r>
            <a:r>
              <a:rPr lang="ru-RU" b="1" dirty="0" smtClean="0">
                <a:latin typeface="Arial" pitchFamily="34" charset="0"/>
                <a:cs typeface="Arial" pitchFamily="34" charset="0"/>
              </a:rPr>
              <a:t>зависеть от чего-л.</a:t>
            </a: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r>
              <a:rPr lang="en-US" b="1" dirty="0" smtClean="0">
                <a:solidFill>
                  <a:srgbClr val="FF0000"/>
                </a:solidFill>
                <a:latin typeface="Arial" pitchFamily="34" charset="0"/>
                <a:cs typeface="Arial" pitchFamily="34" charset="0"/>
              </a:rPr>
              <a:t>a process  -             </a:t>
            </a:r>
            <a:r>
              <a:rPr lang="ru-RU" b="1" dirty="0" smtClean="0">
                <a:latin typeface="Arial" pitchFamily="34" charset="0"/>
                <a:cs typeface="Arial" pitchFamily="34" charset="0"/>
              </a:rPr>
              <a:t>процесс</a:t>
            </a: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r>
              <a:rPr lang="en-US" b="1" dirty="0" smtClean="0">
                <a:solidFill>
                  <a:srgbClr val="FF0000"/>
                </a:solidFill>
                <a:latin typeface="Arial" pitchFamily="34" charset="0"/>
                <a:cs typeface="Arial" pitchFamily="34" charset="0"/>
              </a:rPr>
              <a:t>ecosystem  -           </a:t>
            </a:r>
            <a:r>
              <a:rPr lang="ru-RU" b="1" dirty="0" smtClean="0">
                <a:latin typeface="Arial" pitchFamily="34" charset="0"/>
                <a:cs typeface="Arial" pitchFamily="34" charset="0"/>
              </a:rPr>
              <a:t>экосистема</a:t>
            </a: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endParaRPr lang="en-US"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r>
              <a:rPr lang="en-US" b="1" dirty="0" smtClean="0">
                <a:solidFill>
                  <a:srgbClr val="FF0000"/>
                </a:solidFill>
                <a:latin typeface="Arial" pitchFamily="34" charset="0"/>
                <a:cs typeface="Arial" pitchFamily="34" charset="0"/>
              </a:rPr>
              <a:t>a balance  -             </a:t>
            </a:r>
            <a:r>
              <a:rPr lang="ru-RU" b="1" dirty="0" smtClean="0">
                <a:latin typeface="Arial" pitchFamily="34" charset="0"/>
                <a:cs typeface="Arial" pitchFamily="34" charset="0"/>
              </a:rPr>
              <a:t>баланс</a:t>
            </a:r>
            <a:endParaRPr lang="ru-RU" b="1" dirty="0">
              <a:solidFill>
                <a:schemeClr val="tx2"/>
              </a:solidFill>
              <a:latin typeface="Arial" pitchFamily="34" charset="0"/>
              <a:cs typeface="Arial" pitchFamily="34" charset="0"/>
            </a:endParaRPr>
          </a:p>
        </p:txBody>
      </p:sp>
      <p:pic>
        <p:nvPicPr>
          <p:cNvPr id="5" name="Рисунок 4"/>
          <p:cNvPicPr>
            <a:picLocks noChangeAspect="1"/>
          </p:cNvPicPr>
          <p:nvPr/>
        </p:nvPicPr>
        <p:blipFill>
          <a:blip r:embed="rId2"/>
          <a:stretch>
            <a:fillRect/>
          </a:stretch>
        </p:blipFill>
        <p:spPr>
          <a:xfrm>
            <a:off x="10433248" y="4601949"/>
            <a:ext cx="2088231" cy="1871232"/>
          </a:xfrm>
          <a:prstGeom prst="rect">
            <a:avLst/>
          </a:prstGeom>
          <a:ln>
            <a:noFill/>
          </a:ln>
          <a:effectLst>
            <a:softEdge rad="112500"/>
          </a:effectLst>
        </p:spPr>
      </p:pic>
    </p:spTree>
    <p:extLst>
      <p:ext uri="{BB962C8B-B14F-4D97-AF65-F5344CB8AC3E}">
        <p14:creationId xmlns:p14="http://schemas.microsoft.com/office/powerpoint/2010/main" val="39027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 name="AutoShape 8" descr="Zoopraxiscope - Flutter &amp; Wow Museum ProjectsFlutter &amp; Wow Museum Proje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AutoShape 10" descr="Zoopraxiscope - Flutter &amp; Wow Museum ProjectsFlutter &amp; Wow Museum Projec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5" name="Прямоугольник 4"/>
          <p:cNvSpPr/>
          <p:nvPr/>
        </p:nvSpPr>
        <p:spPr>
          <a:xfrm>
            <a:off x="208112" y="1368202"/>
            <a:ext cx="10332913" cy="4031873"/>
          </a:xfrm>
          <a:prstGeom prst="rect">
            <a:avLst/>
          </a:prstGeom>
        </p:spPr>
        <p:txBody>
          <a:bodyPr wrap="square">
            <a:spAutoFit/>
          </a:bodyPr>
          <a:lstStyle/>
          <a:p>
            <a:pPr marL="571500" indent="-571500">
              <a:buFont typeface="Wingdings" panose="05000000000000000000" pitchFamily="2" charset="2"/>
              <a:buChar char="ü"/>
            </a:pPr>
            <a:r>
              <a:rPr lang="en-US" sz="3200" dirty="0" smtClean="0"/>
              <a:t> </a:t>
            </a:r>
            <a:r>
              <a:rPr lang="en-US" sz="3200" b="1" dirty="0">
                <a:solidFill>
                  <a:srgbClr val="00B050"/>
                </a:solidFill>
                <a:latin typeface="Arial" pitchFamily="34" charset="0"/>
                <a:cs typeface="Arial" pitchFamily="34" charset="0"/>
              </a:rPr>
              <a:t>fossil </a:t>
            </a:r>
            <a:r>
              <a:rPr lang="en-US" sz="3200" b="1" dirty="0" smtClean="0">
                <a:solidFill>
                  <a:srgbClr val="00B050"/>
                </a:solidFill>
                <a:latin typeface="Arial" pitchFamily="34" charset="0"/>
                <a:cs typeface="Arial" pitchFamily="34" charset="0"/>
              </a:rPr>
              <a:t>fuel  </a:t>
            </a:r>
            <a:r>
              <a:rPr lang="en-US" sz="3200" b="1" dirty="0" smtClean="0">
                <a:latin typeface="Arial" pitchFamily="34" charset="0"/>
                <a:cs typeface="Arial" pitchFamily="34" charset="0"/>
              </a:rPr>
              <a:t>-  </a:t>
            </a:r>
            <a:r>
              <a:rPr lang="ru-RU" sz="3200" b="1" dirty="0" smtClean="0">
                <a:latin typeface="Arial" pitchFamily="34" charset="0"/>
                <a:cs typeface="Arial" pitchFamily="34" charset="0"/>
              </a:rPr>
              <a:t> </a:t>
            </a:r>
            <a:r>
              <a:rPr lang="ru-RU" sz="3200" b="1" dirty="0">
                <a:latin typeface="Arial" pitchFamily="34" charset="0"/>
                <a:cs typeface="Arial" pitchFamily="34" charset="0"/>
              </a:rPr>
              <a:t>ископаемое топливо</a:t>
            </a:r>
          </a:p>
          <a:p>
            <a:pPr marL="571500" indent="-571500">
              <a:buFont typeface="Wingdings" panose="05000000000000000000" pitchFamily="2" charset="2"/>
              <a:buChar char="ü"/>
            </a:pPr>
            <a:r>
              <a:rPr lang="en-US" sz="3200" b="1" dirty="0" smtClean="0">
                <a:latin typeface="Arial" pitchFamily="34" charset="0"/>
                <a:cs typeface="Arial" pitchFamily="34" charset="0"/>
              </a:rPr>
              <a:t> </a:t>
            </a:r>
            <a:r>
              <a:rPr lang="en-US" sz="3200" b="1" dirty="0">
                <a:solidFill>
                  <a:srgbClr val="00B050"/>
                </a:solidFill>
                <a:latin typeface="Arial" pitchFamily="34" charset="0"/>
                <a:cs typeface="Arial" pitchFamily="34" charset="0"/>
              </a:rPr>
              <a:t>nuclear </a:t>
            </a:r>
            <a:r>
              <a:rPr lang="en-US" sz="3200" b="1" dirty="0" smtClean="0">
                <a:solidFill>
                  <a:srgbClr val="00B050"/>
                </a:solidFill>
                <a:latin typeface="Arial" pitchFamily="34" charset="0"/>
                <a:cs typeface="Arial" pitchFamily="34" charset="0"/>
              </a:rPr>
              <a:t>power   </a:t>
            </a:r>
            <a:r>
              <a:rPr lang="en-US" sz="3200" b="1" dirty="0" smtClean="0">
                <a:latin typeface="Arial" pitchFamily="34" charset="0"/>
                <a:cs typeface="Arial" pitchFamily="34" charset="0"/>
              </a:rPr>
              <a:t>-</a:t>
            </a:r>
            <a:r>
              <a:rPr lang="ru-RU" sz="3200" b="1" dirty="0" smtClean="0">
                <a:latin typeface="Arial" pitchFamily="34" charset="0"/>
                <a:cs typeface="Arial" pitchFamily="34" charset="0"/>
              </a:rPr>
              <a:t>   </a:t>
            </a:r>
            <a:r>
              <a:rPr lang="ru-RU" sz="3200" b="1" dirty="0">
                <a:latin typeface="Arial" pitchFamily="34" charset="0"/>
                <a:cs typeface="Arial" pitchFamily="34" charset="0"/>
              </a:rPr>
              <a:t>атомная </a:t>
            </a:r>
            <a:r>
              <a:rPr lang="ru-RU" sz="3200" b="1" dirty="0" smtClean="0">
                <a:latin typeface="Arial" pitchFamily="34" charset="0"/>
                <a:cs typeface="Arial" pitchFamily="34" charset="0"/>
              </a:rPr>
              <a:t>энергия</a:t>
            </a:r>
            <a:endParaRPr lang="en-US" sz="3200" b="1" dirty="0" smtClean="0">
              <a:solidFill>
                <a:schemeClr val="tx2"/>
              </a:solidFill>
              <a:latin typeface="Arial" pitchFamily="34" charset="0"/>
              <a:cs typeface="Arial" pitchFamily="34" charset="0"/>
            </a:endParaRPr>
          </a:p>
          <a:p>
            <a:pPr marL="571500" lvl="0" indent="-571500">
              <a:buFont typeface="Wingdings"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renewable</a:t>
            </a:r>
            <a:r>
              <a:rPr lang="en-US" sz="3200" b="1" dirty="0" smtClean="0">
                <a:latin typeface="Arial" pitchFamily="34" charset="0"/>
                <a:cs typeface="Arial" pitchFamily="34" charset="0"/>
              </a:rPr>
              <a:t>   -  </a:t>
            </a:r>
            <a:r>
              <a:rPr lang="ru-RU" sz="3200" b="1" dirty="0" smtClean="0">
                <a:latin typeface="Arial" pitchFamily="34" charset="0"/>
                <a:cs typeface="Arial" pitchFamily="34" charset="0"/>
              </a:rPr>
              <a:t>   </a:t>
            </a:r>
            <a:r>
              <a:rPr lang="ru-RU" sz="3200" b="1" dirty="0" smtClean="0">
                <a:solidFill>
                  <a:prstClr val="black"/>
                </a:solidFill>
                <a:latin typeface="Arial" pitchFamily="34" charset="0"/>
                <a:cs typeface="Arial" pitchFamily="34" charset="0"/>
              </a:rPr>
              <a:t>возобновляемый</a:t>
            </a:r>
            <a:endParaRPr lang="en-US" sz="3200" b="1" dirty="0" smtClean="0">
              <a:solidFill>
                <a:schemeClr val="tx2"/>
              </a:solidFill>
              <a:latin typeface="Arial" pitchFamily="34" charset="0"/>
              <a:cs typeface="Arial" pitchFamily="34" charset="0"/>
            </a:endParaRPr>
          </a:p>
          <a:p>
            <a:pPr marL="571500" lvl="0" indent="-571500">
              <a:buFont typeface="Wingdings"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run out   </a:t>
            </a:r>
            <a:r>
              <a:rPr lang="en-US" sz="3200" b="1" dirty="0" smtClean="0">
                <a:latin typeface="Arial" pitchFamily="34" charset="0"/>
                <a:cs typeface="Arial" pitchFamily="34" charset="0"/>
              </a:rPr>
              <a:t>-       </a:t>
            </a:r>
            <a:r>
              <a:rPr lang="ru-RU" sz="3200" b="1" dirty="0" smtClean="0">
                <a:latin typeface="Arial" pitchFamily="34" charset="0"/>
                <a:cs typeface="Arial" pitchFamily="34" charset="0"/>
              </a:rPr>
              <a:t> </a:t>
            </a:r>
            <a:r>
              <a:rPr lang="ru-RU" sz="3200" b="1" dirty="0" smtClean="0">
                <a:solidFill>
                  <a:prstClr val="black"/>
                </a:solidFill>
                <a:latin typeface="Arial" pitchFamily="34" charset="0"/>
                <a:cs typeface="Arial" pitchFamily="34" charset="0"/>
              </a:rPr>
              <a:t>закончиться</a:t>
            </a:r>
            <a:endParaRPr lang="en-US" sz="3200" b="1" dirty="0" smtClean="0">
              <a:solidFill>
                <a:schemeClr val="tx2"/>
              </a:solidFill>
              <a:latin typeface="Arial" pitchFamily="34" charset="0"/>
              <a:cs typeface="Arial" pitchFamily="34" charset="0"/>
            </a:endParaRPr>
          </a:p>
          <a:p>
            <a:pPr marL="571500" lvl="0" indent="-571500">
              <a:buFont typeface="Wingdings"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biofuel</a:t>
            </a:r>
            <a:r>
              <a:rPr lang="en-US" sz="3200" b="1" dirty="0" smtClean="0">
                <a:latin typeface="Arial" pitchFamily="34" charset="0"/>
                <a:cs typeface="Arial" pitchFamily="34" charset="0"/>
              </a:rPr>
              <a:t>    -        </a:t>
            </a:r>
            <a:r>
              <a:rPr lang="ru-RU" sz="3200" b="1" dirty="0" smtClean="0">
                <a:latin typeface="Arial" pitchFamily="34" charset="0"/>
                <a:cs typeface="Arial" pitchFamily="34" charset="0"/>
              </a:rPr>
              <a:t> </a:t>
            </a:r>
            <a:r>
              <a:rPr lang="ru-RU" sz="3200" b="1" dirty="0" err="1" smtClean="0">
                <a:solidFill>
                  <a:prstClr val="black"/>
                </a:solidFill>
                <a:latin typeface="Arial" pitchFamily="34" charset="0"/>
                <a:cs typeface="Arial" pitchFamily="34" charset="0"/>
              </a:rPr>
              <a:t>биотопливо</a:t>
            </a:r>
            <a:endParaRPr lang="en-US" sz="3200" b="1" dirty="0" smtClean="0">
              <a:solidFill>
                <a:schemeClr val="tx2"/>
              </a:solidFill>
              <a:latin typeface="Arial" pitchFamily="34" charset="0"/>
              <a:cs typeface="Arial" pitchFamily="34" charset="0"/>
            </a:endParaRPr>
          </a:p>
          <a:p>
            <a:pPr marL="571500" indent="-571500">
              <a:buFont typeface="Wingdings" panose="05000000000000000000"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waste to-energy </a:t>
            </a:r>
            <a:r>
              <a:rPr lang="en-US" sz="3200" b="1" dirty="0">
                <a:solidFill>
                  <a:srgbClr val="00B050"/>
                </a:solidFill>
                <a:latin typeface="Arial" pitchFamily="34" charset="0"/>
                <a:cs typeface="Arial" pitchFamily="34" charset="0"/>
              </a:rPr>
              <a:t>(</a:t>
            </a:r>
            <a:r>
              <a:rPr lang="en-US" sz="3200" b="1" dirty="0" err="1">
                <a:solidFill>
                  <a:srgbClr val="00B050"/>
                </a:solidFill>
                <a:latin typeface="Arial" pitchFamily="34" charset="0"/>
                <a:cs typeface="Arial" pitchFamily="34" charset="0"/>
              </a:rPr>
              <a:t>WtE</a:t>
            </a:r>
            <a:r>
              <a:rPr lang="en-US" sz="3200" b="1" dirty="0" smtClean="0">
                <a:solidFill>
                  <a:srgbClr val="00B050"/>
                </a:solidFill>
                <a:latin typeface="Arial" pitchFamily="34" charset="0"/>
                <a:cs typeface="Arial" pitchFamily="34" charset="0"/>
              </a:rPr>
              <a:t>)  </a:t>
            </a:r>
            <a:r>
              <a:rPr lang="en-US" sz="3200" b="1" dirty="0" smtClean="0">
                <a:latin typeface="Arial" pitchFamily="34" charset="0"/>
                <a:cs typeface="Arial" pitchFamily="34" charset="0"/>
              </a:rPr>
              <a:t>-   </a:t>
            </a:r>
            <a:r>
              <a:rPr lang="ru-RU" sz="3200" b="1" dirty="0" smtClean="0">
                <a:latin typeface="Arial" pitchFamily="34" charset="0"/>
                <a:cs typeface="Arial" pitchFamily="34" charset="0"/>
              </a:rPr>
              <a:t>отходы </a:t>
            </a:r>
            <a:r>
              <a:rPr lang="ru-RU" sz="3200" b="1" dirty="0">
                <a:latin typeface="Arial" pitchFamily="34" charset="0"/>
                <a:cs typeface="Arial" pitchFamily="34" charset="0"/>
              </a:rPr>
              <a:t>в энергию</a:t>
            </a:r>
          </a:p>
          <a:p>
            <a:pPr marL="571500" indent="-571500">
              <a:buFont typeface="Wingdings" panose="05000000000000000000"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pollution </a:t>
            </a:r>
            <a:r>
              <a:rPr lang="en-US" sz="3200" b="1" dirty="0">
                <a:solidFill>
                  <a:srgbClr val="00B050"/>
                </a:solidFill>
                <a:latin typeface="Arial" pitchFamily="34" charset="0"/>
                <a:cs typeface="Arial" pitchFamily="34" charset="0"/>
              </a:rPr>
              <a:t>(n</a:t>
            </a:r>
            <a:r>
              <a:rPr lang="en-US" sz="3200" b="1" dirty="0" smtClean="0">
                <a:solidFill>
                  <a:srgbClr val="00B050"/>
                </a:solidFill>
                <a:latin typeface="Arial" pitchFamily="34" charset="0"/>
                <a:cs typeface="Arial" pitchFamily="34" charset="0"/>
              </a:rPr>
              <a:t>)</a:t>
            </a:r>
            <a:r>
              <a:rPr lang="en-US" sz="3200" b="1" dirty="0" smtClean="0">
                <a:latin typeface="Arial" pitchFamily="34" charset="0"/>
                <a:cs typeface="Arial" pitchFamily="34" charset="0"/>
              </a:rPr>
              <a:t>   – </a:t>
            </a:r>
            <a:r>
              <a:rPr lang="ru-RU" sz="3200" b="1" dirty="0" smtClean="0">
                <a:latin typeface="Arial" pitchFamily="34" charset="0"/>
                <a:cs typeface="Arial" pitchFamily="34" charset="0"/>
              </a:rPr>
              <a:t>  загрязнение</a:t>
            </a:r>
            <a:r>
              <a:rPr lang="en-US" sz="3200" b="1" dirty="0" smtClean="0">
                <a:solidFill>
                  <a:schemeClr val="tx2"/>
                </a:solidFill>
                <a:latin typeface="Arial" pitchFamily="34" charset="0"/>
                <a:cs typeface="Arial" pitchFamily="34" charset="0"/>
              </a:rPr>
              <a:t> </a:t>
            </a:r>
          </a:p>
          <a:p>
            <a:pPr marL="571500" indent="-571500">
              <a:buFont typeface="Wingdings" panose="05000000000000000000" pitchFamily="2" charset="2"/>
              <a:buChar char="ü"/>
            </a:pPr>
            <a:r>
              <a:rPr lang="en-US" sz="3200" b="1" dirty="0" smtClean="0">
                <a:latin typeface="Arial" pitchFamily="34" charset="0"/>
                <a:cs typeface="Arial" pitchFamily="34" charset="0"/>
              </a:rPr>
              <a:t> </a:t>
            </a:r>
            <a:r>
              <a:rPr lang="en-US" sz="3200" b="1" dirty="0" smtClean="0">
                <a:solidFill>
                  <a:srgbClr val="00B050"/>
                </a:solidFill>
                <a:latin typeface="Arial" pitchFamily="34" charset="0"/>
                <a:cs typeface="Arial" pitchFamily="34" charset="0"/>
              </a:rPr>
              <a:t>to pollute </a:t>
            </a:r>
            <a:r>
              <a:rPr lang="en-US" sz="3200" b="1" dirty="0">
                <a:solidFill>
                  <a:srgbClr val="00B050"/>
                </a:solidFill>
                <a:latin typeface="Arial" pitchFamily="34" charset="0"/>
                <a:cs typeface="Arial" pitchFamily="34" charset="0"/>
              </a:rPr>
              <a:t>(v</a:t>
            </a:r>
            <a:r>
              <a:rPr lang="en-US" sz="3200" b="1" dirty="0" smtClean="0">
                <a:solidFill>
                  <a:srgbClr val="00B050"/>
                </a:solidFill>
                <a:latin typeface="Arial" pitchFamily="34" charset="0"/>
                <a:cs typeface="Arial" pitchFamily="34" charset="0"/>
              </a:rPr>
              <a:t>) </a:t>
            </a:r>
            <a:r>
              <a:rPr lang="en-US" sz="3200" b="1" dirty="0" smtClean="0">
                <a:latin typeface="Arial" pitchFamily="34" charset="0"/>
                <a:cs typeface="Arial" pitchFamily="34" charset="0"/>
              </a:rPr>
              <a:t>  - </a:t>
            </a:r>
            <a:r>
              <a:rPr lang="ru-RU" sz="3200" b="1" dirty="0" smtClean="0">
                <a:latin typeface="Arial" pitchFamily="34" charset="0"/>
                <a:cs typeface="Arial" pitchFamily="34" charset="0"/>
              </a:rPr>
              <a:t>загрязнять</a:t>
            </a:r>
            <a:endParaRPr lang="ru-RU" sz="3200" b="1" dirty="0">
              <a:latin typeface="Arial" pitchFamily="34" charset="0"/>
              <a:cs typeface="Arial" pitchFamily="34" charset="0"/>
            </a:endParaRPr>
          </a:p>
        </p:txBody>
      </p:sp>
      <p:sp>
        <p:nvSpPr>
          <p:cNvPr id="7" name="Заголовок 6"/>
          <p:cNvSpPr>
            <a:spLocks noGrp="1"/>
          </p:cNvSpPr>
          <p:nvPr>
            <p:ph type="title"/>
          </p:nvPr>
        </p:nvSpPr>
        <p:spPr>
          <a:xfrm>
            <a:off x="960128" y="293963"/>
            <a:ext cx="10881363" cy="677108"/>
          </a:xfrm>
        </p:spPr>
        <p:txBody>
          <a:bodyPr/>
          <a:lstStyle/>
          <a:p>
            <a:pPr algn="ctr"/>
            <a:r>
              <a:rPr lang="en-US" sz="4400" dirty="0"/>
              <a:t>Learn new word expressions</a:t>
            </a:r>
            <a:endParaRPr lang="ru-RU" sz="4400"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713168" y="1656234"/>
            <a:ext cx="2907407" cy="516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360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65175" y="856595"/>
            <a:ext cx="11540281" cy="1015663"/>
          </a:xfrm>
          <a:prstGeom prst="rect">
            <a:avLst/>
          </a:prstGeom>
        </p:spPr>
        <p:txBody>
          <a:bodyPr wrap="square">
            <a:spAutoFit/>
          </a:bodyPr>
          <a:lstStyle/>
          <a:p>
            <a:pPr algn="ctr"/>
            <a:endParaRPr lang="en-US" sz="2800" dirty="0"/>
          </a:p>
          <a:p>
            <a:pPr algn="ctr"/>
            <a:r>
              <a:rPr lang="en-US" sz="3200" b="1" dirty="0">
                <a:solidFill>
                  <a:schemeClr val="tx2"/>
                </a:solidFill>
                <a:latin typeface="Arial" panose="020B0604020202020204" pitchFamily="34" charset="0"/>
                <a:cs typeface="Arial" panose="020B0604020202020204" pitchFamily="34" charset="0"/>
              </a:rPr>
              <a:t>a) nature </a:t>
            </a:r>
            <a:r>
              <a:rPr lang="en-US" sz="3200" b="1" dirty="0" smtClean="0">
                <a:solidFill>
                  <a:schemeClr val="tx2"/>
                </a:solidFill>
                <a:latin typeface="Arial" panose="020B0604020202020204" pitchFamily="34" charset="0"/>
                <a:cs typeface="Arial" panose="020B0604020202020204" pitchFamily="34" charset="0"/>
              </a:rPr>
              <a:t>         b</a:t>
            </a:r>
            <a:r>
              <a:rPr lang="en-US" sz="3200" b="1" dirty="0">
                <a:solidFill>
                  <a:schemeClr val="tx2"/>
                </a:solidFill>
                <a:latin typeface="Arial" panose="020B0604020202020204" pitchFamily="34" charset="0"/>
                <a:cs typeface="Arial" panose="020B0604020202020204" pitchFamily="34" charset="0"/>
              </a:rPr>
              <a:t>) environment </a:t>
            </a:r>
            <a:r>
              <a:rPr lang="en-US" sz="3200" b="1" dirty="0" smtClean="0">
                <a:solidFill>
                  <a:schemeClr val="tx2"/>
                </a:solidFill>
                <a:latin typeface="Arial" panose="020B0604020202020204" pitchFamily="34" charset="0"/>
                <a:cs typeface="Arial" panose="020B0604020202020204" pitchFamily="34" charset="0"/>
              </a:rPr>
              <a:t>       c</a:t>
            </a:r>
            <a:r>
              <a:rPr lang="en-US" sz="3200" b="1" dirty="0">
                <a:solidFill>
                  <a:schemeClr val="tx2"/>
                </a:solidFill>
                <a:latin typeface="Arial" panose="020B0604020202020204" pitchFamily="34" charset="0"/>
                <a:cs typeface="Arial" panose="020B0604020202020204" pitchFamily="34" charset="0"/>
              </a:rPr>
              <a:t>) ecosystem</a:t>
            </a:r>
            <a:endParaRPr lang="ru-RU" sz="3200" b="1" dirty="0">
              <a:solidFill>
                <a:schemeClr val="tx2"/>
              </a:solidFill>
              <a:latin typeface="Arial" panose="020B0604020202020204" pitchFamily="34" charset="0"/>
              <a:cs typeface="Arial" panose="020B0604020202020204" pitchFamily="34" charset="0"/>
            </a:endParaRPr>
          </a:p>
        </p:txBody>
      </p:sp>
      <p:sp>
        <p:nvSpPr>
          <p:cNvPr id="2" name="AutoShape 2" descr="Sir Richard Steele (1672-172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 name="AutoShape 8" descr="Zoopraxiscope - Flutter &amp; Wow Museum ProjectsFlutter &amp; Wow Museum Proje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AutoShape 10" descr="Zoopraxiscope - Flutter &amp; Wow Museum ProjectsFlutter &amp; Wow Museum Projec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5" name="Заголовок 1">
            <a:extLst>
              <a:ext uri="{FF2B5EF4-FFF2-40B4-BE49-F238E27FC236}">
                <a16:creationId xmlns="" xmlns:a16="http://schemas.microsoft.com/office/drawing/2014/main" id="{105D8CCE-7D3C-4993-B20B-C1A96C4AD88B}"/>
              </a:ext>
            </a:extLst>
          </p:cNvPr>
          <p:cNvSpPr>
            <a:spLocks noGrp="1"/>
          </p:cNvSpPr>
          <p:nvPr>
            <p:ph type="title"/>
          </p:nvPr>
        </p:nvSpPr>
        <p:spPr>
          <a:xfrm>
            <a:off x="120464" y="128600"/>
            <a:ext cx="12646025" cy="1231106"/>
          </a:xfrm>
        </p:spPr>
        <p:txBody>
          <a:bodyPr/>
          <a:lstStyle/>
          <a:p>
            <a:pPr algn="ctr"/>
            <a:r>
              <a:rPr lang="en-US" sz="4000" dirty="0" smtClean="0">
                <a:latin typeface="Arial" panose="020B0604020202020204" pitchFamily="34" charset="0"/>
                <a:cs typeface="Arial" panose="020B0604020202020204" pitchFamily="34" charset="0"/>
              </a:rPr>
              <a:t>Activity 2</a:t>
            </a:r>
            <a:r>
              <a:rPr lang="en-US" sz="4000" dirty="0">
                <a:latin typeface="Arial" panose="020B0604020202020204" pitchFamily="34" charset="0"/>
                <a:cs typeface="Arial" panose="020B0604020202020204" pitchFamily="34" charset="0"/>
              </a:rPr>
              <a:t>. Match the </a:t>
            </a:r>
            <a:r>
              <a:rPr lang="en-US" sz="4000" dirty="0" smtClean="0">
                <a:latin typeface="Arial" panose="020B0604020202020204" pitchFamily="34" charset="0"/>
                <a:cs typeface="Arial" panose="020B0604020202020204" pitchFamily="34" charset="0"/>
              </a:rPr>
              <a:t>words  </a:t>
            </a:r>
            <a:r>
              <a:rPr lang="en-US" sz="4000" dirty="0">
                <a:latin typeface="Arial" panose="020B0604020202020204" pitchFamily="34" charset="0"/>
                <a:cs typeface="Arial" panose="020B0604020202020204" pitchFamily="34" charset="0"/>
              </a:rPr>
              <a:t>and explanations.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t>
            </a:r>
          </a:p>
        </p:txBody>
      </p:sp>
      <p:sp>
        <p:nvSpPr>
          <p:cNvPr id="12" name="Прямоугольник 11"/>
          <p:cNvSpPr/>
          <p:nvPr/>
        </p:nvSpPr>
        <p:spPr>
          <a:xfrm>
            <a:off x="282687" y="2016274"/>
            <a:ext cx="12221889" cy="5262979"/>
          </a:xfrm>
          <a:prstGeom prst="rect">
            <a:avLst/>
          </a:prstGeom>
        </p:spPr>
        <p:txBody>
          <a:bodyPr wrap="square">
            <a:spAutoFit/>
          </a:bodyPr>
          <a:lstStyle/>
          <a:p>
            <a:pPr marL="514350" indent="-514350">
              <a:buAutoNum type="arabicParenR"/>
            </a:pPr>
            <a:r>
              <a:rPr lang="en-US" sz="2800" b="1" dirty="0" smtClean="0">
                <a:latin typeface="Arial" pitchFamily="34" charset="0"/>
                <a:cs typeface="Arial" pitchFamily="34" charset="0"/>
              </a:rPr>
              <a:t>It </a:t>
            </a:r>
            <a:r>
              <a:rPr lang="en-US" sz="2800" b="1" dirty="0">
                <a:latin typeface="Arial" pitchFamily="34" charset="0"/>
                <a:cs typeface="Arial" pitchFamily="34" charset="0"/>
              </a:rPr>
              <a:t>includes all living and non-living things that are around us: air, water, land, people, animals and plants. </a:t>
            </a:r>
            <a:r>
              <a:rPr lang="en-US" sz="2800" b="1" dirty="0" smtClean="0">
                <a:latin typeface="Arial" pitchFamily="34" charset="0"/>
                <a:cs typeface="Arial" pitchFamily="34" charset="0"/>
              </a:rPr>
              <a:t>   </a:t>
            </a:r>
          </a:p>
          <a:p>
            <a:endParaRPr lang="en-US" sz="2800" b="1" dirty="0" smtClean="0">
              <a:latin typeface="Arial" pitchFamily="34" charset="0"/>
              <a:cs typeface="Arial" pitchFamily="34" charset="0"/>
            </a:endParaRPr>
          </a:p>
          <a:p>
            <a:r>
              <a:rPr lang="en-US" sz="2800" b="1" dirty="0" smtClean="0">
                <a:latin typeface="Arial" pitchFamily="34" charset="0"/>
                <a:cs typeface="Arial" pitchFamily="34" charset="0"/>
              </a:rPr>
              <a:t>2)  </a:t>
            </a:r>
            <a:r>
              <a:rPr lang="en-US" sz="2800" b="1" dirty="0">
                <a:latin typeface="Arial" pitchFamily="34" charset="0"/>
                <a:cs typeface="Arial" pitchFamily="34" charset="0"/>
              </a:rPr>
              <a:t>All plants, animals and people depend on each other. It shows how living </a:t>
            </a:r>
            <a:r>
              <a:rPr lang="en-US" sz="2800" b="1" dirty="0" smtClean="0">
                <a:latin typeface="Arial" pitchFamily="34" charset="0"/>
                <a:cs typeface="Arial" pitchFamily="34" charset="0"/>
              </a:rPr>
              <a:t> things </a:t>
            </a:r>
            <a:r>
              <a:rPr lang="en-US" sz="2800" b="1" dirty="0">
                <a:latin typeface="Arial" pitchFamily="34" charset="0"/>
                <a:cs typeface="Arial" pitchFamily="34" charset="0"/>
              </a:rPr>
              <a:t>act with each other and how they feel in their environment</a:t>
            </a:r>
            <a:r>
              <a:rPr lang="en-US" sz="2800" b="1" dirty="0" smtClean="0">
                <a:latin typeface="Arial" pitchFamily="34" charset="0"/>
                <a:cs typeface="Arial" pitchFamily="34" charset="0"/>
              </a:rPr>
              <a:t>.</a:t>
            </a:r>
          </a:p>
          <a:p>
            <a:endParaRPr lang="en-US" sz="2800" b="1" dirty="0" smtClean="0">
              <a:latin typeface="Arial" pitchFamily="34" charset="0"/>
              <a:cs typeface="Arial" pitchFamily="34" charset="0"/>
            </a:endParaRPr>
          </a:p>
          <a:p>
            <a:r>
              <a:rPr lang="en-US" sz="2800" b="1" dirty="0" smtClean="0">
                <a:latin typeface="Arial" pitchFamily="34" charset="0"/>
                <a:cs typeface="Arial" pitchFamily="34" charset="0"/>
              </a:rPr>
              <a:t>3)  </a:t>
            </a:r>
            <a:r>
              <a:rPr lang="en-US" sz="2800" b="1" dirty="0">
                <a:latin typeface="Arial" pitchFamily="34" charset="0"/>
                <a:cs typeface="Arial" pitchFamily="34" charset="0"/>
              </a:rPr>
              <a:t>It is the physical or material world or universe. It includes all the animals, plants, humans, seas, mountains in the world and all the processes that happen without people, such as the weather, the birth of young animals and plants.</a:t>
            </a:r>
          </a:p>
          <a:p>
            <a:endParaRPr lang="ru-RU" sz="2800" b="1" dirty="0"/>
          </a:p>
        </p:txBody>
      </p:sp>
      <p:sp>
        <p:nvSpPr>
          <p:cNvPr id="13" name="TextBox 12"/>
          <p:cNvSpPr txBox="1"/>
          <p:nvPr/>
        </p:nvSpPr>
        <p:spPr>
          <a:xfrm>
            <a:off x="7952729" y="2578197"/>
            <a:ext cx="2880917" cy="52322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800" b="1" dirty="0">
                <a:latin typeface="Arial" panose="020B0604020202020204" pitchFamily="34" charset="0"/>
                <a:cs typeface="Arial" panose="020B0604020202020204" pitchFamily="34" charset="0"/>
              </a:rPr>
              <a:t>b) environment </a:t>
            </a:r>
            <a:endParaRPr lang="ru-RU" sz="2800" b="1" dirty="0">
              <a:latin typeface="Arial" panose="020B0604020202020204" pitchFamily="34" charset="0"/>
              <a:cs typeface="Arial" panose="020B0604020202020204" pitchFamily="34" charset="0"/>
            </a:endParaRPr>
          </a:p>
        </p:txBody>
      </p:sp>
      <p:sp>
        <p:nvSpPr>
          <p:cNvPr id="16" name="TextBox 15"/>
          <p:cNvSpPr txBox="1"/>
          <p:nvPr/>
        </p:nvSpPr>
        <p:spPr>
          <a:xfrm>
            <a:off x="9393187" y="4168054"/>
            <a:ext cx="2444900" cy="52322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800" b="1" dirty="0">
                <a:latin typeface="Arial" panose="020B0604020202020204" pitchFamily="34" charset="0"/>
                <a:cs typeface="Arial" panose="020B0604020202020204" pitchFamily="34" charset="0"/>
              </a:rPr>
              <a:t>c) ecosystem</a:t>
            </a:r>
          </a:p>
        </p:txBody>
      </p:sp>
      <p:sp>
        <p:nvSpPr>
          <p:cNvPr id="17" name="TextBox 16"/>
          <p:cNvSpPr txBox="1"/>
          <p:nvPr/>
        </p:nvSpPr>
        <p:spPr>
          <a:xfrm>
            <a:off x="9569152" y="6389598"/>
            <a:ext cx="1803699" cy="52322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800" b="1" dirty="0">
                <a:latin typeface="Arial" panose="020B0604020202020204" pitchFamily="34" charset="0"/>
                <a:cs typeface="Arial" panose="020B0604020202020204" pitchFamily="34" charset="0"/>
              </a:rPr>
              <a:t>a) nature </a:t>
            </a:r>
            <a:endParaRPr lang="ru-R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01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104" y="144066"/>
            <a:ext cx="12665496" cy="984885"/>
          </a:xfrm>
        </p:spPr>
        <p:txBody>
          <a:bodyPr/>
          <a:lstStyle/>
          <a:p>
            <a:pPr algn="ctr"/>
            <a:r>
              <a:rPr lang="en-US" sz="3200" dirty="0" smtClean="0"/>
              <a:t>3.Read </a:t>
            </a:r>
            <a:r>
              <a:rPr lang="en-US" sz="3200" dirty="0"/>
              <a:t>and choose the best answer to the question</a:t>
            </a:r>
            <a:r>
              <a:rPr lang="en-US" sz="3200" dirty="0" smtClean="0"/>
              <a:t>.</a:t>
            </a:r>
            <a:br>
              <a:rPr lang="en-US" sz="3200" dirty="0" smtClean="0"/>
            </a:br>
            <a:r>
              <a:rPr lang="en-US" sz="3200" dirty="0" smtClean="0"/>
              <a:t> </a:t>
            </a:r>
            <a:r>
              <a:rPr lang="en-US" sz="3200" dirty="0"/>
              <a:t>Give your own answer.</a:t>
            </a:r>
            <a:endParaRPr lang="ru-RU" sz="3200" dirty="0"/>
          </a:p>
        </p:txBody>
      </p:sp>
      <p:sp>
        <p:nvSpPr>
          <p:cNvPr id="3" name="Прямоугольник 2"/>
          <p:cNvSpPr/>
          <p:nvPr/>
        </p:nvSpPr>
        <p:spPr>
          <a:xfrm>
            <a:off x="1356284" y="1142078"/>
            <a:ext cx="10225136" cy="677108"/>
          </a:xfrm>
          <a:prstGeom prst="rect">
            <a:avLst/>
          </a:prstGeom>
          <a:solidFill>
            <a:schemeClr val="bg1"/>
          </a:solidFill>
        </p:spPr>
        <p:txBody>
          <a:bodyPr wrap="square">
            <a:spAutoFit/>
          </a:bodyPr>
          <a:lstStyle/>
          <a:p>
            <a:pPr algn="ctr"/>
            <a:r>
              <a:rPr lang="en-US" b="1" dirty="0">
                <a:solidFill>
                  <a:srgbClr val="00B050"/>
                </a:solidFill>
                <a:latin typeface="Arial" pitchFamily="34" charset="0"/>
                <a:cs typeface="Arial" pitchFamily="34" charset="0"/>
              </a:rPr>
              <a:t>Why do we say “Mother Nature”?</a:t>
            </a:r>
            <a:endParaRPr lang="ru-RU" b="1" dirty="0">
              <a:solidFill>
                <a:srgbClr val="00B050"/>
              </a:solidFill>
              <a:latin typeface="Arial" pitchFamily="34" charset="0"/>
              <a:cs typeface="Arial"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128" y="1872258"/>
            <a:ext cx="3168352" cy="4752528"/>
          </a:xfrm>
          <a:prstGeom prst="rect">
            <a:avLst/>
          </a:prstGeom>
        </p:spPr>
      </p:pic>
      <p:sp>
        <p:nvSpPr>
          <p:cNvPr id="6" name="Прямоугольник 5"/>
          <p:cNvSpPr/>
          <p:nvPr/>
        </p:nvSpPr>
        <p:spPr>
          <a:xfrm>
            <a:off x="352128" y="4466347"/>
            <a:ext cx="9145016" cy="1815882"/>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3) People must think of how they treat animals, plants and resources as it is our </a:t>
            </a:r>
            <a:r>
              <a:rPr lang="en-US" sz="2800" b="1" dirty="0" smtClean="0">
                <a:latin typeface="Arial" panose="020B0604020202020204" pitchFamily="34" charset="0"/>
                <a:cs typeface="Arial" panose="020B0604020202020204" pitchFamily="34" charset="0"/>
              </a:rPr>
              <a:t>Mother Nature</a:t>
            </a:r>
            <a:r>
              <a:rPr lang="en-US" sz="2800" b="1" dirty="0">
                <a:latin typeface="Arial" panose="020B0604020202020204" pitchFamily="34" charset="0"/>
                <a:cs typeface="Arial" panose="020B0604020202020204" pitchFamily="34" charset="0"/>
              </a:rPr>
              <a:t>. So respect your Mother </a:t>
            </a:r>
            <a:r>
              <a:rPr lang="en-US" sz="2800" b="1" dirty="0" smtClean="0">
                <a:latin typeface="Arial" panose="020B0604020202020204" pitchFamily="34" charset="0"/>
                <a:cs typeface="Arial" panose="020B0604020202020204" pitchFamily="34" charset="0"/>
              </a:rPr>
              <a:t>Nature </a:t>
            </a:r>
            <a:r>
              <a:rPr lang="en-US" sz="2800" b="1" dirty="0">
                <a:latin typeface="Arial" panose="020B0604020202020204" pitchFamily="34" charset="0"/>
                <a:cs typeface="Arial" panose="020B0604020202020204" pitchFamily="34" charset="0"/>
              </a:rPr>
              <a:t>because those who kill their mother kill </a:t>
            </a:r>
            <a:r>
              <a:rPr lang="en-US" sz="2800" b="1" dirty="0" smtClean="0">
                <a:latin typeface="Arial" panose="020B0604020202020204" pitchFamily="34" charset="0"/>
                <a:cs typeface="Arial" panose="020B0604020202020204" pitchFamily="34" charset="0"/>
              </a:rPr>
              <a:t>themselves.</a:t>
            </a:r>
            <a:endParaRPr lang="ru-RU" sz="2800" b="1" dirty="0">
              <a:latin typeface="Arial" panose="020B0604020202020204" pitchFamily="34" charset="0"/>
              <a:cs typeface="Arial" panose="020B0604020202020204" pitchFamily="34" charset="0"/>
            </a:endParaRPr>
          </a:p>
        </p:txBody>
      </p:sp>
      <p:sp>
        <p:nvSpPr>
          <p:cNvPr id="7" name="Прямоугольник 6"/>
          <p:cNvSpPr/>
          <p:nvPr/>
        </p:nvSpPr>
        <p:spPr>
          <a:xfrm>
            <a:off x="342320" y="1872258"/>
            <a:ext cx="8794784" cy="2246769"/>
          </a:xfrm>
          <a:prstGeom prst="rect">
            <a:avLst/>
          </a:prstGeom>
        </p:spPr>
        <p:txBody>
          <a:bodyPr wrap="square">
            <a:spAutoFit/>
          </a:bodyPr>
          <a:lstStyle/>
          <a:p>
            <a:pPr marL="514350" indent="-514350">
              <a:buAutoNum type="arabicParenR"/>
            </a:pPr>
            <a:r>
              <a:rPr lang="en-US" sz="2800" b="1" dirty="0" smtClean="0">
                <a:latin typeface="Arial" panose="020B0604020202020204" pitchFamily="34" charset="0"/>
                <a:cs typeface="Arial" panose="020B0604020202020204" pitchFamily="34" charset="0"/>
              </a:rPr>
              <a:t>It </a:t>
            </a:r>
            <a:r>
              <a:rPr lang="en-US" sz="2800" b="1" dirty="0">
                <a:latin typeface="Arial" panose="020B0604020202020204" pitchFamily="34" charset="0"/>
                <a:cs typeface="Arial" panose="020B0604020202020204" pitchFamily="34" charset="0"/>
              </a:rPr>
              <a:t>is nature that </a:t>
            </a:r>
            <a:r>
              <a:rPr lang="en-US" sz="2800" b="1" dirty="0" smtClean="0">
                <a:latin typeface="Arial" panose="020B0604020202020204" pitchFamily="34" charset="0"/>
                <a:cs typeface="Arial" panose="020B0604020202020204" pitchFamily="34" charset="0"/>
              </a:rPr>
              <a:t>has created </a:t>
            </a:r>
            <a:r>
              <a:rPr lang="en-US" sz="2800" b="1" dirty="0">
                <a:latin typeface="Arial" panose="020B0604020202020204" pitchFamily="34" charset="0"/>
                <a:cs typeface="Arial" panose="020B0604020202020204" pitchFamily="34" charset="0"/>
              </a:rPr>
              <a:t>all of us and </a:t>
            </a:r>
            <a:r>
              <a:rPr lang="en-US" sz="2800" b="1" dirty="0" smtClean="0">
                <a:latin typeface="Arial" panose="020B0604020202020204" pitchFamily="34" charset="0"/>
                <a:cs typeface="Arial" panose="020B0604020202020204" pitchFamily="34" charset="0"/>
              </a:rPr>
              <a:t>is the </a:t>
            </a:r>
            <a:r>
              <a:rPr lang="en-US" sz="2800" b="1" dirty="0">
                <a:latin typeface="Arial" panose="020B0604020202020204" pitchFamily="34" charset="0"/>
                <a:cs typeface="Arial" panose="020B0604020202020204" pitchFamily="34" charset="0"/>
              </a:rPr>
              <a:t>source of our life</a:t>
            </a:r>
            <a:r>
              <a:rPr lang="en-US" sz="2800" b="1" dirty="0" smtClean="0">
                <a:latin typeface="Arial" panose="020B0604020202020204" pitchFamily="34" charset="0"/>
                <a:cs typeface="Arial" panose="020B0604020202020204" pitchFamily="34" charset="0"/>
              </a:rPr>
              <a:t>.</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2) We say “</a:t>
            </a:r>
            <a:r>
              <a:rPr lang="en-US" sz="2800" b="1" dirty="0" smtClean="0">
                <a:latin typeface="Arial" panose="020B0604020202020204" pitchFamily="34" charset="0"/>
                <a:cs typeface="Arial" panose="020B0604020202020204" pitchFamily="34" charset="0"/>
              </a:rPr>
              <a:t>Mother Nature</a:t>
            </a:r>
            <a:r>
              <a:rPr lang="en-US" sz="2800" b="1" dirty="0">
                <a:latin typeface="Arial" panose="020B0604020202020204" pitchFamily="34" charset="0"/>
                <a:cs typeface="Arial" panose="020B0604020202020204" pitchFamily="34" charset="0"/>
              </a:rPr>
              <a:t>” because </a:t>
            </a:r>
            <a:r>
              <a:rPr lang="en-US" sz="2800" b="1" dirty="0" smtClean="0">
                <a:latin typeface="Arial" panose="020B0604020202020204" pitchFamily="34" charset="0"/>
                <a:cs typeface="Arial" panose="020B0604020202020204" pitchFamily="34" charset="0"/>
              </a:rPr>
              <a:t>nature is </a:t>
            </a:r>
            <a:r>
              <a:rPr lang="en-US" sz="2800" b="1" dirty="0">
                <a:latin typeface="Arial" panose="020B0604020202020204" pitchFamily="34" charset="0"/>
                <a:cs typeface="Arial" panose="020B0604020202020204" pitchFamily="34" charset="0"/>
              </a:rPr>
              <a:t>life-giving like a mother who feeds and </a:t>
            </a:r>
            <a:r>
              <a:rPr lang="en-US" sz="2800" b="1" dirty="0" smtClean="0">
                <a:latin typeface="Arial" panose="020B0604020202020204" pitchFamily="34" charset="0"/>
                <a:cs typeface="Arial" panose="020B0604020202020204" pitchFamily="34" charset="0"/>
              </a:rPr>
              <a:t>protect us.</a:t>
            </a:r>
            <a:endParaRPr lang="ru-R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412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2728392" y="4320530"/>
            <a:ext cx="1440160"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36104" y="85377"/>
            <a:ext cx="12529392" cy="1723549"/>
          </a:xfrm>
        </p:spPr>
        <p:txBody>
          <a:bodyPr/>
          <a:lstStyle/>
          <a:p>
            <a:pPr algn="ctr"/>
            <a:r>
              <a:rPr lang="en-US" sz="4000" dirty="0" smtClean="0"/>
              <a:t>4b.Complete </a:t>
            </a:r>
            <a:r>
              <a:rPr lang="en-US" sz="4000" dirty="0"/>
              <a:t>the table about the sources of </a:t>
            </a:r>
            <a:r>
              <a:rPr lang="en-US" sz="4000" dirty="0" smtClean="0"/>
              <a:t>energy.</a:t>
            </a:r>
            <a:br>
              <a:rPr lang="en-US" sz="4000" dirty="0" smtClean="0"/>
            </a:br>
            <a:r>
              <a:rPr lang="en-US" sz="3200" dirty="0" smtClean="0"/>
              <a:t>Page 70</a:t>
            </a:r>
            <a:r>
              <a:rPr lang="en-US" sz="4000" dirty="0" smtClean="0"/>
              <a:t/>
            </a:r>
            <a:br>
              <a:rPr lang="en-US" sz="4000" dirty="0" smtClean="0"/>
            </a:br>
            <a:endParaRPr lang="ru-RU" sz="4000" dirty="0"/>
          </a:p>
        </p:txBody>
      </p:sp>
      <p:graphicFrame>
        <p:nvGraphicFramePr>
          <p:cNvPr id="3" name="Таблица 2"/>
          <p:cNvGraphicFramePr>
            <a:graphicFrameLocks noGrp="1"/>
          </p:cNvGraphicFramePr>
          <p:nvPr>
            <p:extLst>
              <p:ext uri="{D42A27DB-BD31-4B8C-83A1-F6EECF244321}">
                <p14:modId xmlns:p14="http://schemas.microsoft.com/office/powerpoint/2010/main" val="1621797763"/>
              </p:ext>
            </p:extLst>
          </p:nvPr>
        </p:nvGraphicFramePr>
        <p:xfrm>
          <a:off x="352128" y="2912190"/>
          <a:ext cx="12313368" cy="3760318"/>
        </p:xfrm>
        <a:graphic>
          <a:graphicData uri="http://schemas.openxmlformats.org/drawingml/2006/table">
            <a:tbl>
              <a:tblPr firstRow="1" bandRow="1">
                <a:tableStyleId>{7DF18680-E054-41AD-8BC1-D1AEF772440D}</a:tableStyleId>
              </a:tblPr>
              <a:tblGrid>
                <a:gridCol w="6156684">
                  <a:extLst>
                    <a:ext uri="{9D8B030D-6E8A-4147-A177-3AD203B41FA5}">
                      <a16:colId xmlns="" xmlns:a16="http://schemas.microsoft.com/office/drawing/2014/main" val="2452645651"/>
                    </a:ext>
                  </a:extLst>
                </a:gridCol>
                <a:gridCol w="6156684">
                  <a:extLst>
                    <a:ext uri="{9D8B030D-6E8A-4147-A177-3AD203B41FA5}">
                      <a16:colId xmlns="" xmlns:a16="http://schemas.microsoft.com/office/drawing/2014/main" val="33038342"/>
                    </a:ext>
                  </a:extLst>
                </a:gridCol>
              </a:tblGrid>
              <a:tr h="726867">
                <a:tc>
                  <a:txBody>
                    <a:bodyPr/>
                    <a:lstStyle/>
                    <a:p>
                      <a:pPr algn="ctr"/>
                      <a:r>
                        <a:rPr lang="en-US" sz="2800" dirty="0" smtClean="0">
                          <a:latin typeface="Arial" panose="020B0604020202020204" pitchFamily="34" charset="0"/>
                          <a:cs typeface="Arial" panose="020B0604020202020204" pitchFamily="34" charset="0"/>
                        </a:rPr>
                        <a:t>fossil fuel or  not renewable</a:t>
                      </a:r>
                      <a:endParaRPr lang="ru-RU"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renewable </a:t>
                      </a:r>
                      <a:endParaRPr lang="ru-RU" sz="2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499183481"/>
                  </a:ext>
                </a:extLst>
              </a:tr>
              <a:tr h="726867">
                <a:tc>
                  <a:txBody>
                    <a:bodyPr/>
                    <a:lstStyle/>
                    <a:p>
                      <a:pPr algn="ctr"/>
                      <a:r>
                        <a:rPr lang="en-US" sz="2800" b="1" dirty="0" smtClean="0">
                          <a:latin typeface="Arial" panose="020B0604020202020204" pitchFamily="34" charset="0"/>
                          <a:cs typeface="Arial" panose="020B0604020202020204" pitchFamily="34" charset="0"/>
                        </a:rPr>
                        <a:t>e.g. coal</a:t>
                      </a:r>
                      <a:endParaRPr lang="ru-RU"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e.g. wood</a:t>
                      </a:r>
                      <a:endParaRPr lang="ru-RU" sz="2800" b="1"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231233985"/>
                  </a:ext>
                </a:extLst>
              </a:tr>
              <a:tr h="726867">
                <a:tc>
                  <a:txBody>
                    <a:bodyPr/>
                    <a:lstStyle/>
                    <a:p>
                      <a:pPr algn="ctr"/>
                      <a:endParaRPr lang="ru-RU" sz="2800" b="1" dirty="0">
                        <a:latin typeface="Arial" panose="020B0604020202020204" pitchFamily="34" charset="0"/>
                        <a:cs typeface="Arial" panose="020B0604020202020204" pitchFamily="34" charset="0"/>
                      </a:endParaRPr>
                    </a:p>
                  </a:txBody>
                  <a:tcPr/>
                </a:tc>
                <a:tc>
                  <a:txBody>
                    <a:bodyPr/>
                    <a:lstStyle/>
                    <a:p>
                      <a:endParaRPr lang="ru-RU" dirty="0"/>
                    </a:p>
                  </a:txBody>
                  <a:tcPr/>
                </a:tc>
                <a:extLst>
                  <a:ext uri="{0D108BD9-81ED-4DB2-BD59-A6C34878D82A}">
                    <a16:rowId xmlns="" xmlns:a16="http://schemas.microsoft.com/office/drawing/2014/main" val="2424968933"/>
                  </a:ext>
                </a:extLst>
              </a:tr>
              <a:tr h="726867">
                <a:tc>
                  <a:txBody>
                    <a:bodyPr/>
                    <a:lstStyle/>
                    <a:p>
                      <a:pPr algn="ctr"/>
                      <a:endParaRPr lang="ru-RU" sz="2800" b="1" dirty="0">
                        <a:latin typeface="Arial" panose="020B0604020202020204" pitchFamily="34" charset="0"/>
                        <a:cs typeface="Arial" panose="020B0604020202020204" pitchFamily="34" charset="0"/>
                      </a:endParaRPr>
                    </a:p>
                  </a:txBody>
                  <a:tcPr/>
                </a:tc>
                <a:tc>
                  <a:txBody>
                    <a:bodyPr/>
                    <a:lstStyle/>
                    <a:p>
                      <a:endParaRPr lang="ru-RU"/>
                    </a:p>
                  </a:txBody>
                  <a:tcPr/>
                </a:tc>
                <a:extLst>
                  <a:ext uri="{0D108BD9-81ED-4DB2-BD59-A6C34878D82A}">
                    <a16:rowId xmlns="" xmlns:a16="http://schemas.microsoft.com/office/drawing/2014/main" val="4096503281"/>
                  </a:ext>
                </a:extLst>
              </a:tr>
              <a:tr h="852850">
                <a:tc>
                  <a:txBody>
                    <a:bodyPr/>
                    <a:lstStyle/>
                    <a:p>
                      <a:pPr algn="ctr"/>
                      <a:endParaRPr lang="ru-RU" sz="2800" b="1" dirty="0">
                        <a:latin typeface="Arial" panose="020B0604020202020204" pitchFamily="34" charset="0"/>
                        <a:cs typeface="Arial" panose="020B0604020202020204" pitchFamily="34" charset="0"/>
                      </a:endParaRPr>
                    </a:p>
                  </a:txBody>
                  <a:tcPr/>
                </a:tc>
                <a:tc>
                  <a:txBody>
                    <a:bodyPr/>
                    <a:lstStyle/>
                    <a:p>
                      <a:endParaRPr lang="ru-RU" dirty="0"/>
                    </a:p>
                  </a:txBody>
                  <a:tcPr/>
                </a:tc>
                <a:extLst>
                  <a:ext uri="{0D108BD9-81ED-4DB2-BD59-A6C34878D82A}">
                    <a16:rowId xmlns="" xmlns:a16="http://schemas.microsoft.com/office/drawing/2014/main" val="275693053"/>
                  </a:ext>
                </a:extLst>
              </a:tr>
            </a:tbl>
          </a:graphicData>
        </a:graphic>
      </p:graphicFrame>
      <p:sp>
        <p:nvSpPr>
          <p:cNvPr id="4" name="Прямоугольник 3"/>
          <p:cNvSpPr/>
          <p:nvPr/>
        </p:nvSpPr>
        <p:spPr>
          <a:xfrm>
            <a:off x="352128" y="1307193"/>
            <a:ext cx="12313368"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i="1" dirty="0">
                <a:latin typeface="Arial" panose="020B0604020202020204" pitchFamily="34" charset="0"/>
                <a:cs typeface="Arial" panose="020B0604020202020204" pitchFamily="34" charset="0"/>
              </a:rPr>
              <a:t>wood, coal, water power, wind power,</a:t>
            </a:r>
          </a:p>
          <a:p>
            <a:pPr algn="ctr"/>
            <a:r>
              <a:rPr lang="en-US" sz="3200" b="1" i="1" dirty="0">
                <a:latin typeface="Arial" panose="020B0604020202020204" pitchFamily="34" charset="0"/>
                <a:cs typeface="Arial" panose="020B0604020202020204" pitchFamily="34" charset="0"/>
              </a:rPr>
              <a:t>natural gas, nuclear </a:t>
            </a:r>
            <a:r>
              <a:rPr lang="en-US" sz="3200" b="1" i="1" dirty="0" smtClean="0">
                <a:latin typeface="Arial" panose="020B0604020202020204" pitchFamily="34" charset="0"/>
                <a:cs typeface="Arial" panose="020B0604020202020204" pitchFamily="34" charset="0"/>
              </a:rPr>
              <a:t>power, oil</a:t>
            </a:r>
            <a:r>
              <a:rPr lang="en-US" sz="3200" i="1" dirty="0">
                <a:latin typeface="Arial" pitchFamily="34" charset="0"/>
                <a:cs typeface="Arial" pitchFamily="34" charset="0"/>
              </a:rPr>
              <a:t>, </a:t>
            </a:r>
            <a:r>
              <a:rPr lang="en-US" sz="3200" b="1" i="1" dirty="0">
                <a:latin typeface="Arial" panose="020B0604020202020204" pitchFamily="34" charset="0"/>
                <a:cs typeface="Arial" panose="020B0604020202020204" pitchFamily="34" charset="0"/>
              </a:rPr>
              <a:t>wave power, solar power, waste-to-energy (</a:t>
            </a:r>
            <a:r>
              <a:rPr lang="en-US" sz="3200" b="1" i="1" dirty="0" err="1" smtClean="0">
                <a:latin typeface="Arial" panose="020B0604020202020204" pitchFamily="34" charset="0"/>
                <a:cs typeface="Arial" panose="020B0604020202020204" pitchFamily="34" charset="0"/>
              </a:rPr>
              <a:t>WtE</a:t>
            </a:r>
            <a:r>
              <a:rPr lang="en-US" sz="3200" b="1" i="1" dirty="0" smtClean="0">
                <a:latin typeface="Arial" panose="020B0604020202020204" pitchFamily="34" charset="0"/>
                <a:cs typeface="Arial" panose="020B0604020202020204" pitchFamily="34" charset="0"/>
              </a:rPr>
              <a:t>)</a:t>
            </a:r>
            <a:endParaRPr lang="ru-RU" sz="3200" b="1" i="1" dirty="0">
              <a:latin typeface="Arial" panose="020B0604020202020204" pitchFamily="34" charset="0"/>
              <a:cs typeface="Arial" panose="020B0604020202020204" pitchFamily="34" charset="0"/>
            </a:endParaRPr>
          </a:p>
        </p:txBody>
      </p:sp>
      <p:sp>
        <p:nvSpPr>
          <p:cNvPr id="9" name="Овал 8"/>
          <p:cNvSpPr/>
          <p:nvPr/>
        </p:nvSpPr>
        <p:spPr>
          <a:xfrm>
            <a:off x="1191992" y="4141618"/>
            <a:ext cx="1368152" cy="6829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gas</a:t>
            </a:r>
            <a:endParaRPr lang="ru-RU" sz="2800" b="1" dirty="0">
              <a:solidFill>
                <a:schemeClr val="tx2"/>
              </a:solidFill>
              <a:latin typeface="Arial" panose="020B0604020202020204" pitchFamily="34" charset="0"/>
              <a:cs typeface="Arial" panose="020B0604020202020204" pitchFamily="34" charset="0"/>
            </a:endParaRPr>
          </a:p>
        </p:txBody>
      </p:sp>
      <p:sp>
        <p:nvSpPr>
          <p:cNvPr id="10" name="Овал 9"/>
          <p:cNvSpPr/>
          <p:nvPr/>
        </p:nvSpPr>
        <p:spPr>
          <a:xfrm>
            <a:off x="2872408" y="4680570"/>
            <a:ext cx="936104" cy="6480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oil</a:t>
            </a:r>
            <a:endParaRPr lang="ru-RU" sz="2800" b="1" dirty="0">
              <a:solidFill>
                <a:schemeClr val="tx2"/>
              </a:solidFill>
              <a:latin typeface="Arial" panose="020B0604020202020204" pitchFamily="34" charset="0"/>
              <a:cs typeface="Arial" panose="020B0604020202020204" pitchFamily="34" charset="0"/>
            </a:endParaRPr>
          </a:p>
        </p:txBody>
      </p:sp>
      <p:sp>
        <p:nvSpPr>
          <p:cNvPr id="11" name="Овал 10"/>
          <p:cNvSpPr/>
          <p:nvPr/>
        </p:nvSpPr>
        <p:spPr>
          <a:xfrm>
            <a:off x="4155474" y="5184627"/>
            <a:ext cx="2173317" cy="9361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nuclear power</a:t>
            </a:r>
            <a:endParaRPr lang="ru-RU" sz="2800" b="1" dirty="0">
              <a:solidFill>
                <a:schemeClr val="tx2"/>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4828" y="5587057"/>
            <a:ext cx="2583563" cy="1469777"/>
          </a:xfrm>
          <a:prstGeom prst="rect">
            <a:avLst/>
          </a:prstGeom>
        </p:spPr>
      </p:pic>
      <p:pic>
        <p:nvPicPr>
          <p:cNvPr id="13" name="Рисунок 12"/>
          <p:cNvPicPr>
            <a:picLocks noChangeAspect="1"/>
          </p:cNvPicPr>
          <p:nvPr/>
        </p:nvPicPr>
        <p:blipFill>
          <a:blip r:embed="rId4"/>
          <a:stretch>
            <a:fillRect/>
          </a:stretch>
        </p:blipFill>
        <p:spPr>
          <a:xfrm>
            <a:off x="6498393" y="2818245"/>
            <a:ext cx="1584176" cy="854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Овал 13"/>
          <p:cNvSpPr/>
          <p:nvPr/>
        </p:nvSpPr>
        <p:spPr>
          <a:xfrm>
            <a:off x="6498393" y="4320530"/>
            <a:ext cx="3456384" cy="12698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water/wind power</a:t>
            </a:r>
            <a:endParaRPr lang="ru-RU" sz="2800" b="1" dirty="0">
              <a:solidFill>
                <a:schemeClr val="tx2"/>
              </a:solidFill>
              <a:latin typeface="Arial" panose="020B0604020202020204" pitchFamily="34" charset="0"/>
              <a:cs typeface="Arial" panose="020B0604020202020204" pitchFamily="34" charset="0"/>
            </a:endParaRPr>
          </a:p>
        </p:txBody>
      </p:sp>
      <p:sp>
        <p:nvSpPr>
          <p:cNvPr id="15" name="Овал 14"/>
          <p:cNvSpPr/>
          <p:nvPr/>
        </p:nvSpPr>
        <p:spPr>
          <a:xfrm>
            <a:off x="9193309" y="5641898"/>
            <a:ext cx="3472187" cy="12601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wave/ solar power</a:t>
            </a:r>
            <a:endParaRPr lang="ru-RU" sz="2800" b="1" dirty="0">
              <a:solidFill>
                <a:schemeClr val="tx2"/>
              </a:solidFill>
              <a:latin typeface="Arial" panose="020B0604020202020204" pitchFamily="34" charset="0"/>
              <a:cs typeface="Arial" panose="020B0604020202020204" pitchFamily="34" charset="0"/>
            </a:endParaRPr>
          </a:p>
        </p:txBody>
      </p:sp>
      <p:sp>
        <p:nvSpPr>
          <p:cNvPr id="16" name="Овал 15"/>
          <p:cNvSpPr/>
          <p:nvPr/>
        </p:nvSpPr>
        <p:spPr>
          <a:xfrm>
            <a:off x="10228906" y="4281054"/>
            <a:ext cx="2527966" cy="10475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 panose="020B0604020202020204" pitchFamily="34" charset="0"/>
                <a:cs typeface="Arial" panose="020B0604020202020204" pitchFamily="34" charset="0"/>
              </a:rPr>
              <a:t>waste to energy</a:t>
            </a:r>
            <a:endParaRPr lang="ru-RU"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1992851ec4d318b130c92444fc6ec8ac9970fac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17075</TotalTime>
  <Words>1263</Words>
  <Application>Microsoft Office PowerPoint</Application>
  <PresentationFormat>Произвольный</PresentationFormat>
  <Paragraphs>124</Paragraphs>
  <Slides>13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Office Theme</vt:lpstr>
      <vt:lpstr>Презентация PowerPoint</vt:lpstr>
      <vt:lpstr> Checking the self-study work</vt:lpstr>
      <vt:lpstr>Checking the self-study work</vt:lpstr>
      <vt:lpstr>Checking the self-study work</vt:lpstr>
      <vt:lpstr>Learn new word expressions</vt:lpstr>
      <vt:lpstr>Learn new word expressions</vt:lpstr>
      <vt:lpstr>Activity 2. Match the words  and explanations. .</vt:lpstr>
      <vt:lpstr>3.Read and choose the best answer to the question.  Give your own answer.</vt:lpstr>
      <vt:lpstr>4b.Complete the table about the sources of energy. Page 70 </vt:lpstr>
      <vt:lpstr>Advantages and disadvantages of fossil fuels.</vt:lpstr>
      <vt:lpstr>Advantages and disadvantages of fossil fuels.</vt:lpstr>
      <vt:lpstr>Advantages and disadvantages of fossil fuels.</vt:lpstr>
      <vt:lpstr>FOR SELF-STUDY.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Информатика и ИТ</dc:title>
  <dc:creator>Computer</dc:creator>
  <cp:lastModifiedBy>Asus</cp:lastModifiedBy>
  <cp:revision>1262</cp:revision>
  <cp:lastPrinted>2020-09-25T05:20:33Z</cp:lastPrinted>
  <dcterms:created xsi:type="dcterms:W3CDTF">2020-04-13T08:05:16Z</dcterms:created>
  <dcterms:modified xsi:type="dcterms:W3CDTF">2021-03-01T19:07:18Z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