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0" r:id="rId2"/>
    <p:sldId id="433" r:id="rId3"/>
    <p:sldId id="438" r:id="rId4"/>
    <p:sldId id="439" r:id="rId5"/>
    <p:sldId id="442" r:id="rId6"/>
    <p:sldId id="441" r:id="rId7"/>
    <p:sldId id="443" r:id="rId8"/>
    <p:sldId id="444" r:id="rId9"/>
    <p:sldId id="445" r:id="rId10"/>
    <p:sldId id="446" r:id="rId11"/>
    <p:sldId id="376" r:id="rId12"/>
    <p:sldId id="421" r:id="rId13"/>
    <p:sldId id="428" r:id="rId14"/>
    <p:sldId id="447" r:id="rId15"/>
    <p:sldId id="392" r:id="rId16"/>
  </p:sldIdLst>
  <p:sldSz cx="12801600" cy="7200900"/>
  <p:notesSz cx="5765800" cy="3244850"/>
  <p:custDataLst>
    <p:tags r:id="rId18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0323" autoAdjust="0"/>
  </p:normalViewPr>
  <p:slideViewPr>
    <p:cSldViewPr>
      <p:cViewPr>
        <p:scale>
          <a:sx n="62" d="100"/>
          <a:sy n="62" d="100"/>
        </p:scale>
        <p:origin x="608" y="5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7780" y="-589330"/>
            <a:ext cx="12783820" cy="244084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 dirty="0"/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266976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39089" y="26697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2479" y="317265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1" y="1017727"/>
            <a:ext cx="1298810" cy="691028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sz="4310" b="1" spc="-12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31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2656384" y="391765"/>
            <a:ext cx="5517714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 </a:t>
            </a:r>
            <a:r>
              <a:rPr lang="en-US" sz="7758" kern="0" spc="12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Ingliz</a:t>
            </a:r>
            <a:r>
              <a:rPr lang="en-US" sz="7758" kern="0" spc="12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758" kern="0" spc="12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endParaRPr lang="en-US" sz="7758" kern="0" spc="12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02369" y="2437426"/>
            <a:ext cx="10887063" cy="486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58"/>
              </a:spcBef>
            </a:pPr>
            <a:endParaRPr lang="en-US" sz="431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310" b="1" dirty="0" smtClean="0"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310" b="1" dirty="0" smtClean="0">
                <a:cs typeface="Arial" pitchFamily="34" charset="0"/>
              </a:rPr>
              <a:t>THEME</a:t>
            </a:r>
            <a:r>
              <a:rPr lang="ru-RU" sz="4310" b="1" dirty="0" smtClean="0">
                <a:cs typeface="Arial" pitchFamily="34" charset="0"/>
              </a:rPr>
              <a:t>:</a:t>
            </a:r>
            <a:r>
              <a:rPr lang="en-US" sz="4310" b="1" dirty="0" smtClean="0">
                <a:cs typeface="Arial" pitchFamily="34" charset="0"/>
              </a:rPr>
              <a:t> UNIT </a:t>
            </a:r>
            <a:r>
              <a:rPr lang="en-US" sz="4310" b="1" dirty="0">
                <a:cs typeface="Arial" pitchFamily="34" charset="0"/>
              </a:rPr>
              <a:t>1. Public </a:t>
            </a:r>
            <a:r>
              <a:rPr lang="en-US" sz="4310" b="1" dirty="0" smtClean="0">
                <a:cs typeface="Arial" pitchFamily="34" charset="0"/>
              </a:rPr>
              <a:t>holidays and traditions.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4310" b="1" dirty="0" smtClean="0">
                <a:cs typeface="Arial" pitchFamily="34" charset="0"/>
              </a:rPr>
              <a:t>Lesson </a:t>
            </a:r>
            <a:r>
              <a:rPr lang="en-US" sz="4310" b="1" dirty="0">
                <a:cs typeface="Arial" pitchFamily="34" charset="0"/>
              </a:rPr>
              <a:t>6. Project.</a:t>
            </a:r>
          </a:p>
          <a:p>
            <a:pPr algn="ctr" eaLnBrk="1" hangingPunct="1">
              <a:spcBef>
                <a:spcPts val="258"/>
              </a:spcBef>
            </a:pPr>
            <a:endParaRPr lang="en-US" sz="4310" b="1" dirty="0"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ru-RU" sz="431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5"/>
          <p:cNvSpPr>
            <a:spLocks/>
          </p:cNvSpPr>
          <p:nvPr/>
        </p:nvSpPr>
        <p:spPr bwMode="auto">
          <a:xfrm>
            <a:off x="319826" y="2445835"/>
            <a:ext cx="882543" cy="3530879"/>
          </a:xfrm>
          <a:custGeom>
            <a:avLst/>
            <a:gdLst>
              <a:gd name="T0" fmla="*/ 1361585 w 344170"/>
              <a:gd name="T1" fmla="*/ 0 h 680719"/>
              <a:gd name="T2" fmla="*/ 0 w 344170"/>
              <a:gd name="T3" fmla="*/ 0 h 680719"/>
              <a:gd name="T4" fmla="*/ 0 w 344170"/>
              <a:gd name="T5" fmla="*/ 6439712 h 680719"/>
              <a:gd name="T6" fmla="*/ 1361585 w 344170"/>
              <a:gd name="T7" fmla="*/ 6439712 h 680719"/>
              <a:gd name="T8" fmla="*/ 1361585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4B1726-B2AF-4F8A-943C-2DA56A225B39}"/>
              </a:ext>
            </a:extLst>
          </p:cNvPr>
          <p:cNvSpPr/>
          <p:nvPr/>
        </p:nvSpPr>
        <p:spPr>
          <a:xfrm>
            <a:off x="1216224" y="3835965"/>
            <a:ext cx="2952328" cy="9144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825D7B-797F-46B8-8DBE-8DD58467FBEB}"/>
              </a:ext>
            </a:extLst>
          </p:cNvPr>
          <p:cNvSpPr/>
          <p:nvPr/>
        </p:nvSpPr>
        <p:spPr>
          <a:xfrm>
            <a:off x="640160" y="1556727"/>
            <a:ext cx="113052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Puerto Ricans have a practice of throwing buckets of rubbish out of the window in order to do away with the bad luck of the last year.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29A2CE-20CB-4B04-A7B9-5A905F03FB9F}"/>
              </a:ext>
            </a:extLst>
          </p:cNvPr>
          <p:cNvSpPr/>
          <p:nvPr/>
        </p:nvSpPr>
        <p:spPr>
          <a:xfrm>
            <a:off x="8345016" y="3835965"/>
            <a:ext cx="2952328" cy="9144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985EBB-FDBF-4134-BDD0-2C0091A96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11981" r="27931" b="24988"/>
          <a:stretch/>
        </p:blipFill>
        <p:spPr>
          <a:xfrm>
            <a:off x="8960586" y="5040610"/>
            <a:ext cx="17211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056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801600" cy="895502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sz="5819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Project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087" y="938406"/>
            <a:ext cx="12315896" cy="96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230F9A-56D4-4828-8644-8FAD4855FB95}"/>
              </a:ext>
            </a:extLst>
          </p:cNvPr>
          <p:cNvSpPr/>
          <p:nvPr/>
        </p:nvSpPr>
        <p:spPr>
          <a:xfrm>
            <a:off x="1504256" y="1045923"/>
            <a:ext cx="3456384" cy="7214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4B5AC0-19D9-41BA-86E7-D083FA394DCD}"/>
              </a:ext>
            </a:extLst>
          </p:cNvPr>
          <p:cNvSpPr/>
          <p:nvPr/>
        </p:nvSpPr>
        <p:spPr>
          <a:xfrm>
            <a:off x="274765" y="1945612"/>
            <a:ext cx="64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Imagine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holiday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243E88-7768-4F3A-96C4-2FECA87FDDB4}"/>
              </a:ext>
            </a:extLst>
          </p:cNvPr>
          <p:cNvSpPr/>
          <p:nvPr/>
        </p:nvSpPr>
        <p:spPr>
          <a:xfrm>
            <a:off x="1504256" y="3594356"/>
            <a:ext cx="3456384" cy="7214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9FFE4E-021A-4314-8A95-C367ACF29942}"/>
              </a:ext>
            </a:extLst>
          </p:cNvPr>
          <p:cNvSpPr/>
          <p:nvPr/>
        </p:nvSpPr>
        <p:spPr>
          <a:xfrm>
            <a:off x="165176" y="4394867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C458E3-1321-436C-8D73-F90AC430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15077" r="48875" b="29990"/>
          <a:stretch/>
        </p:blipFill>
        <p:spPr>
          <a:xfrm>
            <a:off x="6400800" y="1902709"/>
            <a:ext cx="6382900" cy="41549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  <p:bldP spid="6" grpId="0"/>
      <p:bldP spid="1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F00C13-BF08-4A35-BFAF-D832E6289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" t="10006" r="42625" b="24970"/>
          <a:stretch/>
        </p:blipFill>
        <p:spPr>
          <a:xfrm>
            <a:off x="0" y="0"/>
            <a:ext cx="12801600" cy="72009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100D8-08F3-4C9A-9218-FDA5DC506773}"/>
              </a:ext>
            </a:extLst>
          </p:cNvPr>
          <p:cNvSpPr/>
          <p:nvPr/>
        </p:nvSpPr>
        <p:spPr>
          <a:xfrm>
            <a:off x="136104" y="2016274"/>
            <a:ext cx="5256584" cy="28443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make a poster presentation ?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F90FA1E-C74F-4A9E-8D39-D7BAAD06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54" y="216074"/>
            <a:ext cx="3456384" cy="830997"/>
          </a:xfrm>
        </p:spPr>
        <p:txBody>
          <a:bodyPr/>
          <a:lstStyle/>
          <a:p>
            <a:r>
              <a:rPr lang="en-US" sz="5400" dirty="0"/>
              <a:t>Questions</a:t>
            </a:r>
            <a:endParaRPr lang="ru-RU" sz="54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564DC66-282C-44DA-BC83-22FB940C871D}"/>
              </a:ext>
            </a:extLst>
          </p:cNvPr>
          <p:cNvCxnSpPr/>
          <p:nvPr/>
        </p:nvCxnSpPr>
        <p:spPr>
          <a:xfrm>
            <a:off x="348895" y="1826281"/>
            <a:ext cx="9393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97B890-E8A7-4E61-A8A0-2555A6F66351}"/>
              </a:ext>
            </a:extLst>
          </p:cNvPr>
          <p:cNvSpPr/>
          <p:nvPr/>
        </p:nvSpPr>
        <p:spPr>
          <a:xfrm>
            <a:off x="1503006" y="1521994"/>
            <a:ext cx="943429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holiday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5A5E803-B47A-470C-9F0B-00AC065BA953}"/>
              </a:ext>
            </a:extLst>
          </p:cNvPr>
          <p:cNvCxnSpPr/>
          <p:nvPr/>
        </p:nvCxnSpPr>
        <p:spPr>
          <a:xfrm>
            <a:off x="350039" y="2617353"/>
            <a:ext cx="9393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0AE432-A819-4623-90E9-384DCEFB2B0E}"/>
              </a:ext>
            </a:extLst>
          </p:cNvPr>
          <p:cNvSpPr/>
          <p:nvPr/>
        </p:nvSpPr>
        <p:spPr>
          <a:xfrm>
            <a:off x="1485107" y="2293317"/>
            <a:ext cx="943429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DD3E943-FE1B-4570-B99E-D8C231173488}"/>
              </a:ext>
            </a:extLst>
          </p:cNvPr>
          <p:cNvCxnSpPr/>
          <p:nvPr/>
        </p:nvCxnSpPr>
        <p:spPr>
          <a:xfrm>
            <a:off x="348893" y="3364411"/>
            <a:ext cx="9393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9E6D61E-03F3-465A-853A-52E994C61E57}"/>
              </a:ext>
            </a:extLst>
          </p:cNvPr>
          <p:cNvSpPr/>
          <p:nvPr/>
        </p:nvSpPr>
        <p:spPr>
          <a:xfrm>
            <a:off x="1465007" y="3069816"/>
            <a:ext cx="947229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W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E96416B-85FE-4E46-BE3C-B27E3B07C2B2}"/>
              </a:ext>
            </a:extLst>
          </p:cNvPr>
          <p:cNvCxnSpPr/>
          <p:nvPr/>
        </p:nvCxnSpPr>
        <p:spPr>
          <a:xfrm>
            <a:off x="348892" y="4170306"/>
            <a:ext cx="9393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D0FB31D-0A54-42BE-BA04-3E277C0B88EC}"/>
              </a:ext>
            </a:extLst>
          </p:cNvPr>
          <p:cNvSpPr/>
          <p:nvPr/>
        </p:nvSpPr>
        <p:spPr>
          <a:xfrm>
            <a:off x="1465007" y="3821226"/>
            <a:ext cx="947229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6714AD8-0E3B-41AA-8D2E-D676BCAA517C}"/>
              </a:ext>
            </a:extLst>
          </p:cNvPr>
          <p:cNvCxnSpPr/>
          <p:nvPr/>
        </p:nvCxnSpPr>
        <p:spPr>
          <a:xfrm>
            <a:off x="348890" y="5173718"/>
            <a:ext cx="9393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F20693-7579-4E79-8419-A7648634A240}"/>
              </a:ext>
            </a:extLst>
          </p:cNvPr>
          <p:cNvSpPr/>
          <p:nvPr/>
        </p:nvSpPr>
        <p:spPr>
          <a:xfrm>
            <a:off x="1465008" y="4652103"/>
            <a:ext cx="9472295" cy="10432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holiday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0AFBFAD-F076-4EFC-8966-0293B643CF64}"/>
              </a:ext>
            </a:extLst>
          </p:cNvPr>
          <p:cNvCxnSpPr/>
          <p:nvPr/>
        </p:nvCxnSpPr>
        <p:spPr>
          <a:xfrm>
            <a:off x="348890" y="6192738"/>
            <a:ext cx="9393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7B1E9A4-1453-435E-A402-2D7747F2E799}"/>
              </a:ext>
            </a:extLst>
          </p:cNvPr>
          <p:cNvSpPr/>
          <p:nvPr/>
        </p:nvSpPr>
        <p:spPr>
          <a:xfrm>
            <a:off x="1459001" y="5770125"/>
            <a:ext cx="9472295" cy="10432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235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4979" y="293151"/>
            <a:ext cx="5530934" cy="1661993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HOME READING</a:t>
            </a:r>
            <a:br>
              <a:rPr lang="en-US" sz="5400" dirty="0">
                <a:latin typeface="Arial" panose="020B0604020202020204" pitchFamily="34" charset="0"/>
                <a:cs typeface="Arial" pitchFamily="34" charset="0"/>
              </a:rPr>
            </a:b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9AB4AA-8966-47E9-83AB-D991A4B51AAB}"/>
              </a:ext>
            </a:extLst>
          </p:cNvPr>
          <p:cNvSpPr/>
          <p:nvPr/>
        </p:nvSpPr>
        <p:spPr>
          <a:xfrm>
            <a:off x="640160" y="1184531"/>
            <a:ext cx="7035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Odyssey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Homer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F2E5C-9F84-42DF-AF51-16EF2402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25" t="9981" r="51125" b="22436"/>
          <a:stretch/>
        </p:blipFill>
        <p:spPr>
          <a:xfrm>
            <a:off x="8056984" y="1184531"/>
            <a:ext cx="4608511" cy="58220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105097-5EB3-4201-A47E-CC2C0D8F1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88" t="48465" r="23563" b="24988"/>
          <a:stretch/>
        </p:blipFill>
        <p:spPr>
          <a:xfrm>
            <a:off x="3039646" y="4464546"/>
            <a:ext cx="5017338" cy="254208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B627A2-9305-4141-8601-770A209C7CEC}"/>
              </a:ext>
            </a:extLst>
          </p:cNvPr>
          <p:cNvSpPr/>
          <p:nvPr/>
        </p:nvSpPr>
        <p:spPr>
          <a:xfrm>
            <a:off x="544928" y="2088282"/>
            <a:ext cx="722636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Odysseus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Ithaca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Trojan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brave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clever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33526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28808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self-study 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49288" y="2520330"/>
            <a:ext cx="7093443" cy="2492990"/>
          </a:xfrm>
        </p:spPr>
        <p:txBody>
          <a:bodyPr/>
          <a:lstStyle/>
          <a:p>
            <a:pPr marL="554212" indent="-554212" algn="ctr"/>
            <a:r>
              <a:rPr lang="en-US" sz="3017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0" dirty="0">
                <a:latin typeface="Arial" pitchFamily="34" charset="0"/>
                <a:cs typeface="Arial" pitchFamily="34" charset="0"/>
              </a:rPr>
              <a:t>Read the text </a:t>
            </a:r>
          </a:p>
          <a:p>
            <a:pPr marL="554212" indent="-554212" algn="ctr"/>
            <a:r>
              <a:rPr lang="en-US" sz="5400" b="1" i="0" dirty="0">
                <a:latin typeface="Arial" pitchFamily="34" charset="0"/>
                <a:cs typeface="Arial" pitchFamily="34" charset="0"/>
              </a:rPr>
              <a:t>about “The Odyssey”</a:t>
            </a:r>
          </a:p>
          <a:p>
            <a:pPr marL="554212" indent="-554212" algn="ctr"/>
            <a:r>
              <a:rPr lang="en-US" sz="5400" b="1" i="0" dirty="0">
                <a:latin typeface="Arial" pitchFamily="34" charset="0"/>
                <a:cs typeface="Arial" pitchFamily="34" charset="0"/>
              </a:rPr>
              <a:t> by Homer.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953987-A935-448C-B0AD-EF3920DEA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25" t="9981" r="51125" b="22436"/>
          <a:stretch/>
        </p:blipFill>
        <p:spPr>
          <a:xfrm>
            <a:off x="8056984" y="1363629"/>
            <a:ext cx="4536504" cy="55491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F7637A-BFB5-4D58-84FA-D67E9FD14099}"/>
              </a:ext>
            </a:extLst>
          </p:cNvPr>
          <p:cNvSpPr/>
          <p:nvPr/>
        </p:nvSpPr>
        <p:spPr>
          <a:xfrm>
            <a:off x="348895" y="1872258"/>
            <a:ext cx="67687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British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guest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dark-haired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ringing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93E16-83C9-4098-A2FB-541420C14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9" t="18986" r="46547" b="29991"/>
          <a:stretch/>
        </p:blipFill>
        <p:spPr>
          <a:xfrm>
            <a:off x="7250284" y="2088282"/>
            <a:ext cx="527119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24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4B1726-B2AF-4F8A-943C-2DA56A225B39}"/>
              </a:ext>
            </a:extLst>
          </p:cNvPr>
          <p:cNvSpPr/>
          <p:nvPr/>
        </p:nvSpPr>
        <p:spPr>
          <a:xfrm>
            <a:off x="1216224" y="3835965"/>
            <a:ext cx="2952328" cy="9144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825D7B-797F-46B8-8DBE-8DD58467FBEB}"/>
              </a:ext>
            </a:extLst>
          </p:cNvPr>
          <p:cNvSpPr/>
          <p:nvPr/>
        </p:nvSpPr>
        <p:spPr>
          <a:xfrm>
            <a:off x="640160" y="1556727"/>
            <a:ext cx="113052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British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guest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dark-haired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29A2CE-20CB-4B04-A7B9-5A905F03FB9F}"/>
              </a:ext>
            </a:extLst>
          </p:cNvPr>
          <p:cNvSpPr/>
          <p:nvPr/>
        </p:nvSpPr>
        <p:spPr>
          <a:xfrm>
            <a:off x="8345016" y="3835965"/>
            <a:ext cx="2952328" cy="9144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B8A04A-3499-416E-9C09-534A8B9BE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11981" r="27931" b="24988"/>
          <a:stretch/>
        </p:blipFill>
        <p:spPr>
          <a:xfrm>
            <a:off x="8960586" y="5040610"/>
            <a:ext cx="17211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67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4B1726-B2AF-4F8A-943C-2DA56A225B39}"/>
              </a:ext>
            </a:extLst>
          </p:cNvPr>
          <p:cNvSpPr/>
          <p:nvPr/>
        </p:nvSpPr>
        <p:spPr>
          <a:xfrm>
            <a:off x="1216224" y="3835965"/>
            <a:ext cx="2952328" cy="9144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825D7B-797F-46B8-8DBE-8DD58467FBEB}"/>
              </a:ext>
            </a:extLst>
          </p:cNvPr>
          <p:cNvSpPr/>
          <p:nvPr/>
        </p:nvSpPr>
        <p:spPr>
          <a:xfrm>
            <a:off x="640160" y="1556727"/>
            <a:ext cx="113052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Bread, salt and coal as presents on New Year mean good luck in England.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29A2CE-20CB-4B04-A7B9-5A905F03FB9F}"/>
              </a:ext>
            </a:extLst>
          </p:cNvPr>
          <p:cNvSpPr/>
          <p:nvPr/>
        </p:nvSpPr>
        <p:spPr>
          <a:xfrm>
            <a:off x="8345016" y="3835965"/>
            <a:ext cx="2952328" cy="9144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90518-5F78-4A2E-B949-537E8346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6" r="55563" b="8955"/>
          <a:stretch/>
        </p:blipFill>
        <p:spPr>
          <a:xfrm>
            <a:off x="1696877" y="4932175"/>
            <a:ext cx="1751595" cy="17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92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F7637A-BFB5-4D58-84FA-D67E9FD14099}"/>
              </a:ext>
            </a:extLst>
          </p:cNvPr>
          <p:cNvSpPr/>
          <p:nvPr/>
        </p:nvSpPr>
        <p:spPr>
          <a:xfrm>
            <a:off x="348895" y="1872258"/>
            <a:ext cx="67687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Denmark: As a sign of friendship, people save their old dishes in order to break them on each other’s front doors.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Neighbours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break the dishes into pieces and then count the pieces in order to show who has the most friends.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7B79A-8B63-4793-8B40-ADBF5CE56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3" t="18986" r="48312" b="35993"/>
          <a:stretch/>
        </p:blipFill>
        <p:spPr>
          <a:xfrm>
            <a:off x="7264896" y="2078226"/>
            <a:ext cx="4971785" cy="41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557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4B1726-B2AF-4F8A-943C-2DA56A225B39}"/>
              </a:ext>
            </a:extLst>
          </p:cNvPr>
          <p:cNvSpPr/>
          <p:nvPr/>
        </p:nvSpPr>
        <p:spPr>
          <a:xfrm>
            <a:off x="1216224" y="3835965"/>
            <a:ext cx="2952328" cy="9144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825D7B-797F-46B8-8DBE-8DD58467FBEB}"/>
              </a:ext>
            </a:extLst>
          </p:cNvPr>
          <p:cNvSpPr/>
          <p:nvPr/>
        </p:nvSpPr>
        <p:spPr>
          <a:xfrm>
            <a:off x="640160" y="1556727"/>
            <a:ext cx="113052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Denmark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neighbours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break the dishes into pieces to show who has the most friends.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29A2CE-20CB-4B04-A7B9-5A905F03FB9F}"/>
              </a:ext>
            </a:extLst>
          </p:cNvPr>
          <p:cNvSpPr/>
          <p:nvPr/>
        </p:nvSpPr>
        <p:spPr>
          <a:xfrm>
            <a:off x="8345016" y="3835965"/>
            <a:ext cx="2952328" cy="9144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90518-5F78-4A2E-B949-537E8346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6" r="55563" b="8955"/>
          <a:stretch/>
        </p:blipFill>
        <p:spPr>
          <a:xfrm>
            <a:off x="1696877" y="4932175"/>
            <a:ext cx="1751595" cy="17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32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F7637A-BFB5-4D58-84FA-D67E9FD14099}"/>
              </a:ext>
            </a:extLst>
          </p:cNvPr>
          <p:cNvSpPr/>
          <p:nvPr/>
        </p:nvSpPr>
        <p:spPr>
          <a:xfrm>
            <a:off x="348895" y="1505561"/>
            <a:ext cx="662796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China: To symbolize happiness and a good luck in the new year, the Chinese paint their front doors red. In general, red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New Year’s Eve in China, with red packets of money for children, red packets for married couples, and red lanterns.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D17F68-E349-4332-89DC-BFAA9657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8" t="18985" r="47575" b="24989"/>
          <a:stretch/>
        </p:blipFill>
        <p:spPr>
          <a:xfrm>
            <a:off x="7264896" y="1678174"/>
            <a:ext cx="4971785" cy="47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30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4B1726-B2AF-4F8A-943C-2DA56A225B39}"/>
              </a:ext>
            </a:extLst>
          </p:cNvPr>
          <p:cNvSpPr/>
          <p:nvPr/>
        </p:nvSpPr>
        <p:spPr>
          <a:xfrm>
            <a:off x="1216224" y="3835965"/>
            <a:ext cx="2952328" cy="9144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825D7B-797F-46B8-8DBE-8DD58467FBEB}"/>
              </a:ext>
            </a:extLst>
          </p:cNvPr>
          <p:cNvSpPr/>
          <p:nvPr/>
        </p:nvSpPr>
        <p:spPr>
          <a:xfrm>
            <a:off x="640160" y="1556727"/>
            <a:ext cx="113052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People in China don’t like red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because it brings unhappiness.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29A2CE-20CB-4B04-A7B9-5A905F03FB9F}"/>
              </a:ext>
            </a:extLst>
          </p:cNvPr>
          <p:cNvSpPr/>
          <p:nvPr/>
        </p:nvSpPr>
        <p:spPr>
          <a:xfrm>
            <a:off x="8345016" y="3835965"/>
            <a:ext cx="2952328" cy="9144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985EBB-FDBF-4134-BDD0-2C0091A96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11981" r="27931" b="24988"/>
          <a:stretch/>
        </p:blipFill>
        <p:spPr>
          <a:xfrm>
            <a:off x="8960586" y="5040610"/>
            <a:ext cx="17211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725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30" y="252501"/>
            <a:ext cx="5688632" cy="830997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itchFamily="34" charset="0"/>
              </a:rPr>
              <a:t>Progress check 1 </a:t>
            </a:r>
            <a:endParaRPr lang="ru-RU" sz="5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895" y="1505561"/>
            <a:ext cx="5741551" cy="1857175"/>
          </a:xfrm>
        </p:spPr>
        <p:txBody>
          <a:bodyPr/>
          <a:lstStyle/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pPr marL="554212" indent="-554212"/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en-US" sz="3017" i="0" dirty="0">
              <a:latin typeface="Arial" pitchFamily="34" charset="0"/>
              <a:cs typeface="Arial" pitchFamily="34" charset="0"/>
            </a:endParaRPr>
          </a:p>
          <a:p>
            <a:endParaRPr lang="ru-RU" sz="3017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F7637A-BFB5-4D58-84FA-D67E9FD14099}"/>
              </a:ext>
            </a:extLst>
          </p:cNvPr>
          <p:cNvSpPr/>
          <p:nvPr/>
        </p:nvSpPr>
        <p:spPr>
          <a:xfrm>
            <a:off x="348895" y="1595257"/>
            <a:ext cx="706001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addition to cleaning their homes as the Japanese do, Puerto Ricans clean everything – the car, the garden, and even the streets. They also have a practice of throwing buckets of water out of the window in order to do away with the bad luck of the last year.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1909B1-A948-4A7D-BD06-42746D825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6" t="11982" r="57312" b="28990"/>
          <a:stretch/>
        </p:blipFill>
        <p:spPr>
          <a:xfrm>
            <a:off x="7552928" y="1872258"/>
            <a:ext cx="468052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038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6547</TotalTime>
  <Words>538</Words>
  <Application>Microsoft Office PowerPoint</Application>
  <PresentationFormat>Произвольный</PresentationFormat>
  <Paragraphs>79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Progress check 1 </vt:lpstr>
      <vt:lpstr>Progress check 1 </vt:lpstr>
      <vt:lpstr>Progress check 1 </vt:lpstr>
      <vt:lpstr>Progress check 1 </vt:lpstr>
      <vt:lpstr>Progress check 1 </vt:lpstr>
      <vt:lpstr>Progress check 1 </vt:lpstr>
      <vt:lpstr>Progress check 1 </vt:lpstr>
      <vt:lpstr>Progress check 1 </vt:lpstr>
      <vt:lpstr>Progress check 1 </vt:lpstr>
      <vt:lpstr>                           Project </vt:lpstr>
      <vt:lpstr>Презентация PowerPoint</vt:lpstr>
      <vt:lpstr>Questions</vt:lpstr>
      <vt:lpstr>HOME READING </vt:lpstr>
      <vt:lpstr>For self-study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680</cp:revision>
  <dcterms:created xsi:type="dcterms:W3CDTF">2020-04-13T08:05:16Z</dcterms:created>
  <dcterms:modified xsi:type="dcterms:W3CDTF">2020-09-11T09:53:50Z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