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70" r:id="rId2"/>
    <p:sldId id="438" r:id="rId3"/>
    <p:sldId id="376" r:id="rId4"/>
    <p:sldId id="421" r:id="rId5"/>
    <p:sldId id="389" r:id="rId6"/>
    <p:sldId id="432" r:id="rId7"/>
    <p:sldId id="428" r:id="rId8"/>
    <p:sldId id="433" r:id="rId9"/>
    <p:sldId id="436" r:id="rId10"/>
    <p:sldId id="437" r:id="rId11"/>
    <p:sldId id="429" r:id="rId12"/>
    <p:sldId id="434" r:id="rId13"/>
    <p:sldId id="392" r:id="rId14"/>
  </p:sldIdLst>
  <p:sldSz cx="12801600" cy="7200900"/>
  <p:notesSz cx="5765800" cy="3244850"/>
  <p:custDataLst>
    <p:tags r:id="rId16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09" autoAdjust="0"/>
    <p:restoredTop sz="90323" autoAdjust="0"/>
  </p:normalViewPr>
  <p:slideViewPr>
    <p:cSldViewPr>
      <p:cViewPr varScale="1">
        <p:scale>
          <a:sx n="69" d="100"/>
          <a:sy n="69" d="100"/>
        </p:scale>
        <p:origin x="612" y="7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20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780" y="-589330"/>
            <a:ext cx="12783820" cy="244084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 dirty="0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266976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39089" y="26697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2479" y="317265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1" y="1017727"/>
            <a:ext cx="1298810" cy="691028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sz="4310" b="1" spc="-12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31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2469198" y="509445"/>
            <a:ext cx="5517714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 </a:t>
            </a:r>
            <a:r>
              <a:rPr lang="en-US" sz="7758" kern="0" spc="12" dirty="0" err="1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7758" kern="0" spc="12" dirty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758" kern="0" spc="12" dirty="0" err="1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endParaRPr lang="en-US" sz="7758" kern="0" spc="12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202369" y="2437426"/>
            <a:ext cx="10887063" cy="560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58"/>
              </a:spcBef>
            </a:pPr>
            <a:endParaRPr lang="ru-RU" sz="431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310" b="1" dirty="0">
                <a:cs typeface="Arial" pitchFamily="34" charset="0"/>
              </a:rPr>
              <a:t>THEME</a:t>
            </a:r>
            <a:r>
              <a:rPr lang="ru-RU" sz="4310" b="1" dirty="0"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4310" b="1" dirty="0">
                <a:cs typeface="Arial" pitchFamily="34" charset="0"/>
              </a:rPr>
              <a:t>UNIT 1. Public holidays and traditions.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4310" b="1" dirty="0">
                <a:cs typeface="Arial" pitchFamily="34" charset="0"/>
              </a:rPr>
              <a:t>Lesson 5. New Year around the world.</a:t>
            </a:r>
          </a:p>
          <a:p>
            <a:pPr algn="ctr" eaLnBrk="1" hangingPunct="1">
              <a:spcBef>
                <a:spcPts val="258"/>
              </a:spcBef>
            </a:pPr>
            <a:endParaRPr lang="en-US" sz="431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31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31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ru-RU" sz="431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bject 5"/>
          <p:cNvSpPr>
            <a:spLocks/>
          </p:cNvSpPr>
          <p:nvPr/>
        </p:nvSpPr>
        <p:spPr bwMode="auto">
          <a:xfrm>
            <a:off x="319826" y="2445835"/>
            <a:ext cx="882543" cy="3530879"/>
          </a:xfrm>
          <a:custGeom>
            <a:avLst/>
            <a:gdLst>
              <a:gd name="T0" fmla="*/ 1361585 w 344170"/>
              <a:gd name="T1" fmla="*/ 0 h 680719"/>
              <a:gd name="T2" fmla="*/ 0 w 344170"/>
              <a:gd name="T3" fmla="*/ 0 h 680719"/>
              <a:gd name="T4" fmla="*/ 0 w 344170"/>
              <a:gd name="T5" fmla="*/ 6439712 h 680719"/>
              <a:gd name="T6" fmla="*/ 1361585 w 344170"/>
              <a:gd name="T7" fmla="*/ 6439712 h 680719"/>
              <a:gd name="T8" fmla="*/ 1361585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ransition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BA0BF4-F178-419E-B62D-3DB400BEF982}"/>
              </a:ext>
            </a:extLst>
          </p:cNvPr>
          <p:cNvSpPr/>
          <p:nvPr/>
        </p:nvSpPr>
        <p:spPr>
          <a:xfrm>
            <a:off x="230529" y="1224186"/>
            <a:ext cx="124014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BDF13C-4D24-4B5D-9CB9-EEF7A7922B34}"/>
              </a:ext>
            </a:extLst>
          </p:cNvPr>
          <p:cNvSpPr/>
          <p:nvPr/>
        </p:nvSpPr>
        <p:spPr>
          <a:xfrm>
            <a:off x="547632" y="3232893"/>
            <a:ext cx="4629031" cy="9544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Firework show</a:t>
            </a:r>
            <a:endParaRPr lang="ru-RU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52D765-E309-40F1-A410-5DE8A5C82240}"/>
              </a:ext>
            </a:extLst>
          </p:cNvPr>
          <p:cNvSpPr/>
          <p:nvPr/>
        </p:nvSpPr>
        <p:spPr>
          <a:xfrm>
            <a:off x="1144216" y="4429727"/>
            <a:ext cx="303813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[ˈ</a:t>
            </a:r>
            <a:r>
              <a:rPr lang="en-US" dirty="0" err="1"/>
              <a:t>faɪəwɜːk</a:t>
            </a:r>
            <a:r>
              <a:rPr lang="en-US" dirty="0"/>
              <a:t> </a:t>
            </a:r>
            <a:r>
              <a:rPr lang="en-US" dirty="0" err="1"/>
              <a:t>ʃəʊ</a:t>
            </a:r>
            <a:r>
              <a:rPr lang="en-US" dirty="0"/>
              <a:t>]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BE95569-462B-44DE-AA88-C5CEA50A5A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8" t="10981" r="35938" b="23988"/>
          <a:stretch/>
        </p:blipFill>
        <p:spPr>
          <a:xfrm>
            <a:off x="5392688" y="1713029"/>
            <a:ext cx="7056784" cy="468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5682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977" y="227875"/>
            <a:ext cx="12457384" cy="861774"/>
          </a:xfrm>
        </p:spPr>
        <p:txBody>
          <a:bodyPr/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Activity 3b.Choose three most interesting/ unusual traditions. Explain your choice.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5118" y="3420609"/>
            <a:ext cx="5741551" cy="2321469"/>
          </a:xfrm>
        </p:spPr>
        <p:txBody>
          <a:bodyPr/>
          <a:lstStyle/>
          <a:p>
            <a:pPr marL="554212" indent="-554212">
              <a:buFont typeface="+mj-lt"/>
              <a:buAutoNum type="arabicPeriod"/>
            </a:pPr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57B177-9640-4B70-9640-D085D73D1902}"/>
              </a:ext>
            </a:extLst>
          </p:cNvPr>
          <p:cNvSpPr/>
          <p:nvPr/>
        </p:nvSpPr>
        <p:spPr>
          <a:xfrm>
            <a:off x="317977" y="1728242"/>
            <a:ext cx="67949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Philippines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foods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coins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pockets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polka-dotted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clothing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symbolises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believe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EAB675C-B10D-471D-BD89-DA374A6345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39" t="13152" r="39312" b="23988"/>
          <a:stretch/>
        </p:blipFill>
        <p:spPr>
          <a:xfrm>
            <a:off x="7285080" y="2016274"/>
            <a:ext cx="5198543" cy="388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49173"/>
      </p:ext>
    </p:extLst>
  </p:cSld>
  <p:clrMapOvr>
    <a:masterClrMapping/>
  </p:clrMapOvr>
  <p:transition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977" y="227875"/>
            <a:ext cx="12457384" cy="861774"/>
          </a:xfrm>
        </p:spPr>
        <p:txBody>
          <a:bodyPr/>
          <a:lstStyle/>
          <a:p>
            <a:r>
              <a:rPr lang="en-US" sz="2800" dirty="0">
                <a:latin typeface="Arial" pitchFamily="34" charset="0"/>
                <a:cs typeface="Arial" pitchFamily="34" charset="0"/>
              </a:rPr>
              <a:t>Activity 3b.Choose three most interesting/ unusual traditions. Explain your choice.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5118" y="3420609"/>
            <a:ext cx="5741551" cy="2321469"/>
          </a:xfrm>
        </p:spPr>
        <p:txBody>
          <a:bodyPr/>
          <a:lstStyle/>
          <a:p>
            <a:pPr marL="554212" indent="-554212">
              <a:buFont typeface="+mj-lt"/>
              <a:buAutoNum type="arabicPeriod"/>
            </a:pPr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E57B177-9640-4B70-9640-D085D73D1902}"/>
              </a:ext>
            </a:extLst>
          </p:cNvPr>
          <p:cNvSpPr/>
          <p:nvPr/>
        </p:nvSpPr>
        <p:spPr>
          <a:xfrm>
            <a:off x="5980370" y="2423301"/>
            <a:ext cx="679499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I think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eat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foods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coins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pockets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polka-dotted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cloth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es in New year is an unusual tradition for me…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0EBBBA-001A-4D4F-A24C-A61E140CE9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01" t="10981" r="39874" b="27990"/>
          <a:stretch/>
        </p:blipFill>
        <p:spPr>
          <a:xfrm>
            <a:off x="228181" y="1982254"/>
            <a:ext cx="5524547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19104"/>
      </p:ext>
    </p:extLst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28808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self-study 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4834" y="2072027"/>
            <a:ext cx="7200799" cy="1296144"/>
          </a:xfrm>
        </p:spPr>
        <p:txBody>
          <a:bodyPr/>
          <a:lstStyle/>
          <a:p>
            <a:pPr marL="554212" indent="-554212" algn="l"/>
            <a:r>
              <a:rPr lang="en-US" sz="3017" i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17" b="1" i="0" dirty="0">
                <a:latin typeface="Arial" pitchFamily="34" charset="0"/>
                <a:cs typeface="Arial" pitchFamily="34" charset="0"/>
              </a:rPr>
              <a:t>1. Match the parts of phrasal verbs. Explain their meanings. </a:t>
            </a:r>
          </a:p>
          <a:p>
            <a:pPr marL="554212" indent="-554212" algn="l"/>
            <a:endParaRPr lang="en-US" sz="3017" b="1" i="0" dirty="0">
              <a:latin typeface="Arial" pitchFamily="34" charset="0"/>
              <a:cs typeface="Arial" pitchFamily="34" charset="0"/>
            </a:endParaRPr>
          </a:p>
          <a:p>
            <a:pPr marL="554212" indent="-554212" algn="l"/>
            <a:endParaRPr lang="en-US" sz="3017" b="1" i="0" dirty="0">
              <a:latin typeface="Arial" pitchFamily="34" charset="0"/>
              <a:cs typeface="Arial" pitchFamily="34" charset="0"/>
            </a:endParaRPr>
          </a:p>
          <a:p>
            <a:pPr marL="554212" indent="-554212" algn="l"/>
            <a:endParaRPr lang="en-US" sz="3017" b="1" i="0" dirty="0">
              <a:latin typeface="Arial" pitchFamily="34" charset="0"/>
              <a:cs typeface="Arial" pitchFamily="34" charset="0"/>
            </a:endParaRPr>
          </a:p>
          <a:p>
            <a:pPr marL="554212" indent="-554212" algn="l"/>
            <a:endParaRPr lang="en-US" sz="3017" b="1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8993088" y="3891860"/>
            <a:ext cx="2436886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>
              <a:lnSpc>
                <a:spcPct val="150000"/>
              </a:lnSpc>
            </a:pPr>
            <a:r>
              <a:rPr lang="en-US" sz="4000" dirty="0">
                <a:latin typeface="Arial" pitchFamily="34" charset="0"/>
                <a:cs typeface="Arial" pitchFamily="34" charset="0"/>
              </a:rPr>
              <a:t>(page 89)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9CEECFA-AE01-457D-AFD7-5CDCCB3220CA}"/>
              </a:ext>
            </a:extLst>
          </p:cNvPr>
          <p:cNvSpPr/>
          <p:nvPr/>
        </p:nvSpPr>
        <p:spPr>
          <a:xfrm>
            <a:off x="639238" y="4346217"/>
            <a:ext cx="6938248" cy="102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4212" indent="-554212"/>
            <a:r>
              <a:rPr lang="en-US" sz="3020" b="1" dirty="0">
                <a:latin typeface="Arial" pitchFamily="34" charset="0"/>
                <a:cs typeface="Arial" pitchFamily="34" charset="0"/>
              </a:rPr>
              <a:t>2. Answer the question. </a:t>
            </a:r>
          </a:p>
          <a:p>
            <a:pPr marL="554212" indent="-554212"/>
            <a:r>
              <a:rPr lang="en-US" sz="3020" b="1" dirty="0">
                <a:latin typeface="Arial" pitchFamily="34" charset="0"/>
                <a:cs typeface="Arial" pitchFamily="34" charset="0"/>
              </a:rPr>
              <a:t>    </a:t>
            </a:r>
            <a:endParaRPr lang="ru-RU" sz="302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EFC1E6-4DEB-4902-9521-C6FFF3C077CF}"/>
              </a:ext>
            </a:extLst>
          </p:cNvPr>
          <p:cNvSpPr/>
          <p:nvPr/>
        </p:nvSpPr>
        <p:spPr>
          <a:xfrm>
            <a:off x="639238" y="5273405"/>
            <a:ext cx="7029221" cy="106514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>
                <a:latin typeface="Arial" pitchFamily="34" charset="0"/>
                <a:cs typeface="Arial" pitchFamily="34" charset="0"/>
              </a:rPr>
              <a:t>What New Year traditions do you have in your family?</a:t>
            </a:r>
          </a:p>
          <a:p>
            <a:pPr algn="ctr"/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33E603F-6061-45FC-B6C9-C8990D85E7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87" t="38672" r="26376" b="44321"/>
          <a:stretch/>
        </p:blipFill>
        <p:spPr>
          <a:xfrm>
            <a:off x="7883445" y="1584226"/>
            <a:ext cx="4248473" cy="235778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playbackFFH2SO0L">
            <a:hlinkClick r:id="" action="ppaction://media"/>
            <a:extLst>
              <a:ext uri="{FF2B5EF4-FFF2-40B4-BE49-F238E27FC236}">
                <a16:creationId xmlns:a16="http://schemas.microsoft.com/office/drawing/2014/main" id="{42A9DEC4-4CF7-42B4-B711-23267734EB4A}"/>
              </a:ext>
            </a:extLst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801600" cy="7200900"/>
          </a:xfrm>
        </p:spPr>
      </p:pic>
    </p:spTree>
    <p:extLst>
      <p:ext uri="{BB962C8B-B14F-4D97-AF65-F5344CB8AC3E}">
        <p14:creationId xmlns:p14="http://schemas.microsoft.com/office/powerpoint/2010/main" val="372689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4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801600" cy="895502"/>
          </a:xfrm>
          <a:solidFill>
            <a:srgbClr val="0070C0"/>
          </a:solidFill>
        </p:spPr>
        <p:txBody>
          <a:bodyPr/>
          <a:lstStyle/>
          <a:p>
            <a:pPr algn="l"/>
            <a:r>
              <a:rPr lang="en-US" sz="581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Activity 1a. Think and answer.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47087" y="938406"/>
            <a:ext cx="12315896" cy="964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47E4BF89-3F0B-4EDD-8899-DDA34B9C5201}"/>
              </a:ext>
            </a:extLst>
          </p:cNvPr>
          <p:cNvSpPr/>
          <p:nvPr/>
        </p:nvSpPr>
        <p:spPr>
          <a:xfrm>
            <a:off x="327613" y="1673426"/>
            <a:ext cx="792088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C00EE8A-B524-4819-BA95-858A805AC7C8}"/>
              </a:ext>
            </a:extLst>
          </p:cNvPr>
          <p:cNvSpPr/>
          <p:nvPr/>
        </p:nvSpPr>
        <p:spPr>
          <a:xfrm>
            <a:off x="355553" y="2865048"/>
            <a:ext cx="792088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1CF8FEB-5546-4F1B-8AE5-EA6165242EA4}"/>
              </a:ext>
            </a:extLst>
          </p:cNvPr>
          <p:cNvSpPr/>
          <p:nvPr/>
        </p:nvSpPr>
        <p:spPr>
          <a:xfrm>
            <a:off x="327613" y="4090652"/>
            <a:ext cx="792088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0C45547-1943-4FFA-B7C6-93FADC1D8CB5}"/>
              </a:ext>
            </a:extLst>
          </p:cNvPr>
          <p:cNvSpPr/>
          <p:nvPr/>
        </p:nvSpPr>
        <p:spPr>
          <a:xfrm>
            <a:off x="344318" y="5483517"/>
            <a:ext cx="792088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123A46C-A913-450B-92E2-5C2B549DDB9C}"/>
              </a:ext>
            </a:extLst>
          </p:cNvPr>
          <p:cNvSpPr/>
          <p:nvPr/>
        </p:nvSpPr>
        <p:spPr>
          <a:xfrm>
            <a:off x="1432247" y="1628970"/>
            <a:ext cx="11041739" cy="8104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Is New Year a popular holiday in the world?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7F15C16-7B33-46B7-91A8-C42B62A1A1A1}"/>
              </a:ext>
            </a:extLst>
          </p:cNvPr>
          <p:cNvSpPr/>
          <p:nvPr/>
        </p:nvSpPr>
        <p:spPr>
          <a:xfrm>
            <a:off x="1415312" y="2784712"/>
            <a:ext cx="11058674" cy="81040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Do people always celebrate New Year on the 1</a:t>
            </a:r>
            <a:r>
              <a:rPr lang="en-US" sz="31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 of January? </a:t>
            </a:r>
            <a:endParaRPr lang="ru-RU" sz="3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BA475ABE-62A4-41C2-8045-9F8221FFF6F4}"/>
              </a:ext>
            </a:extLst>
          </p:cNvPr>
          <p:cNvSpPr/>
          <p:nvPr/>
        </p:nvSpPr>
        <p:spPr>
          <a:xfrm>
            <a:off x="1420479" y="3833077"/>
            <a:ext cx="11030735" cy="11632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Do people in different countries have the same New Year traditions?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BB231E26-54EA-48EE-8E8C-3EEFCD47E54D}"/>
              </a:ext>
            </a:extLst>
          </p:cNvPr>
          <p:cNvSpPr/>
          <p:nvPr/>
        </p:nvSpPr>
        <p:spPr>
          <a:xfrm>
            <a:off x="1426547" y="5328642"/>
            <a:ext cx="11030735" cy="11632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do people usually wish each other on New Year’s Day?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21" grpId="0" animBg="1"/>
      <p:bldP spid="22" grpId="0" animBg="1"/>
      <p:bldP spid="23" grpId="0" animBg="1"/>
      <p:bldP spid="16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87" y="144066"/>
            <a:ext cx="12635722" cy="895502"/>
          </a:xfrm>
          <a:solidFill>
            <a:srgbClr val="0070C0"/>
          </a:solidFill>
        </p:spPr>
        <p:txBody>
          <a:bodyPr/>
          <a:lstStyle/>
          <a:p>
            <a:pPr algn="l"/>
            <a:r>
              <a:rPr lang="en-US" sz="5819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Activity 1b. Check your ideas.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AB7A948-7D00-4043-97D0-0294E5588390}"/>
              </a:ext>
            </a:extLst>
          </p:cNvPr>
          <p:cNvSpPr/>
          <p:nvPr/>
        </p:nvSpPr>
        <p:spPr>
          <a:xfrm>
            <a:off x="277752" y="1584226"/>
            <a:ext cx="1237439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celebrate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holiday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definitely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oldest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celebrated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holiday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though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didn’t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always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begin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1st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January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celebration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began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Babylon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4000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ago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Depending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zone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comes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within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except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China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depends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moon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comes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February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own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celebrations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traditions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country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wish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relatives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friends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wealth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happiness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luck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coming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3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0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61" y="504106"/>
            <a:ext cx="12745416" cy="507831"/>
          </a:xfrm>
        </p:spPr>
        <p:txBody>
          <a:bodyPr/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Activity 2.Match the phrasal verbs and words with explanations.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647320E0-BB1B-425E-9DDD-F52E02DA8C30}"/>
              </a:ext>
            </a:extLst>
          </p:cNvPr>
          <p:cNvSpPr/>
          <p:nvPr/>
        </p:nvSpPr>
        <p:spPr>
          <a:xfrm>
            <a:off x="316902" y="1429719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B35284-026F-4DCF-A63E-B426BB57E0E9}"/>
              </a:ext>
            </a:extLst>
          </p:cNvPr>
          <p:cNvSpPr/>
          <p:nvPr/>
        </p:nvSpPr>
        <p:spPr>
          <a:xfrm>
            <a:off x="1086063" y="1309671"/>
            <a:ext cx="3096344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jump off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52AEEEC-5D0A-48B0-873C-4AE96D5B0FB1}"/>
              </a:ext>
            </a:extLst>
          </p:cNvPr>
          <p:cNvSpPr/>
          <p:nvPr/>
        </p:nvSpPr>
        <p:spPr>
          <a:xfrm>
            <a:off x="325401" y="2054929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83FD580-EE7D-4B63-A9D9-DB0E9B964265}"/>
              </a:ext>
            </a:extLst>
          </p:cNvPr>
          <p:cNvSpPr/>
          <p:nvPr/>
        </p:nvSpPr>
        <p:spPr>
          <a:xfrm>
            <a:off x="1086062" y="1994721"/>
            <a:ext cx="3096345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(in) unison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DB67409-360B-454D-BDEB-A75DBD983BEB}"/>
              </a:ext>
            </a:extLst>
          </p:cNvPr>
          <p:cNvSpPr/>
          <p:nvPr/>
        </p:nvSpPr>
        <p:spPr>
          <a:xfrm>
            <a:off x="325401" y="2728347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56EC2AD4-AB57-4F4F-B15E-23D39998BADF}"/>
              </a:ext>
            </a:extLst>
          </p:cNvPr>
          <p:cNvSpPr/>
          <p:nvPr/>
        </p:nvSpPr>
        <p:spPr>
          <a:xfrm>
            <a:off x="325401" y="3454323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30BA3F8-1DD6-4479-951A-6C29EA84D82C}"/>
              </a:ext>
            </a:extLst>
          </p:cNvPr>
          <p:cNvSpPr/>
          <p:nvPr/>
        </p:nvSpPr>
        <p:spPr>
          <a:xfrm>
            <a:off x="325401" y="4197918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CDE2D17-1FC2-486E-B626-0997DFDFF836}"/>
              </a:ext>
            </a:extLst>
          </p:cNvPr>
          <p:cNvSpPr/>
          <p:nvPr/>
        </p:nvSpPr>
        <p:spPr>
          <a:xfrm>
            <a:off x="1077437" y="2683475"/>
            <a:ext cx="3104970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symbolize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04263AE-AA24-47AA-812E-07B18BF8C38A}"/>
              </a:ext>
            </a:extLst>
          </p:cNvPr>
          <p:cNvSpPr/>
          <p:nvPr/>
        </p:nvSpPr>
        <p:spPr>
          <a:xfrm>
            <a:off x="1063583" y="3388284"/>
            <a:ext cx="3104970" cy="5580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exactly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B84D7BE-B88D-4D76-9053-0D331E956D37}"/>
              </a:ext>
            </a:extLst>
          </p:cNvPr>
          <p:cNvSpPr/>
          <p:nvPr/>
        </p:nvSpPr>
        <p:spPr>
          <a:xfrm>
            <a:off x="1049905" y="4808550"/>
            <a:ext cx="3104971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set fire (to)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BA2B2AF-D47B-4C9D-B9F9-1850D9313015}"/>
              </a:ext>
            </a:extLst>
          </p:cNvPr>
          <p:cNvSpPr/>
          <p:nvPr/>
        </p:nvSpPr>
        <p:spPr>
          <a:xfrm>
            <a:off x="325401" y="4885440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58EE3B8-19E4-440A-8F0F-0091414EB38F}"/>
              </a:ext>
            </a:extLst>
          </p:cNvPr>
          <p:cNvSpPr/>
          <p:nvPr/>
        </p:nvSpPr>
        <p:spPr>
          <a:xfrm>
            <a:off x="1049906" y="5563753"/>
            <a:ext cx="3104971" cy="4917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burn away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FF21546-E8B2-48EB-83D5-4F1C32763905}"/>
              </a:ext>
            </a:extLst>
          </p:cNvPr>
          <p:cNvSpPr/>
          <p:nvPr/>
        </p:nvSpPr>
        <p:spPr>
          <a:xfrm>
            <a:off x="316901" y="5563753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638EB7-6694-4965-86E8-788EFE7DF55C}"/>
              </a:ext>
            </a:extLst>
          </p:cNvPr>
          <p:cNvSpPr/>
          <p:nvPr/>
        </p:nvSpPr>
        <p:spPr>
          <a:xfrm>
            <a:off x="1049907" y="6268903"/>
            <a:ext cx="3104971" cy="4917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bring in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7C031F8-EE18-418A-9F70-595F63A39612}"/>
              </a:ext>
            </a:extLst>
          </p:cNvPr>
          <p:cNvSpPr/>
          <p:nvPr/>
        </p:nvSpPr>
        <p:spPr>
          <a:xfrm>
            <a:off x="1049908" y="4121028"/>
            <a:ext cx="3132499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scarecrow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0ED6D0A-7EC3-4412-AEC1-B87F6ADF138A}"/>
              </a:ext>
            </a:extLst>
          </p:cNvPr>
          <p:cNvSpPr/>
          <p:nvPr/>
        </p:nvSpPr>
        <p:spPr>
          <a:xfrm>
            <a:off x="316901" y="6307348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0D9163D1-D802-4EAB-BC57-F2D758B001DF}"/>
              </a:ext>
            </a:extLst>
          </p:cNvPr>
          <p:cNvSpPr/>
          <p:nvPr/>
        </p:nvSpPr>
        <p:spPr>
          <a:xfrm>
            <a:off x="5189636" y="2052155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D77441A8-063A-4D49-A59C-74D8C32382A2}"/>
              </a:ext>
            </a:extLst>
          </p:cNvPr>
          <p:cNvSpPr/>
          <p:nvPr/>
        </p:nvSpPr>
        <p:spPr>
          <a:xfrm>
            <a:off x="5250585" y="4554634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9C00D328-E310-4606-8B3F-50B5F401EF1B}"/>
              </a:ext>
            </a:extLst>
          </p:cNvPr>
          <p:cNvSpPr/>
          <p:nvPr/>
        </p:nvSpPr>
        <p:spPr>
          <a:xfrm>
            <a:off x="5250585" y="5191590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42FF9932-458D-4227-B9E8-C47A70EF6712}"/>
              </a:ext>
            </a:extLst>
          </p:cNvPr>
          <p:cNvSpPr/>
          <p:nvPr/>
        </p:nvSpPr>
        <p:spPr>
          <a:xfrm>
            <a:off x="5235552" y="5782457"/>
            <a:ext cx="576064" cy="496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B028E2A-9673-4235-BF1F-2E69B0B51ED1}"/>
              </a:ext>
            </a:extLst>
          </p:cNvPr>
          <p:cNvSpPr/>
          <p:nvPr/>
        </p:nvSpPr>
        <p:spPr>
          <a:xfrm>
            <a:off x="5235552" y="6417877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B7190F1A-7CCB-42D8-BB3B-AEF5B0AA95DA}"/>
              </a:ext>
            </a:extLst>
          </p:cNvPr>
          <p:cNvSpPr/>
          <p:nvPr/>
        </p:nvSpPr>
        <p:spPr>
          <a:xfrm>
            <a:off x="5189636" y="1394978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01F174D-0BAF-4925-BECA-C045471A303E}"/>
              </a:ext>
            </a:extLst>
          </p:cNvPr>
          <p:cNvSpPr/>
          <p:nvPr/>
        </p:nvSpPr>
        <p:spPr>
          <a:xfrm>
            <a:off x="5896744" y="1374441"/>
            <a:ext cx="6230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2AEB8AF-B047-459B-A83D-E9E621A7615E}"/>
              </a:ext>
            </a:extLst>
          </p:cNvPr>
          <p:cNvSpPr/>
          <p:nvPr/>
        </p:nvSpPr>
        <p:spPr>
          <a:xfrm>
            <a:off x="5896744" y="1832532"/>
            <a:ext cx="64008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giving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asking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completely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EBCF8368-0C4B-49AE-AAAB-4F249E6AE440}"/>
              </a:ext>
            </a:extLst>
          </p:cNvPr>
          <p:cNvSpPr/>
          <p:nvPr/>
        </p:nvSpPr>
        <p:spPr>
          <a:xfrm>
            <a:off x="5189636" y="2755954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B9BBEAD-95B1-46B3-81F6-A9A3DE496340}"/>
              </a:ext>
            </a:extLst>
          </p:cNvPr>
          <p:cNvSpPr/>
          <p:nvPr/>
        </p:nvSpPr>
        <p:spPr>
          <a:xfrm>
            <a:off x="5811616" y="2624758"/>
            <a:ext cx="64008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0E4B572-EFFF-42E6-A153-899AFBBD3A11}"/>
              </a:ext>
            </a:extLst>
          </p:cNvPr>
          <p:cNvSpPr/>
          <p:nvPr/>
        </p:nvSpPr>
        <p:spPr>
          <a:xfrm>
            <a:off x="5189636" y="3407835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DC1DA1B-B871-48C6-8E41-29C491553846}"/>
              </a:ext>
            </a:extLst>
          </p:cNvPr>
          <p:cNvSpPr/>
          <p:nvPr/>
        </p:nvSpPr>
        <p:spPr>
          <a:xfrm>
            <a:off x="5854180" y="3176681"/>
            <a:ext cx="64008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frighten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birds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eating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plants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2D77830-3E8C-47B4-92F5-F6996488B3E4}"/>
              </a:ext>
            </a:extLst>
          </p:cNvPr>
          <p:cNvSpPr/>
          <p:nvPr/>
        </p:nvSpPr>
        <p:spPr>
          <a:xfrm>
            <a:off x="5811616" y="4449920"/>
            <a:ext cx="64008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disappear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4AD4ED5A-C1AB-4D5A-A517-40E6BA474F46}"/>
              </a:ext>
            </a:extLst>
          </p:cNvPr>
          <p:cNvSpPr/>
          <p:nvPr/>
        </p:nvSpPr>
        <p:spPr>
          <a:xfrm>
            <a:off x="5896744" y="5122239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C85ED11-912F-47A8-BE9B-82933AB13D65}"/>
              </a:ext>
            </a:extLst>
          </p:cNvPr>
          <p:cNvSpPr/>
          <p:nvPr/>
        </p:nvSpPr>
        <p:spPr>
          <a:xfrm>
            <a:off x="5896744" y="5699421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introduce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7461F0C-B376-4939-88BC-0F3BF2F1B3E8}"/>
              </a:ext>
            </a:extLst>
          </p:cNvPr>
          <p:cNvSpPr/>
          <p:nvPr/>
        </p:nvSpPr>
        <p:spPr>
          <a:xfrm>
            <a:off x="5765700" y="6248600"/>
            <a:ext cx="397576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represent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 animBg="1"/>
      <p:bldP spid="17" grpId="0" animBg="1"/>
      <p:bldP spid="18" grpId="0" animBg="1"/>
      <p:bldP spid="20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961" y="504106"/>
            <a:ext cx="12745416" cy="507831"/>
          </a:xfrm>
        </p:spPr>
        <p:txBody>
          <a:bodyPr/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Activity 2.Match the phrasal verbs and words with explanations.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647320E0-BB1B-425E-9DDD-F52E02DA8C30}"/>
              </a:ext>
            </a:extLst>
          </p:cNvPr>
          <p:cNvSpPr/>
          <p:nvPr/>
        </p:nvSpPr>
        <p:spPr>
          <a:xfrm>
            <a:off x="316902" y="1429719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CB35284-026F-4DCF-A63E-B426BB57E0E9}"/>
              </a:ext>
            </a:extLst>
          </p:cNvPr>
          <p:cNvSpPr/>
          <p:nvPr/>
        </p:nvSpPr>
        <p:spPr>
          <a:xfrm>
            <a:off x="1086063" y="1309671"/>
            <a:ext cx="3096344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jump off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952AEEEC-5D0A-48B0-873C-4AE96D5B0FB1}"/>
              </a:ext>
            </a:extLst>
          </p:cNvPr>
          <p:cNvSpPr/>
          <p:nvPr/>
        </p:nvSpPr>
        <p:spPr>
          <a:xfrm>
            <a:off x="325401" y="2054929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83FD580-EE7D-4B63-A9D9-DB0E9B964265}"/>
              </a:ext>
            </a:extLst>
          </p:cNvPr>
          <p:cNvSpPr/>
          <p:nvPr/>
        </p:nvSpPr>
        <p:spPr>
          <a:xfrm>
            <a:off x="1086062" y="1994721"/>
            <a:ext cx="3096345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(in) unison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FDB67409-360B-454D-BDEB-A75DBD983BEB}"/>
              </a:ext>
            </a:extLst>
          </p:cNvPr>
          <p:cNvSpPr/>
          <p:nvPr/>
        </p:nvSpPr>
        <p:spPr>
          <a:xfrm>
            <a:off x="325401" y="2728347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56EC2AD4-AB57-4F4F-B15E-23D39998BADF}"/>
              </a:ext>
            </a:extLst>
          </p:cNvPr>
          <p:cNvSpPr/>
          <p:nvPr/>
        </p:nvSpPr>
        <p:spPr>
          <a:xfrm>
            <a:off x="325401" y="3454323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730BA3F8-1DD6-4479-951A-6C29EA84D82C}"/>
              </a:ext>
            </a:extLst>
          </p:cNvPr>
          <p:cNvSpPr/>
          <p:nvPr/>
        </p:nvSpPr>
        <p:spPr>
          <a:xfrm>
            <a:off x="325401" y="4197918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CDE2D17-1FC2-486E-B626-0997DFDFF836}"/>
              </a:ext>
            </a:extLst>
          </p:cNvPr>
          <p:cNvSpPr/>
          <p:nvPr/>
        </p:nvSpPr>
        <p:spPr>
          <a:xfrm>
            <a:off x="1077437" y="2683475"/>
            <a:ext cx="3104970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symbolize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04263AE-AA24-47AA-812E-07B18BF8C38A}"/>
              </a:ext>
            </a:extLst>
          </p:cNvPr>
          <p:cNvSpPr/>
          <p:nvPr/>
        </p:nvSpPr>
        <p:spPr>
          <a:xfrm>
            <a:off x="1063583" y="3388284"/>
            <a:ext cx="3104970" cy="55803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exactly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B84D7BE-B88D-4D76-9053-0D331E956D37}"/>
              </a:ext>
            </a:extLst>
          </p:cNvPr>
          <p:cNvSpPr/>
          <p:nvPr/>
        </p:nvSpPr>
        <p:spPr>
          <a:xfrm>
            <a:off x="1049905" y="4808550"/>
            <a:ext cx="3104971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set fire (to)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7BA2B2AF-D47B-4C9D-B9F9-1850D9313015}"/>
              </a:ext>
            </a:extLst>
          </p:cNvPr>
          <p:cNvSpPr/>
          <p:nvPr/>
        </p:nvSpPr>
        <p:spPr>
          <a:xfrm>
            <a:off x="325401" y="4885440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58EE3B8-19E4-440A-8F0F-0091414EB38F}"/>
              </a:ext>
            </a:extLst>
          </p:cNvPr>
          <p:cNvSpPr/>
          <p:nvPr/>
        </p:nvSpPr>
        <p:spPr>
          <a:xfrm>
            <a:off x="1049906" y="5563753"/>
            <a:ext cx="3104971" cy="4917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burn away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FF21546-E8B2-48EB-83D5-4F1C32763905}"/>
              </a:ext>
            </a:extLst>
          </p:cNvPr>
          <p:cNvSpPr/>
          <p:nvPr/>
        </p:nvSpPr>
        <p:spPr>
          <a:xfrm>
            <a:off x="316901" y="5563753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638EB7-6694-4965-86E8-788EFE7DF55C}"/>
              </a:ext>
            </a:extLst>
          </p:cNvPr>
          <p:cNvSpPr/>
          <p:nvPr/>
        </p:nvSpPr>
        <p:spPr>
          <a:xfrm>
            <a:off x="1049907" y="6268903"/>
            <a:ext cx="3104971" cy="4917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bring in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7C031F8-EE18-418A-9F70-595F63A39612}"/>
              </a:ext>
            </a:extLst>
          </p:cNvPr>
          <p:cNvSpPr/>
          <p:nvPr/>
        </p:nvSpPr>
        <p:spPr>
          <a:xfrm>
            <a:off x="1049908" y="4121028"/>
            <a:ext cx="3132499" cy="56863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scarecrow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0ED6D0A-7EC3-4412-AEC1-B87F6ADF138A}"/>
              </a:ext>
            </a:extLst>
          </p:cNvPr>
          <p:cNvSpPr/>
          <p:nvPr/>
        </p:nvSpPr>
        <p:spPr>
          <a:xfrm>
            <a:off x="316901" y="6307348"/>
            <a:ext cx="477505" cy="41485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0D9163D1-D802-4EAB-BC57-F2D758B001DF}"/>
              </a:ext>
            </a:extLst>
          </p:cNvPr>
          <p:cNvSpPr/>
          <p:nvPr/>
        </p:nvSpPr>
        <p:spPr>
          <a:xfrm>
            <a:off x="5235552" y="3284964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D77441A8-063A-4D49-A59C-74D8C32382A2}"/>
              </a:ext>
            </a:extLst>
          </p:cNvPr>
          <p:cNvSpPr/>
          <p:nvPr/>
        </p:nvSpPr>
        <p:spPr>
          <a:xfrm>
            <a:off x="5235552" y="5597868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9C00D328-E310-4606-8B3F-50B5F401EF1B}"/>
              </a:ext>
            </a:extLst>
          </p:cNvPr>
          <p:cNvSpPr/>
          <p:nvPr/>
        </p:nvSpPr>
        <p:spPr>
          <a:xfrm>
            <a:off x="5189636" y="1309671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42FF9932-458D-4227-B9E8-C47A70EF6712}"/>
              </a:ext>
            </a:extLst>
          </p:cNvPr>
          <p:cNvSpPr/>
          <p:nvPr/>
        </p:nvSpPr>
        <p:spPr>
          <a:xfrm>
            <a:off x="5220013" y="6254551"/>
            <a:ext cx="576064" cy="4960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B028E2A-9673-4235-BF1F-2E69B0B51ED1}"/>
              </a:ext>
            </a:extLst>
          </p:cNvPr>
          <p:cNvSpPr/>
          <p:nvPr/>
        </p:nvSpPr>
        <p:spPr>
          <a:xfrm>
            <a:off x="5220013" y="2523126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B7190F1A-7CCB-42D8-BB3B-AEF5B0AA95DA}"/>
              </a:ext>
            </a:extLst>
          </p:cNvPr>
          <p:cNvSpPr/>
          <p:nvPr/>
        </p:nvSpPr>
        <p:spPr>
          <a:xfrm>
            <a:off x="5250389" y="4941499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01F174D-0BAF-4925-BECA-C045471A303E}"/>
              </a:ext>
            </a:extLst>
          </p:cNvPr>
          <p:cNvSpPr/>
          <p:nvPr/>
        </p:nvSpPr>
        <p:spPr>
          <a:xfrm>
            <a:off x="5857203" y="4992902"/>
            <a:ext cx="62305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2AEB8AF-B047-459B-A83D-E9E621A7615E}"/>
              </a:ext>
            </a:extLst>
          </p:cNvPr>
          <p:cNvSpPr/>
          <p:nvPr/>
        </p:nvSpPr>
        <p:spPr>
          <a:xfrm>
            <a:off x="5896744" y="3014840"/>
            <a:ext cx="64008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when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giving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asking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completely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correct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EBCF8368-0C4B-49AE-AAAB-4F249E6AE440}"/>
              </a:ext>
            </a:extLst>
          </p:cNvPr>
          <p:cNvSpPr/>
          <p:nvPr/>
        </p:nvSpPr>
        <p:spPr>
          <a:xfrm>
            <a:off x="5189636" y="1910866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4B9BBEAD-95B1-46B3-81F6-A9A3DE496340}"/>
              </a:ext>
            </a:extLst>
          </p:cNvPr>
          <p:cNvSpPr/>
          <p:nvPr/>
        </p:nvSpPr>
        <p:spPr>
          <a:xfrm>
            <a:off x="5765700" y="1762983"/>
            <a:ext cx="64008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0E4B572-EFFF-42E6-A153-899AFBBD3A11}"/>
              </a:ext>
            </a:extLst>
          </p:cNvPr>
          <p:cNvSpPr/>
          <p:nvPr/>
        </p:nvSpPr>
        <p:spPr>
          <a:xfrm>
            <a:off x="5235552" y="4157152"/>
            <a:ext cx="576064" cy="50783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DC1DA1B-B871-48C6-8E41-29C491553846}"/>
              </a:ext>
            </a:extLst>
          </p:cNvPr>
          <p:cNvSpPr/>
          <p:nvPr/>
        </p:nvSpPr>
        <p:spPr>
          <a:xfrm>
            <a:off x="5857203" y="3869179"/>
            <a:ext cx="64008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person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frighten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birds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eating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plants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2D77830-3E8C-47B4-92F5-F6996488B3E4}"/>
              </a:ext>
            </a:extLst>
          </p:cNvPr>
          <p:cNvSpPr/>
          <p:nvPr/>
        </p:nvSpPr>
        <p:spPr>
          <a:xfrm>
            <a:off x="5841795" y="5481721"/>
            <a:ext cx="64008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disappear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burning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4AD4ED5A-C1AB-4D5A-A517-40E6BA474F46}"/>
              </a:ext>
            </a:extLst>
          </p:cNvPr>
          <p:cNvSpPr/>
          <p:nvPr/>
        </p:nvSpPr>
        <p:spPr>
          <a:xfrm>
            <a:off x="5811616" y="1295127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move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AC85ED11-912F-47A8-BE9B-82933AB13D65}"/>
              </a:ext>
            </a:extLst>
          </p:cNvPr>
          <p:cNvSpPr/>
          <p:nvPr/>
        </p:nvSpPr>
        <p:spPr>
          <a:xfrm>
            <a:off x="5896744" y="6176844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introduce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7461F0C-B376-4939-88BC-0F3BF2F1B3E8}"/>
              </a:ext>
            </a:extLst>
          </p:cNvPr>
          <p:cNvSpPr/>
          <p:nvPr/>
        </p:nvSpPr>
        <p:spPr>
          <a:xfrm>
            <a:off x="5826453" y="2342024"/>
            <a:ext cx="397576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represent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something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3E78781E-93FA-41A1-A803-8469DA77264A}"/>
              </a:ext>
            </a:extLst>
          </p:cNvPr>
          <p:cNvCxnSpPr/>
          <p:nvPr/>
        </p:nvCxnSpPr>
        <p:spPr>
          <a:xfrm>
            <a:off x="4267387" y="1584226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DF529B2A-A82E-4157-AF42-3EBF05F632DB}"/>
              </a:ext>
            </a:extLst>
          </p:cNvPr>
          <p:cNvCxnSpPr/>
          <p:nvPr/>
        </p:nvCxnSpPr>
        <p:spPr>
          <a:xfrm>
            <a:off x="4267387" y="2232298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95B52302-264E-4C08-AD42-86478C2E2BEF}"/>
              </a:ext>
            </a:extLst>
          </p:cNvPr>
          <p:cNvCxnSpPr>
            <a:cxnSpLocks/>
          </p:cNvCxnSpPr>
          <p:nvPr/>
        </p:nvCxnSpPr>
        <p:spPr>
          <a:xfrm flipV="1">
            <a:off x="4237011" y="2761876"/>
            <a:ext cx="952626" cy="1033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>
            <a:extLst>
              <a:ext uri="{FF2B5EF4-FFF2-40B4-BE49-F238E27FC236}">
                <a16:creationId xmlns:a16="http://schemas.microsoft.com/office/drawing/2014/main" id="{EA578C3C-8439-45F0-B8FF-6CD34351A2D7}"/>
              </a:ext>
            </a:extLst>
          </p:cNvPr>
          <p:cNvCxnSpPr/>
          <p:nvPr/>
        </p:nvCxnSpPr>
        <p:spPr>
          <a:xfrm>
            <a:off x="4267387" y="3543687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4376549B-9EC1-4D15-AD04-33D02456D71C}"/>
              </a:ext>
            </a:extLst>
          </p:cNvPr>
          <p:cNvCxnSpPr/>
          <p:nvPr/>
        </p:nvCxnSpPr>
        <p:spPr>
          <a:xfrm>
            <a:off x="4313303" y="4402268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019692FE-A862-4BB5-A7E7-6183B3910C1C}"/>
              </a:ext>
            </a:extLst>
          </p:cNvPr>
          <p:cNvCxnSpPr/>
          <p:nvPr/>
        </p:nvCxnSpPr>
        <p:spPr>
          <a:xfrm>
            <a:off x="4297764" y="5131063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655C8BE0-536A-434A-AFF8-725B46308DF8}"/>
              </a:ext>
            </a:extLst>
          </p:cNvPr>
          <p:cNvCxnSpPr/>
          <p:nvPr/>
        </p:nvCxnSpPr>
        <p:spPr>
          <a:xfrm>
            <a:off x="4237011" y="5817198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8E5370C9-F37F-4661-BE42-AC56A49A2303}"/>
              </a:ext>
            </a:extLst>
          </p:cNvPr>
          <p:cNvCxnSpPr/>
          <p:nvPr/>
        </p:nvCxnSpPr>
        <p:spPr>
          <a:xfrm>
            <a:off x="4267387" y="6499498"/>
            <a:ext cx="92224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8963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 animBg="1"/>
      <p:bldP spid="35" grpId="0"/>
      <p:bldP spid="36" grpId="0" animBg="1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44" y="261353"/>
            <a:ext cx="12113405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Activity 3a. Read the texts.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AC86F9-39BE-4D49-A3F6-74F823A877A7}"/>
              </a:ext>
            </a:extLst>
          </p:cNvPr>
          <p:cNvSpPr/>
          <p:nvPr/>
        </p:nvSpPr>
        <p:spPr>
          <a:xfrm>
            <a:off x="505063" y="1296194"/>
            <a:ext cx="1217258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Traditions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Luck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Colombia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favourite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ways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celebrate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empty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suitcase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tradition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means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travelling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Denmark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jump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off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chairs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unison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symbolizes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jumping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forward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leaving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bad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things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behind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farmers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up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early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Year’s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wish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cows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domestic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animals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happy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Japan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tradition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takes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Year’s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Eve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ringing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bell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exactly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108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symbolises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getting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bad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things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old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1023516"/>
      </p:ext>
    </p:extLst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144" y="261353"/>
            <a:ext cx="12113405" cy="830997"/>
          </a:xfrm>
        </p:spPr>
        <p:txBody>
          <a:bodyPr/>
          <a:lstStyle/>
          <a:p>
            <a:r>
              <a:rPr lang="en-US" sz="5400" dirty="0">
                <a:latin typeface="Arial" panose="020B0604020202020204" pitchFamily="34" charset="0"/>
                <a:cs typeface="Arial" pitchFamily="34" charset="0"/>
              </a:rPr>
              <a:t>Activity 3a. Read the texts. </a:t>
            </a:r>
            <a:endParaRPr lang="ru-RU" sz="5400" dirty="0"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8895" y="1505561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BA0BF4-F178-419E-B62D-3DB400BEF982}"/>
              </a:ext>
            </a:extLst>
          </p:cNvPr>
          <p:cNvSpPr/>
          <p:nvPr/>
        </p:nvSpPr>
        <p:spPr>
          <a:xfrm>
            <a:off x="230529" y="1224186"/>
            <a:ext cx="124014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Ecuador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scarecrows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set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fire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burn</a:t>
            </a:r>
            <a:r>
              <a:rPr lang="ru-RU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away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bad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things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last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scarecrow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fun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laughs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Sydney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biggest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Year’s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Eve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celebrations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world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summer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Australia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thousands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gather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House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family-friendly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firework</a:t>
            </a:r>
            <a:r>
              <a:rPr lang="ru-RU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show</a:t>
            </a:r>
            <a:r>
              <a:rPr lang="ru-RU" sz="2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starts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9pm,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attraction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Harbour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Light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Parade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midnight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Philippines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eat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foods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coins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pockets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polka-dotted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clothing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round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symbolises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believe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money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Vietnamese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brand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bring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Year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fresh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These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clothes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Western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styles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traditional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kind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dress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trousers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4532456"/>
      </p:ext>
    </p:extLst>
  </p:cSld>
  <p:clrMapOvr>
    <a:masterClrMapping/>
  </p:clrMapOvr>
  <p:transition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8192" y="2304306"/>
            <a:ext cx="5741551" cy="1857175"/>
          </a:xfrm>
        </p:spPr>
        <p:txBody>
          <a:bodyPr/>
          <a:lstStyle/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pPr marL="554212" indent="-554212"/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en-US" sz="3017" i="0" dirty="0">
              <a:latin typeface="Arial" pitchFamily="34" charset="0"/>
              <a:cs typeface="Arial" pitchFamily="34" charset="0"/>
            </a:endParaRPr>
          </a:p>
          <a:p>
            <a:endParaRPr lang="ru-RU" sz="3017" i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BA0BF4-F178-419E-B62D-3DB400BEF982}"/>
              </a:ext>
            </a:extLst>
          </p:cNvPr>
          <p:cNvSpPr/>
          <p:nvPr/>
        </p:nvSpPr>
        <p:spPr>
          <a:xfrm>
            <a:off x="230529" y="1224186"/>
            <a:ext cx="124014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BDF13C-4D24-4B5D-9CB9-EEF7A7922B34}"/>
              </a:ext>
            </a:extLst>
          </p:cNvPr>
          <p:cNvSpPr/>
          <p:nvPr/>
        </p:nvSpPr>
        <p:spPr>
          <a:xfrm>
            <a:off x="547633" y="3232893"/>
            <a:ext cx="4464496" cy="9544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i="1" dirty="0">
                <a:latin typeface="Arial" panose="020B0604020202020204" pitchFamily="34" charset="0"/>
                <a:cs typeface="Arial" panose="020B0604020202020204" pitchFamily="34" charset="0"/>
              </a:rPr>
              <a:t>A scarecrow</a:t>
            </a:r>
            <a:endParaRPr lang="ru-RU" sz="5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9A4646-156B-4D6C-8B9B-9CACF81D44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76" t="18986" r="28063" b="11981"/>
          <a:stretch/>
        </p:blipFill>
        <p:spPr>
          <a:xfrm>
            <a:off x="5447713" y="1844152"/>
            <a:ext cx="6830631" cy="4488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52D765-E309-40F1-A410-5DE8A5C82240}"/>
              </a:ext>
            </a:extLst>
          </p:cNvPr>
          <p:cNvSpPr/>
          <p:nvPr/>
        </p:nvSpPr>
        <p:spPr>
          <a:xfrm>
            <a:off x="1144216" y="4429727"/>
            <a:ext cx="322075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8B9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[ɑ ˈ</a:t>
            </a:r>
            <a:r>
              <a:rPr lang="en-US" b="1" dirty="0" err="1">
                <a:solidFill>
                  <a:srgbClr val="8B9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skeəkrəʊ</a:t>
            </a:r>
            <a:r>
              <a:rPr lang="en-US" b="1" dirty="0">
                <a:solidFill>
                  <a:srgbClr val="8B93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6431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6216</TotalTime>
  <Words>968</Words>
  <Application>Microsoft Office PowerPoint</Application>
  <PresentationFormat>Произвольный</PresentationFormat>
  <Paragraphs>126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 Activity 1a. Think and answer.</vt:lpstr>
      <vt:lpstr>  Activity 1b. Check your ideas.</vt:lpstr>
      <vt:lpstr>Activity 2.Match the phrasal verbs and words with explanations.</vt:lpstr>
      <vt:lpstr>Activity 2.Match the phrasal verbs and words with explanations.</vt:lpstr>
      <vt:lpstr>Activity 3a. Read the texts. </vt:lpstr>
      <vt:lpstr>Activity 3a. Read the texts. </vt:lpstr>
      <vt:lpstr>Презентация PowerPoint</vt:lpstr>
      <vt:lpstr>Презентация PowerPoint</vt:lpstr>
      <vt:lpstr>Activity 3b.Choose three most interesting/ unusual traditions. Explain your choice.</vt:lpstr>
      <vt:lpstr>Activity 3b.Choose three most interesting/ unusual traditions. Explain your choice.</vt:lpstr>
      <vt:lpstr>For self-study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651</cp:revision>
  <dcterms:created xsi:type="dcterms:W3CDTF">2020-04-13T08:05:16Z</dcterms:created>
  <dcterms:modified xsi:type="dcterms:W3CDTF">2020-09-07T10:28:42Z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