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0" r:id="rId2"/>
    <p:sldId id="438" r:id="rId3"/>
    <p:sldId id="376" r:id="rId4"/>
    <p:sldId id="421" r:id="rId5"/>
    <p:sldId id="389" r:id="rId6"/>
    <p:sldId id="432" r:id="rId7"/>
    <p:sldId id="428" r:id="rId8"/>
    <p:sldId id="433" r:id="rId9"/>
    <p:sldId id="436" r:id="rId10"/>
    <p:sldId id="437" r:id="rId11"/>
    <p:sldId id="429" r:id="rId12"/>
    <p:sldId id="434" r:id="rId13"/>
    <p:sldId id="392" r:id="rId14"/>
  </p:sldIdLst>
  <p:sldSz cx="12801600" cy="7200900"/>
  <p:notesSz cx="5765800" cy="3244850"/>
  <p:custDataLst>
    <p:tags r:id="rId16"/>
  </p:custDataLst>
  <p:defaultTextStyle>
    <a:defPPr>
      <a:defRPr lang="ru-RU"/>
    </a:defPPr>
    <a:lvl1pPr marL="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1pPr>
    <a:lvl2pPr marL="9681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2pPr>
    <a:lvl3pPr marL="1936333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3pPr>
    <a:lvl4pPr marL="290450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4pPr>
    <a:lvl5pPr marL="38726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5pPr>
    <a:lvl6pPr marL="4840834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6pPr>
    <a:lvl7pPr marL="5809000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7pPr>
    <a:lvl8pPr marL="6777167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8pPr>
    <a:lvl9pPr marL="7745334" algn="l" defTabSz="1936333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327" userDrawn="1">
          <p15:clr>
            <a:srgbClr val="A4A3A4"/>
          </p15:clr>
        </p15:guide>
        <p15:guide id="3" orient="horz" pos="6391" userDrawn="1">
          <p15:clr>
            <a:srgbClr val="A4A3A4"/>
          </p15:clr>
        </p15:guide>
        <p15:guide id="4" pos="47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0323" autoAdjust="0"/>
  </p:normalViewPr>
  <p:slideViewPr>
    <p:cSldViewPr>
      <p:cViewPr varScale="1">
        <p:scale>
          <a:sx n="69" d="100"/>
          <a:sy n="69" d="100"/>
        </p:scale>
        <p:origin x="612" y="72"/>
      </p:cViewPr>
      <p:guideLst>
        <p:guide orient="horz" pos="2880"/>
        <p:guide pos="2327"/>
        <p:guide orient="horz" pos="6391"/>
        <p:guide pos="4796"/>
      </p:guideLst>
    </p:cSldViewPr>
  </p:slideViewPr>
  <p:outlineViewPr>
    <p:cViewPr>
      <p:scale>
        <a:sx n="33" d="100"/>
        <a:sy n="33" d="100"/>
      </p:scale>
      <p:origin x="0" y="2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9681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936333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290450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38726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4840834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5809000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6777167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7745334" algn="l" defTabSz="193633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801813" y="242888"/>
            <a:ext cx="2162175" cy="121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9C9D-080E-4439-901A-28EA3C65AC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1" y="2232279"/>
            <a:ext cx="1088136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1" y="4032504"/>
            <a:ext cx="8961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8270" y="2179323"/>
            <a:ext cx="10865061" cy="497508"/>
          </a:xfrm>
        </p:spPr>
        <p:txBody>
          <a:bodyPr lIns="0" tIns="0" rIns="0" bIns="0"/>
          <a:lstStyle>
            <a:lvl1pPr>
              <a:defRPr sz="3233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1" y="1656207"/>
            <a:ext cx="556869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5" y="1656207"/>
            <a:ext cx="556869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421" y="157925"/>
            <a:ext cx="12546414" cy="95260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7"/>
            <a:ext cx="11466156" cy="712952"/>
          </a:xfrm>
        </p:spPr>
        <p:txBody>
          <a:bodyPr lIns="0" tIns="0" rIns="0" bIns="0"/>
          <a:lstStyle>
            <a:lvl1pPr>
              <a:defRPr sz="46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8" y="293963"/>
            <a:ext cx="10881363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0128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3390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46648" y="3131425"/>
            <a:ext cx="3494836" cy="24865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61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60128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53390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46648" y="5229599"/>
            <a:ext cx="3494836" cy="1006794"/>
          </a:xfrm>
        </p:spPr>
        <p:txBody>
          <a:bodyPr>
            <a:noAutofit/>
          </a:bodyPr>
          <a:lstStyle>
            <a:lvl1pPr marL="0" indent="0">
              <a:buNone/>
              <a:defRPr sz="1616"/>
            </a:lvl1pPr>
            <a:lvl2pPr marL="164359" indent="-164359">
              <a:buFont typeface="Arial" panose="020B0604020202020204" pitchFamily="34" charset="0"/>
              <a:buChar char="•"/>
              <a:defRPr sz="1616"/>
            </a:lvl2pPr>
            <a:lvl3pPr marL="328717" indent="-164359">
              <a:defRPr sz="1616"/>
            </a:lvl3pPr>
            <a:lvl4pPr marL="575252" indent="-246537">
              <a:defRPr sz="1616"/>
            </a:lvl4pPr>
            <a:lvl5pPr marL="821789" indent="-246537">
              <a:defRPr sz="161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60128" y="980132"/>
            <a:ext cx="10881363" cy="24243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3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404" y="1189853"/>
            <a:ext cx="12546414" cy="587909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17" name="bg object 17"/>
          <p:cNvSpPr/>
          <p:nvPr/>
        </p:nvSpPr>
        <p:spPr>
          <a:xfrm>
            <a:off x="148421" y="157925"/>
            <a:ext cx="12546414" cy="95260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40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7720" y="227298"/>
            <a:ext cx="11466156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8270" y="2179322"/>
            <a:ext cx="108650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4" y="6696837"/>
            <a:ext cx="4096512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79" y="6696837"/>
            <a:ext cx="2944369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2" y="6696837"/>
            <a:ext cx="2944369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043200">
        <a:defRPr>
          <a:latin typeface="+mn-lt"/>
          <a:ea typeface="+mn-ea"/>
          <a:cs typeface="+mn-cs"/>
        </a:defRPr>
      </a:lvl2pPr>
      <a:lvl3pPr marL="2086399">
        <a:defRPr>
          <a:latin typeface="+mn-lt"/>
          <a:ea typeface="+mn-ea"/>
          <a:cs typeface="+mn-cs"/>
        </a:defRPr>
      </a:lvl3pPr>
      <a:lvl4pPr marL="3129599">
        <a:defRPr>
          <a:latin typeface="+mn-lt"/>
          <a:ea typeface="+mn-ea"/>
          <a:cs typeface="+mn-cs"/>
        </a:defRPr>
      </a:lvl4pPr>
      <a:lvl5pPr marL="4172799">
        <a:defRPr>
          <a:latin typeface="+mn-lt"/>
          <a:ea typeface="+mn-ea"/>
          <a:cs typeface="+mn-cs"/>
        </a:defRPr>
      </a:lvl5pPr>
      <a:lvl6pPr marL="5215999">
        <a:defRPr>
          <a:latin typeface="+mn-lt"/>
          <a:ea typeface="+mn-ea"/>
          <a:cs typeface="+mn-cs"/>
        </a:defRPr>
      </a:lvl6pPr>
      <a:lvl7pPr marL="6259198">
        <a:defRPr>
          <a:latin typeface="+mn-lt"/>
          <a:ea typeface="+mn-ea"/>
          <a:cs typeface="+mn-cs"/>
        </a:defRPr>
      </a:lvl7pPr>
      <a:lvl8pPr marL="7302397">
        <a:defRPr>
          <a:latin typeface="+mn-lt"/>
          <a:ea typeface="+mn-ea"/>
          <a:cs typeface="+mn-cs"/>
        </a:defRPr>
      </a:lvl8pPr>
      <a:lvl9pPr marL="834559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043200">
        <a:defRPr>
          <a:latin typeface="+mn-lt"/>
          <a:ea typeface="+mn-ea"/>
          <a:cs typeface="+mn-cs"/>
        </a:defRPr>
      </a:lvl2pPr>
      <a:lvl3pPr marL="2086399">
        <a:defRPr>
          <a:latin typeface="+mn-lt"/>
          <a:ea typeface="+mn-ea"/>
          <a:cs typeface="+mn-cs"/>
        </a:defRPr>
      </a:lvl3pPr>
      <a:lvl4pPr marL="3129599">
        <a:defRPr>
          <a:latin typeface="+mn-lt"/>
          <a:ea typeface="+mn-ea"/>
          <a:cs typeface="+mn-cs"/>
        </a:defRPr>
      </a:lvl4pPr>
      <a:lvl5pPr marL="4172799">
        <a:defRPr>
          <a:latin typeface="+mn-lt"/>
          <a:ea typeface="+mn-ea"/>
          <a:cs typeface="+mn-cs"/>
        </a:defRPr>
      </a:lvl5pPr>
      <a:lvl6pPr marL="5215999">
        <a:defRPr>
          <a:latin typeface="+mn-lt"/>
          <a:ea typeface="+mn-ea"/>
          <a:cs typeface="+mn-cs"/>
        </a:defRPr>
      </a:lvl6pPr>
      <a:lvl7pPr marL="6259198">
        <a:defRPr>
          <a:latin typeface="+mn-lt"/>
          <a:ea typeface="+mn-ea"/>
          <a:cs typeface="+mn-cs"/>
        </a:defRPr>
      </a:lvl7pPr>
      <a:lvl8pPr marL="7302397">
        <a:defRPr>
          <a:latin typeface="+mn-lt"/>
          <a:ea typeface="+mn-ea"/>
          <a:cs typeface="+mn-cs"/>
        </a:defRPr>
      </a:lvl8pPr>
      <a:lvl9pPr marL="834559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17780" y="-589330"/>
            <a:ext cx="12783820" cy="2440840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4095" dirty="0"/>
          </a:p>
        </p:txBody>
      </p:sp>
      <p:sp>
        <p:nvSpPr>
          <p:cNvPr id="18438" name="object 9"/>
          <p:cNvSpPr>
            <a:spLocks/>
          </p:cNvSpPr>
          <p:nvPr/>
        </p:nvSpPr>
        <p:spPr bwMode="auto">
          <a:xfrm>
            <a:off x="10439089" y="266976"/>
            <a:ext cx="1340167" cy="144402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4095"/>
          </a:p>
        </p:txBody>
      </p:sp>
      <p:sp>
        <p:nvSpPr>
          <p:cNvPr id="18439" name="object 10"/>
          <p:cNvSpPr>
            <a:spLocks/>
          </p:cNvSpPr>
          <p:nvPr/>
        </p:nvSpPr>
        <p:spPr bwMode="auto">
          <a:xfrm>
            <a:off x="10439089" y="266976"/>
            <a:ext cx="1340167" cy="1444029"/>
          </a:xfrm>
          <a:custGeom>
            <a:avLst/>
            <a:gdLst>
              <a:gd name="T0" fmla="*/ 0 w 603885"/>
              <a:gd name="T1" fmla="*/ 0 h 603885"/>
              <a:gd name="T2" fmla="*/ 2404266 w 603885"/>
              <a:gd name="T3" fmla="*/ 0 h 603885"/>
              <a:gd name="T4" fmla="*/ 2404266 w 603885"/>
              <a:gd name="T5" fmla="*/ 5699134 h 603885"/>
              <a:gd name="T6" fmla="*/ 0 w 603885"/>
              <a:gd name="T7" fmla="*/ 5699134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4095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32479" y="317265"/>
            <a:ext cx="384492" cy="865679"/>
          </a:xfrm>
          <a:prstGeom prst="rect">
            <a:avLst/>
          </a:prstGeom>
        </p:spPr>
        <p:txBody>
          <a:bodyPr wrap="square" lIns="0" tIns="36188" rIns="0" bIns="0">
            <a:spAutoFit/>
          </a:bodyPr>
          <a:lstStyle/>
          <a:p>
            <a:pPr defTabSz="1314699">
              <a:spcBef>
                <a:spcPts val="286"/>
              </a:spcBef>
              <a:defRPr/>
            </a:pPr>
            <a:r>
              <a:rPr lang="en-US" sz="5388" b="1" spc="23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5388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480441" y="1017727"/>
            <a:ext cx="1298810" cy="691028"/>
          </a:xfrm>
          <a:prstGeom prst="rect">
            <a:avLst/>
          </a:prstGeom>
        </p:spPr>
        <p:txBody>
          <a:bodyPr wrap="square" lIns="0" tIns="27501" rIns="0" bIns="0">
            <a:spAutoFit/>
          </a:bodyPr>
          <a:lstStyle/>
          <a:p>
            <a:pPr algn="ctr" defTabSz="1314699">
              <a:spcBef>
                <a:spcPts val="217"/>
              </a:spcBef>
              <a:defRPr/>
            </a:pPr>
            <a:r>
              <a:rPr sz="4310" b="1" spc="-12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31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/>
          </p:cNvPr>
          <p:cNvSpPr txBox="1">
            <a:spLocks/>
          </p:cNvSpPr>
          <p:nvPr/>
        </p:nvSpPr>
        <p:spPr>
          <a:xfrm>
            <a:off x="2469198" y="509445"/>
            <a:ext cx="5517714" cy="1227519"/>
          </a:xfrm>
          <a:prstGeom prst="rect">
            <a:avLst/>
          </a:prstGeom>
        </p:spPr>
        <p:txBody>
          <a:bodyPr wrap="square" lIns="0" tIns="3334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993" defTabSz="2087467">
              <a:spcBef>
                <a:spcPts val="260"/>
              </a:spcBef>
              <a:defRPr/>
            </a:pPr>
            <a:r>
              <a:rPr lang="en-US" sz="7758" kern="0" spc="12" dirty="0">
                <a:solidFill>
                  <a:sysClr val="window" lastClr="FFFFFF"/>
                </a:solidFill>
              </a:rPr>
              <a:t>  </a:t>
            </a:r>
            <a:r>
              <a:rPr lang="en-US" sz="7758" kern="0" spc="12" dirty="0" err="1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Ingliz</a:t>
            </a:r>
            <a:r>
              <a:rPr lang="en-US" sz="7758" kern="0" spc="12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758" kern="0" spc="12" dirty="0" err="1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tili</a:t>
            </a:r>
            <a:endParaRPr lang="en-US" sz="7758" kern="0" spc="12" dirty="0">
              <a:solidFill>
                <a:sysClr val="window" lastClr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202369" y="2437426"/>
            <a:ext cx="10887063" cy="560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1843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58"/>
              </a:spcBef>
            </a:pPr>
            <a:endParaRPr lang="ru-RU" sz="431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258"/>
              </a:spcBef>
            </a:pPr>
            <a:r>
              <a:rPr lang="en-US" sz="4310" b="1" dirty="0">
                <a:cs typeface="Arial" pitchFamily="34" charset="0"/>
              </a:rPr>
              <a:t>THEME</a:t>
            </a:r>
            <a:r>
              <a:rPr lang="ru-RU" sz="4310" b="1" dirty="0">
                <a:cs typeface="Arial" pitchFamily="34" charset="0"/>
              </a:rPr>
              <a:t>:</a:t>
            </a:r>
          </a:p>
          <a:p>
            <a:pPr algn="ctr" eaLnBrk="1" hangingPunct="1">
              <a:spcBef>
                <a:spcPts val="258"/>
              </a:spcBef>
            </a:pPr>
            <a:r>
              <a:rPr lang="en-US" sz="4310" b="1" dirty="0">
                <a:cs typeface="Arial" pitchFamily="34" charset="0"/>
              </a:rPr>
              <a:t>UNIT 1. Public holidays and traditions.</a:t>
            </a:r>
          </a:p>
          <a:p>
            <a:pPr algn="ctr" eaLnBrk="1" hangingPunct="1">
              <a:spcBef>
                <a:spcPts val="258"/>
              </a:spcBef>
            </a:pPr>
            <a:r>
              <a:rPr lang="en-US" sz="4310" b="1" dirty="0">
                <a:cs typeface="Arial" pitchFamily="34" charset="0"/>
              </a:rPr>
              <a:t>Lesson 5. New Year around the world.</a:t>
            </a:r>
          </a:p>
          <a:p>
            <a:pPr algn="ctr" eaLnBrk="1" hangingPunct="1">
              <a:spcBef>
                <a:spcPts val="258"/>
              </a:spcBef>
            </a:pPr>
            <a:endParaRPr lang="en-US" sz="4310" b="1" dirty="0"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endParaRPr lang="en-US" sz="4310" b="1" dirty="0"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endParaRPr lang="en-US" sz="4310" b="1" dirty="0">
              <a:cs typeface="Arial" pitchFamily="34" charset="0"/>
            </a:endParaRPr>
          </a:p>
          <a:p>
            <a:pPr algn="ctr" eaLnBrk="1" hangingPunct="1">
              <a:spcBef>
                <a:spcPts val="258"/>
              </a:spcBef>
            </a:pPr>
            <a:endParaRPr lang="ru-RU" sz="431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5"/>
          <p:cNvSpPr>
            <a:spLocks/>
          </p:cNvSpPr>
          <p:nvPr/>
        </p:nvSpPr>
        <p:spPr bwMode="auto">
          <a:xfrm>
            <a:off x="319826" y="2445835"/>
            <a:ext cx="882543" cy="3530879"/>
          </a:xfrm>
          <a:custGeom>
            <a:avLst/>
            <a:gdLst>
              <a:gd name="T0" fmla="*/ 1361585 w 344170"/>
              <a:gd name="T1" fmla="*/ 0 h 680719"/>
              <a:gd name="T2" fmla="*/ 0 w 344170"/>
              <a:gd name="T3" fmla="*/ 0 h 680719"/>
              <a:gd name="T4" fmla="*/ 0 w 344170"/>
              <a:gd name="T5" fmla="*/ 6439712 h 680719"/>
              <a:gd name="T6" fmla="*/ 1361585 w 344170"/>
              <a:gd name="T7" fmla="*/ 6439712 h 680719"/>
              <a:gd name="T8" fmla="*/ 1361585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4095"/>
          </a:p>
        </p:txBody>
      </p:sp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BA0BF4-F178-419E-B62D-3DB400BEF982}"/>
              </a:ext>
            </a:extLst>
          </p:cNvPr>
          <p:cNvSpPr/>
          <p:nvPr/>
        </p:nvSpPr>
        <p:spPr>
          <a:xfrm>
            <a:off x="230529" y="1224186"/>
            <a:ext cx="1240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BDF13C-4D24-4B5D-9CB9-EEF7A7922B34}"/>
              </a:ext>
            </a:extLst>
          </p:cNvPr>
          <p:cNvSpPr/>
          <p:nvPr/>
        </p:nvSpPr>
        <p:spPr>
          <a:xfrm>
            <a:off x="547632" y="3232893"/>
            <a:ext cx="4629031" cy="9544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Firework show</a:t>
            </a:r>
            <a:endParaRPr lang="ru-RU" sz="5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52D765-E309-40F1-A410-5DE8A5C82240}"/>
              </a:ext>
            </a:extLst>
          </p:cNvPr>
          <p:cNvSpPr/>
          <p:nvPr/>
        </p:nvSpPr>
        <p:spPr>
          <a:xfrm>
            <a:off x="1144216" y="4429727"/>
            <a:ext cx="30381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[ˈ</a:t>
            </a:r>
            <a:r>
              <a:rPr lang="en-US" dirty="0" err="1"/>
              <a:t>faɪəwɜːk</a:t>
            </a:r>
            <a:r>
              <a:rPr lang="en-US" dirty="0"/>
              <a:t> </a:t>
            </a:r>
            <a:r>
              <a:rPr lang="en-US" dirty="0" err="1"/>
              <a:t>ʃəʊ</a:t>
            </a:r>
            <a:r>
              <a:rPr lang="en-US" dirty="0"/>
              <a:t>]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95569-462B-44DE-AA88-C5CEA50A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8" t="10981" r="35938" b="23988"/>
          <a:stretch/>
        </p:blipFill>
        <p:spPr>
          <a:xfrm>
            <a:off x="5392688" y="1713029"/>
            <a:ext cx="7056784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682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77" y="227875"/>
            <a:ext cx="12457384" cy="861774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Activity 3b.Choose three most interesting/ unusual traditions. Explain your choice.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5118" y="3420609"/>
            <a:ext cx="5741551" cy="2321469"/>
          </a:xfrm>
        </p:spPr>
        <p:txBody>
          <a:bodyPr/>
          <a:lstStyle/>
          <a:p>
            <a:pPr marL="554212" indent="-554212">
              <a:buFont typeface="+mj-lt"/>
              <a:buAutoNum type="arabicPeriod"/>
            </a:pPr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ru-RU" sz="3017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57B177-9640-4B70-9640-D085D73D1902}"/>
              </a:ext>
            </a:extLst>
          </p:cNvPr>
          <p:cNvSpPr/>
          <p:nvPr/>
        </p:nvSpPr>
        <p:spPr>
          <a:xfrm>
            <a:off x="317977" y="1728242"/>
            <a:ext cx="679499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foods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carry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coins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pockets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polka-dotted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symbolises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believe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AB675C-B10D-471D-BD89-DA374A63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9" t="13152" r="39312" b="23988"/>
          <a:stretch/>
        </p:blipFill>
        <p:spPr>
          <a:xfrm>
            <a:off x="7285080" y="2016274"/>
            <a:ext cx="5198543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9173"/>
      </p:ext>
    </p:extLst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77" y="227875"/>
            <a:ext cx="12457384" cy="861774"/>
          </a:xfrm>
        </p:spPr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Activity 3b.Choose three most interesting/ unusual traditions. Explain your choice.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5118" y="3420609"/>
            <a:ext cx="5741551" cy="2321469"/>
          </a:xfrm>
        </p:spPr>
        <p:txBody>
          <a:bodyPr/>
          <a:lstStyle/>
          <a:p>
            <a:pPr marL="554212" indent="-554212">
              <a:buFont typeface="+mj-lt"/>
              <a:buAutoNum type="arabicPeriod"/>
            </a:pPr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ru-RU" sz="3017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57B177-9640-4B70-9640-D085D73D1902}"/>
              </a:ext>
            </a:extLst>
          </p:cNvPr>
          <p:cNvSpPr/>
          <p:nvPr/>
        </p:nvSpPr>
        <p:spPr>
          <a:xfrm>
            <a:off x="5980370" y="2423301"/>
            <a:ext cx="6794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I think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foods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carry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coins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pockets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polka-dotted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cloth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es in New year is an unusual tradition for me…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0EBBBA-001A-4D4F-A24C-A61E140CE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1" t="10981" r="39874" b="27990"/>
          <a:stretch/>
        </p:blipFill>
        <p:spPr>
          <a:xfrm>
            <a:off x="228181" y="1982254"/>
            <a:ext cx="552454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9104"/>
      </p:ext>
    </p:extLst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722" y="288082"/>
            <a:ext cx="11466156" cy="895502"/>
          </a:xfrm>
        </p:spPr>
        <p:txBody>
          <a:bodyPr/>
          <a:lstStyle/>
          <a:p>
            <a:pPr algn="ctr"/>
            <a:r>
              <a:rPr lang="en-US" sz="5819" dirty="0">
                <a:latin typeface="Arial" pitchFamily="34" charset="0"/>
                <a:cs typeface="Arial" pitchFamily="34" charset="0"/>
              </a:rPr>
              <a:t>For self-study </a:t>
            </a:r>
            <a:endParaRPr lang="ru-RU" sz="581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94834" y="2072027"/>
            <a:ext cx="7200799" cy="1296144"/>
          </a:xfrm>
        </p:spPr>
        <p:txBody>
          <a:bodyPr/>
          <a:lstStyle/>
          <a:p>
            <a:pPr marL="554212" indent="-554212" algn="l"/>
            <a:r>
              <a:rPr lang="en-US" sz="3017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17" b="1" i="0" dirty="0">
                <a:latin typeface="Arial" pitchFamily="34" charset="0"/>
                <a:cs typeface="Arial" pitchFamily="34" charset="0"/>
              </a:rPr>
              <a:t>1. Match the parts of phrasal verbs. Explain their meanings. </a:t>
            </a:r>
          </a:p>
          <a:p>
            <a:pPr marL="554212" indent="-554212" algn="l"/>
            <a:endParaRPr lang="en-US" sz="3017" b="1" i="0" dirty="0">
              <a:latin typeface="Arial" pitchFamily="34" charset="0"/>
              <a:cs typeface="Arial" pitchFamily="34" charset="0"/>
            </a:endParaRPr>
          </a:p>
          <a:p>
            <a:pPr marL="554212" indent="-554212" algn="l"/>
            <a:endParaRPr lang="en-US" sz="3017" b="1" i="0" dirty="0">
              <a:latin typeface="Arial" pitchFamily="34" charset="0"/>
              <a:cs typeface="Arial" pitchFamily="34" charset="0"/>
            </a:endParaRPr>
          </a:p>
          <a:p>
            <a:pPr marL="554212" indent="-554212" algn="l"/>
            <a:endParaRPr lang="en-US" sz="3017" b="1" i="0" dirty="0">
              <a:latin typeface="Arial" pitchFamily="34" charset="0"/>
              <a:cs typeface="Arial" pitchFamily="34" charset="0"/>
            </a:endParaRPr>
          </a:p>
          <a:p>
            <a:pPr marL="554212" indent="-554212" algn="l"/>
            <a:endParaRPr lang="en-US" sz="3017" b="1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D8FE94-81E1-4304-B231-00DA0554F340}"/>
              </a:ext>
            </a:extLst>
          </p:cNvPr>
          <p:cNvSpPr/>
          <p:nvPr/>
        </p:nvSpPr>
        <p:spPr>
          <a:xfrm>
            <a:off x="8993088" y="3891860"/>
            <a:ext cx="2436886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4212" indent="-554212">
              <a:lnSpc>
                <a:spcPct val="150000"/>
              </a:lnSpc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(page 89)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CEECFA-AE01-457D-AFD7-5CDCCB3220CA}"/>
              </a:ext>
            </a:extLst>
          </p:cNvPr>
          <p:cNvSpPr/>
          <p:nvPr/>
        </p:nvSpPr>
        <p:spPr>
          <a:xfrm>
            <a:off x="639238" y="4346217"/>
            <a:ext cx="6938248" cy="102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212" indent="-554212"/>
            <a:r>
              <a:rPr lang="en-US" sz="3020" b="1" dirty="0">
                <a:latin typeface="Arial" pitchFamily="34" charset="0"/>
                <a:cs typeface="Arial" pitchFamily="34" charset="0"/>
              </a:rPr>
              <a:t>2. Answer the question. </a:t>
            </a:r>
          </a:p>
          <a:p>
            <a:pPr marL="554212" indent="-554212"/>
            <a:r>
              <a:rPr lang="en-US" sz="3020" b="1" dirty="0">
                <a:latin typeface="Arial" pitchFamily="34" charset="0"/>
                <a:cs typeface="Arial" pitchFamily="34" charset="0"/>
              </a:rPr>
              <a:t>    </a:t>
            </a:r>
            <a:endParaRPr lang="ru-RU" sz="30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EFC1E6-4DEB-4902-9521-C6FFF3C077CF}"/>
              </a:ext>
            </a:extLst>
          </p:cNvPr>
          <p:cNvSpPr/>
          <p:nvPr/>
        </p:nvSpPr>
        <p:spPr>
          <a:xfrm>
            <a:off x="639238" y="5273405"/>
            <a:ext cx="7029221" cy="10651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What New Year traditions do you have in your family?</a:t>
            </a:r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3E603F-6061-45FC-B6C9-C8990D85E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87" t="38672" r="26376" b="44321"/>
          <a:stretch/>
        </p:blipFill>
        <p:spPr>
          <a:xfrm>
            <a:off x="7883445" y="1584226"/>
            <a:ext cx="4248473" cy="23577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FFH2SO0L">
            <a:hlinkClick r:id="" action="ppaction://media"/>
            <a:extLst>
              <a:ext uri="{FF2B5EF4-FFF2-40B4-BE49-F238E27FC236}">
                <a16:creationId xmlns:a16="http://schemas.microsoft.com/office/drawing/2014/main" id="{42A9DEC4-4CF7-42B4-B711-23267734EB4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801600" cy="7200900"/>
          </a:xfrm>
        </p:spPr>
      </p:pic>
    </p:spTree>
    <p:extLst>
      <p:ext uri="{BB962C8B-B14F-4D97-AF65-F5344CB8AC3E}">
        <p14:creationId xmlns:p14="http://schemas.microsoft.com/office/powerpoint/2010/main" val="37268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801600" cy="895502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sz="581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Activity 1a. Think and answer.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087" y="938406"/>
            <a:ext cx="12315896" cy="96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431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7E4BF89-3F0B-4EDD-8899-DDA34B9C5201}"/>
              </a:ext>
            </a:extLst>
          </p:cNvPr>
          <p:cNvSpPr/>
          <p:nvPr/>
        </p:nvSpPr>
        <p:spPr>
          <a:xfrm>
            <a:off x="327613" y="1673426"/>
            <a:ext cx="792088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C00EE8A-B524-4819-BA95-858A805AC7C8}"/>
              </a:ext>
            </a:extLst>
          </p:cNvPr>
          <p:cNvSpPr/>
          <p:nvPr/>
        </p:nvSpPr>
        <p:spPr>
          <a:xfrm>
            <a:off x="355553" y="2865048"/>
            <a:ext cx="792088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1CF8FEB-5546-4F1B-8AE5-EA6165242EA4}"/>
              </a:ext>
            </a:extLst>
          </p:cNvPr>
          <p:cNvSpPr/>
          <p:nvPr/>
        </p:nvSpPr>
        <p:spPr>
          <a:xfrm>
            <a:off x="327613" y="4090652"/>
            <a:ext cx="792088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0C45547-1943-4FFA-B7C6-93FADC1D8CB5}"/>
              </a:ext>
            </a:extLst>
          </p:cNvPr>
          <p:cNvSpPr/>
          <p:nvPr/>
        </p:nvSpPr>
        <p:spPr>
          <a:xfrm>
            <a:off x="344318" y="5483517"/>
            <a:ext cx="792088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23A46C-A913-450B-92E2-5C2B549DDB9C}"/>
              </a:ext>
            </a:extLst>
          </p:cNvPr>
          <p:cNvSpPr/>
          <p:nvPr/>
        </p:nvSpPr>
        <p:spPr>
          <a:xfrm>
            <a:off x="1432247" y="1628970"/>
            <a:ext cx="11041739" cy="8104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New Year a popular holiday in the world?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F15C16-7B33-46B7-91A8-C42B62A1A1A1}"/>
              </a:ext>
            </a:extLst>
          </p:cNvPr>
          <p:cNvSpPr/>
          <p:nvPr/>
        </p:nvSpPr>
        <p:spPr>
          <a:xfrm>
            <a:off x="1415312" y="2784712"/>
            <a:ext cx="11058674" cy="8104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Do people always celebrate New Year on the 1</a:t>
            </a:r>
            <a:r>
              <a:rPr lang="en-US" sz="31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of January? 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475ABE-62A4-41C2-8045-9F8221FFF6F4}"/>
              </a:ext>
            </a:extLst>
          </p:cNvPr>
          <p:cNvSpPr/>
          <p:nvPr/>
        </p:nvSpPr>
        <p:spPr>
          <a:xfrm>
            <a:off x="1420479" y="3833077"/>
            <a:ext cx="11030735" cy="11632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people in different countries have the same New Year traditions? 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B231E26-54EA-48EE-8E8C-3EEFCD47E54D}"/>
              </a:ext>
            </a:extLst>
          </p:cNvPr>
          <p:cNvSpPr/>
          <p:nvPr/>
        </p:nvSpPr>
        <p:spPr>
          <a:xfrm>
            <a:off x="1426547" y="5328642"/>
            <a:ext cx="11030735" cy="11632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do people usually wish each other on New Year’s Day?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1" grpId="0" animBg="1"/>
      <p:bldP spid="22" grpId="0" animBg="1"/>
      <p:bldP spid="23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87" y="144066"/>
            <a:ext cx="12635722" cy="895502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sz="5819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Activity 1b. Check your ideas.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AB7A948-7D00-4043-97D0-0294E5588390}"/>
              </a:ext>
            </a:extLst>
          </p:cNvPr>
          <p:cNvSpPr/>
          <p:nvPr/>
        </p:nvSpPr>
        <p:spPr>
          <a:xfrm>
            <a:off x="277752" y="1584226"/>
            <a:ext cx="123743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definitely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oldest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celebrated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though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celebration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began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Babylon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4000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ago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celebrations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wish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relatives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wealth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happiness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luck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3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61" y="504106"/>
            <a:ext cx="12745416" cy="507831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Activity 2.Match the phrasal verbs and words with explanations.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47320E0-BB1B-425E-9DDD-F52E02DA8C30}"/>
              </a:ext>
            </a:extLst>
          </p:cNvPr>
          <p:cNvSpPr/>
          <p:nvPr/>
        </p:nvSpPr>
        <p:spPr>
          <a:xfrm>
            <a:off x="316902" y="1429719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B35284-026F-4DCF-A63E-B426BB57E0E9}"/>
              </a:ext>
            </a:extLst>
          </p:cNvPr>
          <p:cNvSpPr/>
          <p:nvPr/>
        </p:nvSpPr>
        <p:spPr>
          <a:xfrm>
            <a:off x="1086063" y="1309671"/>
            <a:ext cx="3096344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jump off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52AEEEC-5D0A-48B0-873C-4AE96D5B0FB1}"/>
              </a:ext>
            </a:extLst>
          </p:cNvPr>
          <p:cNvSpPr/>
          <p:nvPr/>
        </p:nvSpPr>
        <p:spPr>
          <a:xfrm>
            <a:off x="325401" y="2054929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3FD580-EE7D-4B63-A9D9-DB0E9B964265}"/>
              </a:ext>
            </a:extLst>
          </p:cNvPr>
          <p:cNvSpPr/>
          <p:nvPr/>
        </p:nvSpPr>
        <p:spPr>
          <a:xfrm>
            <a:off x="1086062" y="1994721"/>
            <a:ext cx="3096345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(in) unison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DB67409-360B-454D-BDEB-A75DBD983BEB}"/>
              </a:ext>
            </a:extLst>
          </p:cNvPr>
          <p:cNvSpPr/>
          <p:nvPr/>
        </p:nvSpPr>
        <p:spPr>
          <a:xfrm>
            <a:off x="325401" y="2728347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6EC2AD4-AB57-4F4F-B15E-23D39998BADF}"/>
              </a:ext>
            </a:extLst>
          </p:cNvPr>
          <p:cNvSpPr/>
          <p:nvPr/>
        </p:nvSpPr>
        <p:spPr>
          <a:xfrm>
            <a:off x="325401" y="3454323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30BA3F8-1DD6-4479-951A-6C29EA84D82C}"/>
              </a:ext>
            </a:extLst>
          </p:cNvPr>
          <p:cNvSpPr/>
          <p:nvPr/>
        </p:nvSpPr>
        <p:spPr>
          <a:xfrm>
            <a:off x="325401" y="4197918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DE2D17-1FC2-486E-B626-0997DFDFF836}"/>
              </a:ext>
            </a:extLst>
          </p:cNvPr>
          <p:cNvSpPr/>
          <p:nvPr/>
        </p:nvSpPr>
        <p:spPr>
          <a:xfrm>
            <a:off x="1077437" y="2683475"/>
            <a:ext cx="3104970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symbolize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4263AE-AA24-47AA-812E-07B18BF8C38A}"/>
              </a:ext>
            </a:extLst>
          </p:cNvPr>
          <p:cNvSpPr/>
          <p:nvPr/>
        </p:nvSpPr>
        <p:spPr>
          <a:xfrm>
            <a:off x="1063583" y="3388284"/>
            <a:ext cx="3104970" cy="5580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exactly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84D7BE-B88D-4D76-9053-0D331E956D37}"/>
              </a:ext>
            </a:extLst>
          </p:cNvPr>
          <p:cNvSpPr/>
          <p:nvPr/>
        </p:nvSpPr>
        <p:spPr>
          <a:xfrm>
            <a:off x="1049905" y="4808550"/>
            <a:ext cx="3104971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set fire (to)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BA2B2AF-D47B-4C9D-B9F9-1850D9313015}"/>
              </a:ext>
            </a:extLst>
          </p:cNvPr>
          <p:cNvSpPr/>
          <p:nvPr/>
        </p:nvSpPr>
        <p:spPr>
          <a:xfrm>
            <a:off x="325401" y="4885440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8EE3B8-19E4-440A-8F0F-0091414EB38F}"/>
              </a:ext>
            </a:extLst>
          </p:cNvPr>
          <p:cNvSpPr/>
          <p:nvPr/>
        </p:nvSpPr>
        <p:spPr>
          <a:xfrm>
            <a:off x="1049906" y="5563753"/>
            <a:ext cx="3104971" cy="4917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burn away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FF21546-E8B2-48EB-83D5-4F1C32763905}"/>
              </a:ext>
            </a:extLst>
          </p:cNvPr>
          <p:cNvSpPr/>
          <p:nvPr/>
        </p:nvSpPr>
        <p:spPr>
          <a:xfrm>
            <a:off x="316901" y="5563753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638EB7-6694-4965-86E8-788EFE7DF55C}"/>
              </a:ext>
            </a:extLst>
          </p:cNvPr>
          <p:cNvSpPr/>
          <p:nvPr/>
        </p:nvSpPr>
        <p:spPr>
          <a:xfrm>
            <a:off x="1049907" y="6268903"/>
            <a:ext cx="3104971" cy="4917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bring in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C031F8-EE18-418A-9F70-595F63A39612}"/>
              </a:ext>
            </a:extLst>
          </p:cNvPr>
          <p:cNvSpPr/>
          <p:nvPr/>
        </p:nvSpPr>
        <p:spPr>
          <a:xfrm>
            <a:off x="1049908" y="4121028"/>
            <a:ext cx="3132499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scarecrow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0ED6D0A-7EC3-4412-AEC1-B87F6ADF138A}"/>
              </a:ext>
            </a:extLst>
          </p:cNvPr>
          <p:cNvSpPr/>
          <p:nvPr/>
        </p:nvSpPr>
        <p:spPr>
          <a:xfrm>
            <a:off x="316901" y="6307348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0D9163D1-D802-4EAB-BC57-F2D758B001DF}"/>
              </a:ext>
            </a:extLst>
          </p:cNvPr>
          <p:cNvSpPr/>
          <p:nvPr/>
        </p:nvSpPr>
        <p:spPr>
          <a:xfrm>
            <a:off x="5189636" y="2052155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77441A8-063A-4D49-A59C-74D8C32382A2}"/>
              </a:ext>
            </a:extLst>
          </p:cNvPr>
          <p:cNvSpPr/>
          <p:nvPr/>
        </p:nvSpPr>
        <p:spPr>
          <a:xfrm>
            <a:off x="5250585" y="4554634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C00D328-E310-4606-8B3F-50B5F401EF1B}"/>
              </a:ext>
            </a:extLst>
          </p:cNvPr>
          <p:cNvSpPr/>
          <p:nvPr/>
        </p:nvSpPr>
        <p:spPr>
          <a:xfrm>
            <a:off x="5250585" y="5191590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2FF9932-458D-4227-B9E8-C47A70EF6712}"/>
              </a:ext>
            </a:extLst>
          </p:cNvPr>
          <p:cNvSpPr/>
          <p:nvPr/>
        </p:nvSpPr>
        <p:spPr>
          <a:xfrm>
            <a:off x="5235552" y="5782457"/>
            <a:ext cx="576064" cy="4960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B028E2A-9673-4235-BF1F-2E69B0B51ED1}"/>
              </a:ext>
            </a:extLst>
          </p:cNvPr>
          <p:cNvSpPr/>
          <p:nvPr/>
        </p:nvSpPr>
        <p:spPr>
          <a:xfrm>
            <a:off x="5235552" y="6417877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7190F1A-7CCB-42D8-BB3B-AEF5B0AA95DA}"/>
              </a:ext>
            </a:extLst>
          </p:cNvPr>
          <p:cNvSpPr/>
          <p:nvPr/>
        </p:nvSpPr>
        <p:spPr>
          <a:xfrm>
            <a:off x="5189636" y="1394978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01F174D-0BAF-4925-BECA-C045471A303E}"/>
              </a:ext>
            </a:extLst>
          </p:cNvPr>
          <p:cNvSpPr/>
          <p:nvPr/>
        </p:nvSpPr>
        <p:spPr>
          <a:xfrm>
            <a:off x="5896744" y="1374441"/>
            <a:ext cx="623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burning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2AEB8AF-B047-459B-A83D-E9E621A7615E}"/>
              </a:ext>
            </a:extLst>
          </p:cNvPr>
          <p:cNvSpPr/>
          <p:nvPr/>
        </p:nvSpPr>
        <p:spPr>
          <a:xfrm>
            <a:off x="5896744" y="1832532"/>
            <a:ext cx="64008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asking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BCF8368-0C4B-49AE-AAAB-4F249E6AE440}"/>
              </a:ext>
            </a:extLst>
          </p:cNvPr>
          <p:cNvSpPr/>
          <p:nvPr/>
        </p:nvSpPr>
        <p:spPr>
          <a:xfrm>
            <a:off x="5189636" y="2755954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B9BBEAD-95B1-46B3-81F6-A9A3DE496340}"/>
              </a:ext>
            </a:extLst>
          </p:cNvPr>
          <p:cNvSpPr/>
          <p:nvPr/>
        </p:nvSpPr>
        <p:spPr>
          <a:xfrm>
            <a:off x="5811616" y="2624758"/>
            <a:ext cx="64008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0E4B572-EFFF-42E6-A153-899AFBBD3A11}"/>
              </a:ext>
            </a:extLst>
          </p:cNvPr>
          <p:cNvSpPr/>
          <p:nvPr/>
        </p:nvSpPr>
        <p:spPr>
          <a:xfrm>
            <a:off x="5189636" y="3407835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DC1DA1B-B871-48C6-8E41-29C491553846}"/>
              </a:ext>
            </a:extLst>
          </p:cNvPr>
          <p:cNvSpPr/>
          <p:nvPr/>
        </p:nvSpPr>
        <p:spPr>
          <a:xfrm>
            <a:off x="5854180" y="3176681"/>
            <a:ext cx="64008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frighten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2D77830-3E8C-47B4-92F5-F6996488B3E4}"/>
              </a:ext>
            </a:extLst>
          </p:cNvPr>
          <p:cNvSpPr/>
          <p:nvPr/>
        </p:nvSpPr>
        <p:spPr>
          <a:xfrm>
            <a:off x="5811616" y="4449920"/>
            <a:ext cx="64008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disappear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burning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AD4ED5A-C1AB-4D5A-A517-40E6BA474F46}"/>
              </a:ext>
            </a:extLst>
          </p:cNvPr>
          <p:cNvSpPr/>
          <p:nvPr/>
        </p:nvSpPr>
        <p:spPr>
          <a:xfrm>
            <a:off x="5896744" y="5122239"/>
            <a:ext cx="6400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85ED11-912F-47A8-BE9B-82933AB13D65}"/>
              </a:ext>
            </a:extLst>
          </p:cNvPr>
          <p:cNvSpPr/>
          <p:nvPr/>
        </p:nvSpPr>
        <p:spPr>
          <a:xfrm>
            <a:off x="5896744" y="5699421"/>
            <a:ext cx="6400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7461F0C-B376-4939-88BC-0F3BF2F1B3E8}"/>
              </a:ext>
            </a:extLst>
          </p:cNvPr>
          <p:cNvSpPr/>
          <p:nvPr/>
        </p:nvSpPr>
        <p:spPr>
          <a:xfrm>
            <a:off x="5765700" y="6248600"/>
            <a:ext cx="39757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61" y="504106"/>
            <a:ext cx="12745416" cy="507831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Activity 2.Match the phrasal verbs and words with explanations.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47320E0-BB1B-425E-9DDD-F52E02DA8C30}"/>
              </a:ext>
            </a:extLst>
          </p:cNvPr>
          <p:cNvSpPr/>
          <p:nvPr/>
        </p:nvSpPr>
        <p:spPr>
          <a:xfrm>
            <a:off x="316902" y="1429719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B35284-026F-4DCF-A63E-B426BB57E0E9}"/>
              </a:ext>
            </a:extLst>
          </p:cNvPr>
          <p:cNvSpPr/>
          <p:nvPr/>
        </p:nvSpPr>
        <p:spPr>
          <a:xfrm>
            <a:off x="1086063" y="1309671"/>
            <a:ext cx="3096344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jump off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52AEEEC-5D0A-48B0-873C-4AE96D5B0FB1}"/>
              </a:ext>
            </a:extLst>
          </p:cNvPr>
          <p:cNvSpPr/>
          <p:nvPr/>
        </p:nvSpPr>
        <p:spPr>
          <a:xfrm>
            <a:off x="325401" y="2054929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3FD580-EE7D-4B63-A9D9-DB0E9B964265}"/>
              </a:ext>
            </a:extLst>
          </p:cNvPr>
          <p:cNvSpPr/>
          <p:nvPr/>
        </p:nvSpPr>
        <p:spPr>
          <a:xfrm>
            <a:off x="1086062" y="1994721"/>
            <a:ext cx="3096345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(in) unison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DB67409-360B-454D-BDEB-A75DBD983BEB}"/>
              </a:ext>
            </a:extLst>
          </p:cNvPr>
          <p:cNvSpPr/>
          <p:nvPr/>
        </p:nvSpPr>
        <p:spPr>
          <a:xfrm>
            <a:off x="325401" y="2728347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6EC2AD4-AB57-4F4F-B15E-23D39998BADF}"/>
              </a:ext>
            </a:extLst>
          </p:cNvPr>
          <p:cNvSpPr/>
          <p:nvPr/>
        </p:nvSpPr>
        <p:spPr>
          <a:xfrm>
            <a:off x="325401" y="3454323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30BA3F8-1DD6-4479-951A-6C29EA84D82C}"/>
              </a:ext>
            </a:extLst>
          </p:cNvPr>
          <p:cNvSpPr/>
          <p:nvPr/>
        </p:nvSpPr>
        <p:spPr>
          <a:xfrm>
            <a:off x="325401" y="4197918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DE2D17-1FC2-486E-B626-0997DFDFF836}"/>
              </a:ext>
            </a:extLst>
          </p:cNvPr>
          <p:cNvSpPr/>
          <p:nvPr/>
        </p:nvSpPr>
        <p:spPr>
          <a:xfrm>
            <a:off x="1077437" y="2683475"/>
            <a:ext cx="3104970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symbolize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4263AE-AA24-47AA-812E-07B18BF8C38A}"/>
              </a:ext>
            </a:extLst>
          </p:cNvPr>
          <p:cNvSpPr/>
          <p:nvPr/>
        </p:nvSpPr>
        <p:spPr>
          <a:xfrm>
            <a:off x="1063583" y="3388284"/>
            <a:ext cx="3104970" cy="5580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exactly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84D7BE-B88D-4D76-9053-0D331E956D37}"/>
              </a:ext>
            </a:extLst>
          </p:cNvPr>
          <p:cNvSpPr/>
          <p:nvPr/>
        </p:nvSpPr>
        <p:spPr>
          <a:xfrm>
            <a:off x="1049905" y="4808550"/>
            <a:ext cx="3104971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set fire (to)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BA2B2AF-D47B-4C9D-B9F9-1850D9313015}"/>
              </a:ext>
            </a:extLst>
          </p:cNvPr>
          <p:cNvSpPr/>
          <p:nvPr/>
        </p:nvSpPr>
        <p:spPr>
          <a:xfrm>
            <a:off x="325401" y="4885440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8EE3B8-19E4-440A-8F0F-0091414EB38F}"/>
              </a:ext>
            </a:extLst>
          </p:cNvPr>
          <p:cNvSpPr/>
          <p:nvPr/>
        </p:nvSpPr>
        <p:spPr>
          <a:xfrm>
            <a:off x="1049906" y="5563753"/>
            <a:ext cx="3104971" cy="4917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burn away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FF21546-E8B2-48EB-83D5-4F1C32763905}"/>
              </a:ext>
            </a:extLst>
          </p:cNvPr>
          <p:cNvSpPr/>
          <p:nvPr/>
        </p:nvSpPr>
        <p:spPr>
          <a:xfrm>
            <a:off x="316901" y="5563753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638EB7-6694-4965-86E8-788EFE7DF55C}"/>
              </a:ext>
            </a:extLst>
          </p:cNvPr>
          <p:cNvSpPr/>
          <p:nvPr/>
        </p:nvSpPr>
        <p:spPr>
          <a:xfrm>
            <a:off x="1049907" y="6268903"/>
            <a:ext cx="3104971" cy="4917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bring in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C031F8-EE18-418A-9F70-595F63A39612}"/>
              </a:ext>
            </a:extLst>
          </p:cNvPr>
          <p:cNvSpPr/>
          <p:nvPr/>
        </p:nvSpPr>
        <p:spPr>
          <a:xfrm>
            <a:off x="1049908" y="4121028"/>
            <a:ext cx="3132499" cy="568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scarecrow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0ED6D0A-7EC3-4412-AEC1-B87F6ADF138A}"/>
              </a:ext>
            </a:extLst>
          </p:cNvPr>
          <p:cNvSpPr/>
          <p:nvPr/>
        </p:nvSpPr>
        <p:spPr>
          <a:xfrm>
            <a:off x="316901" y="6307348"/>
            <a:ext cx="477505" cy="4148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0D9163D1-D802-4EAB-BC57-F2D758B001DF}"/>
              </a:ext>
            </a:extLst>
          </p:cNvPr>
          <p:cNvSpPr/>
          <p:nvPr/>
        </p:nvSpPr>
        <p:spPr>
          <a:xfrm>
            <a:off x="5235552" y="3284964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77441A8-063A-4D49-A59C-74D8C32382A2}"/>
              </a:ext>
            </a:extLst>
          </p:cNvPr>
          <p:cNvSpPr/>
          <p:nvPr/>
        </p:nvSpPr>
        <p:spPr>
          <a:xfrm>
            <a:off x="5235552" y="5597868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C00D328-E310-4606-8B3F-50B5F401EF1B}"/>
              </a:ext>
            </a:extLst>
          </p:cNvPr>
          <p:cNvSpPr/>
          <p:nvPr/>
        </p:nvSpPr>
        <p:spPr>
          <a:xfrm>
            <a:off x="5189636" y="1309671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2FF9932-458D-4227-B9E8-C47A70EF6712}"/>
              </a:ext>
            </a:extLst>
          </p:cNvPr>
          <p:cNvSpPr/>
          <p:nvPr/>
        </p:nvSpPr>
        <p:spPr>
          <a:xfrm>
            <a:off x="5220013" y="6254551"/>
            <a:ext cx="576064" cy="4960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B028E2A-9673-4235-BF1F-2E69B0B51ED1}"/>
              </a:ext>
            </a:extLst>
          </p:cNvPr>
          <p:cNvSpPr/>
          <p:nvPr/>
        </p:nvSpPr>
        <p:spPr>
          <a:xfrm>
            <a:off x="5220013" y="2523126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7190F1A-7CCB-42D8-BB3B-AEF5B0AA95DA}"/>
              </a:ext>
            </a:extLst>
          </p:cNvPr>
          <p:cNvSpPr/>
          <p:nvPr/>
        </p:nvSpPr>
        <p:spPr>
          <a:xfrm>
            <a:off x="5250389" y="4941499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01F174D-0BAF-4925-BECA-C045471A303E}"/>
              </a:ext>
            </a:extLst>
          </p:cNvPr>
          <p:cNvSpPr/>
          <p:nvPr/>
        </p:nvSpPr>
        <p:spPr>
          <a:xfrm>
            <a:off x="5857203" y="4992902"/>
            <a:ext cx="6230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burning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2AEB8AF-B047-459B-A83D-E9E621A7615E}"/>
              </a:ext>
            </a:extLst>
          </p:cNvPr>
          <p:cNvSpPr/>
          <p:nvPr/>
        </p:nvSpPr>
        <p:spPr>
          <a:xfrm>
            <a:off x="5896744" y="3014840"/>
            <a:ext cx="64008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asking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BCF8368-0C4B-49AE-AAAB-4F249E6AE440}"/>
              </a:ext>
            </a:extLst>
          </p:cNvPr>
          <p:cNvSpPr/>
          <p:nvPr/>
        </p:nvSpPr>
        <p:spPr>
          <a:xfrm>
            <a:off x="5189636" y="1910866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B9BBEAD-95B1-46B3-81F6-A9A3DE496340}"/>
              </a:ext>
            </a:extLst>
          </p:cNvPr>
          <p:cNvSpPr/>
          <p:nvPr/>
        </p:nvSpPr>
        <p:spPr>
          <a:xfrm>
            <a:off x="5765700" y="1762983"/>
            <a:ext cx="64008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0E4B572-EFFF-42E6-A153-899AFBBD3A11}"/>
              </a:ext>
            </a:extLst>
          </p:cNvPr>
          <p:cNvSpPr/>
          <p:nvPr/>
        </p:nvSpPr>
        <p:spPr>
          <a:xfrm>
            <a:off x="5235552" y="4157152"/>
            <a:ext cx="576064" cy="5078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DC1DA1B-B871-48C6-8E41-29C491553846}"/>
              </a:ext>
            </a:extLst>
          </p:cNvPr>
          <p:cNvSpPr/>
          <p:nvPr/>
        </p:nvSpPr>
        <p:spPr>
          <a:xfrm>
            <a:off x="5857203" y="3869179"/>
            <a:ext cx="64008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frighten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2D77830-3E8C-47B4-92F5-F6996488B3E4}"/>
              </a:ext>
            </a:extLst>
          </p:cNvPr>
          <p:cNvSpPr/>
          <p:nvPr/>
        </p:nvSpPr>
        <p:spPr>
          <a:xfrm>
            <a:off x="5841795" y="5481721"/>
            <a:ext cx="64008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disappear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burning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AD4ED5A-C1AB-4D5A-A517-40E6BA474F46}"/>
              </a:ext>
            </a:extLst>
          </p:cNvPr>
          <p:cNvSpPr/>
          <p:nvPr/>
        </p:nvSpPr>
        <p:spPr>
          <a:xfrm>
            <a:off x="5811616" y="1295127"/>
            <a:ext cx="6400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85ED11-912F-47A8-BE9B-82933AB13D65}"/>
              </a:ext>
            </a:extLst>
          </p:cNvPr>
          <p:cNvSpPr/>
          <p:nvPr/>
        </p:nvSpPr>
        <p:spPr>
          <a:xfrm>
            <a:off x="5896744" y="6176844"/>
            <a:ext cx="6400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7461F0C-B376-4939-88BC-0F3BF2F1B3E8}"/>
              </a:ext>
            </a:extLst>
          </p:cNvPr>
          <p:cNvSpPr/>
          <p:nvPr/>
        </p:nvSpPr>
        <p:spPr>
          <a:xfrm>
            <a:off x="5826453" y="2342024"/>
            <a:ext cx="39757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E78781E-93FA-41A1-A803-8469DA77264A}"/>
              </a:ext>
            </a:extLst>
          </p:cNvPr>
          <p:cNvCxnSpPr/>
          <p:nvPr/>
        </p:nvCxnSpPr>
        <p:spPr>
          <a:xfrm>
            <a:off x="4267387" y="1584226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F529B2A-A82E-4157-AF42-3EBF05F632DB}"/>
              </a:ext>
            </a:extLst>
          </p:cNvPr>
          <p:cNvCxnSpPr/>
          <p:nvPr/>
        </p:nvCxnSpPr>
        <p:spPr>
          <a:xfrm>
            <a:off x="4267387" y="2232298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95B52302-264E-4C08-AD42-86478C2E2BEF}"/>
              </a:ext>
            </a:extLst>
          </p:cNvPr>
          <p:cNvCxnSpPr>
            <a:cxnSpLocks/>
          </p:cNvCxnSpPr>
          <p:nvPr/>
        </p:nvCxnSpPr>
        <p:spPr>
          <a:xfrm flipV="1">
            <a:off x="4237011" y="2761876"/>
            <a:ext cx="952626" cy="103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A578C3C-8439-45F0-B8FF-6CD34351A2D7}"/>
              </a:ext>
            </a:extLst>
          </p:cNvPr>
          <p:cNvCxnSpPr/>
          <p:nvPr/>
        </p:nvCxnSpPr>
        <p:spPr>
          <a:xfrm>
            <a:off x="4267387" y="3543687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4376549B-9EC1-4D15-AD04-33D02456D71C}"/>
              </a:ext>
            </a:extLst>
          </p:cNvPr>
          <p:cNvCxnSpPr/>
          <p:nvPr/>
        </p:nvCxnSpPr>
        <p:spPr>
          <a:xfrm>
            <a:off x="4313303" y="4402268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19692FE-A862-4BB5-A7E7-6183B3910C1C}"/>
              </a:ext>
            </a:extLst>
          </p:cNvPr>
          <p:cNvCxnSpPr/>
          <p:nvPr/>
        </p:nvCxnSpPr>
        <p:spPr>
          <a:xfrm>
            <a:off x="4297764" y="5131063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55C8BE0-536A-434A-AFF8-725B46308DF8}"/>
              </a:ext>
            </a:extLst>
          </p:cNvPr>
          <p:cNvCxnSpPr/>
          <p:nvPr/>
        </p:nvCxnSpPr>
        <p:spPr>
          <a:xfrm>
            <a:off x="4237011" y="5817198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E5370C9-F37F-4661-BE42-AC56A49A2303}"/>
              </a:ext>
            </a:extLst>
          </p:cNvPr>
          <p:cNvCxnSpPr/>
          <p:nvPr/>
        </p:nvCxnSpPr>
        <p:spPr>
          <a:xfrm>
            <a:off x="4267387" y="6499498"/>
            <a:ext cx="9222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96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44" y="261353"/>
            <a:ext cx="12113405" cy="830997"/>
          </a:xfrm>
        </p:spPr>
        <p:txBody>
          <a:bodyPr/>
          <a:lstStyle/>
          <a:p>
            <a:r>
              <a:rPr lang="en-US" sz="5400" dirty="0">
                <a:latin typeface="Arial" panose="020B0604020202020204" pitchFamily="34" charset="0"/>
                <a:cs typeface="Arial" pitchFamily="34" charset="0"/>
              </a:rPr>
              <a:t>Activity 3a. Read the texts. </a:t>
            </a:r>
            <a:endParaRPr lang="ru-RU" sz="54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8895" y="1505561"/>
            <a:ext cx="5741551" cy="1857175"/>
          </a:xfrm>
        </p:spPr>
        <p:txBody>
          <a:bodyPr/>
          <a:lstStyle/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ru-RU" sz="3017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AC86F9-39BE-4D49-A3F6-74F823A877A7}"/>
              </a:ext>
            </a:extLst>
          </p:cNvPr>
          <p:cNvSpPr/>
          <p:nvPr/>
        </p:nvSpPr>
        <p:spPr>
          <a:xfrm>
            <a:off x="505063" y="1296194"/>
            <a:ext cx="121725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Luck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carry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suitcase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travelling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chairs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unison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midnight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symbolizes</a:t>
            </a: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jumping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leaving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farmers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Year’s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wish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cows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takes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midnight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Year’s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ringing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bell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exactly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108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symbolises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getting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023516"/>
      </p:ext>
    </p:extLst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44" y="261353"/>
            <a:ext cx="12113405" cy="830997"/>
          </a:xfrm>
        </p:spPr>
        <p:txBody>
          <a:bodyPr/>
          <a:lstStyle/>
          <a:p>
            <a:r>
              <a:rPr lang="en-US" sz="5400" dirty="0">
                <a:latin typeface="Arial" panose="020B0604020202020204" pitchFamily="34" charset="0"/>
                <a:cs typeface="Arial" pitchFamily="34" charset="0"/>
              </a:rPr>
              <a:t>Activity 3a. Read the texts. </a:t>
            </a:r>
            <a:endParaRPr lang="ru-RU" sz="54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8895" y="1505561"/>
            <a:ext cx="5741551" cy="1857175"/>
          </a:xfrm>
        </p:spPr>
        <p:txBody>
          <a:bodyPr/>
          <a:lstStyle/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ru-RU" sz="3017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BA0BF4-F178-419E-B62D-3DB400BEF982}"/>
              </a:ext>
            </a:extLst>
          </p:cNvPr>
          <p:cNvSpPr/>
          <p:nvPr/>
        </p:nvSpPr>
        <p:spPr>
          <a:xfrm>
            <a:off x="230529" y="1224186"/>
            <a:ext cx="1240143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scarecrows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midnight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burn</a:t>
            </a:r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scarecrow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laughs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Year’s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celebrations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thousands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gather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family-friendly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firework</a:t>
            </a:r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9pm,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attraction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Harbour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midnight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foods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carry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coins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pockets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polka-dotted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symbolises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believe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brand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Western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styles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532456"/>
      </p:ext>
    </p:extLst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192" y="2304306"/>
            <a:ext cx="5741551" cy="1857175"/>
          </a:xfrm>
        </p:spPr>
        <p:txBody>
          <a:bodyPr/>
          <a:lstStyle/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pPr marL="554212" indent="-554212"/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en-US" sz="3017" i="0" dirty="0">
              <a:latin typeface="Arial" pitchFamily="34" charset="0"/>
              <a:cs typeface="Arial" pitchFamily="34" charset="0"/>
            </a:endParaRPr>
          </a:p>
          <a:p>
            <a:endParaRPr lang="ru-RU" sz="3017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BA0BF4-F178-419E-B62D-3DB400BEF982}"/>
              </a:ext>
            </a:extLst>
          </p:cNvPr>
          <p:cNvSpPr/>
          <p:nvPr/>
        </p:nvSpPr>
        <p:spPr>
          <a:xfrm>
            <a:off x="230529" y="1224186"/>
            <a:ext cx="1240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BDF13C-4D24-4B5D-9CB9-EEF7A7922B34}"/>
              </a:ext>
            </a:extLst>
          </p:cNvPr>
          <p:cNvSpPr/>
          <p:nvPr/>
        </p:nvSpPr>
        <p:spPr>
          <a:xfrm>
            <a:off x="547633" y="3232893"/>
            <a:ext cx="4464496" cy="9544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A scarecrow</a:t>
            </a:r>
            <a:endParaRPr lang="ru-RU" sz="5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A4646-156B-4D6C-8B9B-9CACF81D4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6" t="18986" r="28063" b="11981"/>
          <a:stretch/>
        </p:blipFill>
        <p:spPr>
          <a:xfrm>
            <a:off x="5447713" y="1844152"/>
            <a:ext cx="6830631" cy="4488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52D765-E309-40F1-A410-5DE8A5C82240}"/>
              </a:ext>
            </a:extLst>
          </p:cNvPr>
          <p:cNvSpPr/>
          <p:nvPr/>
        </p:nvSpPr>
        <p:spPr>
          <a:xfrm>
            <a:off x="1144216" y="4429727"/>
            <a:ext cx="32207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B9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[ɑ ˈ</a:t>
            </a:r>
            <a:r>
              <a:rPr lang="en-US" b="1" dirty="0" err="1">
                <a:solidFill>
                  <a:srgbClr val="8B9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skeəkrəʊ</a:t>
            </a:r>
            <a:r>
              <a:rPr lang="en-US" b="1" dirty="0">
                <a:solidFill>
                  <a:srgbClr val="8B9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6431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992851ec4d318b130c92444fc6ec8ac9970fac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6216</TotalTime>
  <Words>968</Words>
  <Application>Microsoft Office PowerPoint</Application>
  <PresentationFormat>Произвольный</PresentationFormat>
  <Paragraphs>126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 Activity 1a. Think and answer.</vt:lpstr>
      <vt:lpstr>  Activity 1b. Check your ideas.</vt:lpstr>
      <vt:lpstr>Activity 2.Match the phrasal verbs and words with explanations.</vt:lpstr>
      <vt:lpstr>Activity 2.Match the phrasal verbs and words with explanations.</vt:lpstr>
      <vt:lpstr>Activity 3a. Read the texts. </vt:lpstr>
      <vt:lpstr>Activity 3a. Read the texts. </vt:lpstr>
      <vt:lpstr>Презентация PowerPoint</vt:lpstr>
      <vt:lpstr>Презентация PowerPoint</vt:lpstr>
      <vt:lpstr>Activity 3b.Choose three most interesting/ unusual traditions. Explain your choice.</vt:lpstr>
      <vt:lpstr>Activity 3b.Choose three most interesting/ unusual traditions. Explain your choice.</vt:lpstr>
      <vt:lpstr>For self-study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651</cp:revision>
  <dcterms:created xsi:type="dcterms:W3CDTF">2020-04-13T08:05:16Z</dcterms:created>
  <dcterms:modified xsi:type="dcterms:W3CDTF">2020-09-07T10:28:42Z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