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343" r:id="rId3"/>
    <p:sldId id="344" r:id="rId4"/>
    <p:sldId id="345" r:id="rId5"/>
    <p:sldId id="346" r:id="rId6"/>
    <p:sldId id="347" r:id="rId7"/>
    <p:sldId id="348" r:id="rId8"/>
    <p:sldId id="349" r:id="rId9"/>
    <p:sldId id="350" r:id="rId10"/>
    <p:sldId id="32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4A752D-14E9-4862-8917-327EC499D1CF}">
          <p14:sldIdLst>
            <p14:sldId id="273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24"/>
          </p14:sldIdLst>
        </p14:section>
        <p14:section name="Раздел без заголовка" id="{B8075256-47AA-40E3-8F65-36164E4AF950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4248"/>
    <a:srgbClr val="61B400"/>
    <a:srgbClr val="05919F"/>
    <a:srgbClr val="ED553B"/>
    <a:srgbClr val="FFFFFF"/>
    <a:srgbClr val="2365C7"/>
    <a:srgbClr val="20639B"/>
    <a:srgbClr val="EA0080"/>
    <a:srgbClr val="FDBB08"/>
    <a:srgbClr val="3E89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Средний стиль 3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529" autoAdjust="0"/>
    <p:restoredTop sz="94343" autoAdjust="0"/>
  </p:normalViewPr>
  <p:slideViewPr>
    <p:cSldViewPr snapToGrid="0">
      <p:cViewPr>
        <p:scale>
          <a:sx n="66" d="100"/>
          <a:sy n="66" d="100"/>
        </p:scale>
        <p:origin x="8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30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039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1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480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54BAF68A-9D51-4222-8013-E9B5F82098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00903"/>
            <a:ext cx="11600704" cy="1140891"/>
          </a:xfrm>
          <a:prstGeom prst="rect">
            <a:avLst/>
          </a:prstGeom>
        </p:spPr>
      </p:pic>
      <p:pic>
        <p:nvPicPr>
          <p:cNvPr id="3" name="Picture 3" descr="E:\002-KIMS BUSINESS\007-02-MaxPPT-Contents\150902-com-Global-Laptop\mo900.png">
            <a:extLst>
              <a:ext uri="{FF2B5EF4-FFF2-40B4-BE49-F238E27FC236}">
                <a16:creationId xmlns:a16="http://schemas.microsoft.com/office/drawing/2014/main" id="{1C4F8B41-3F98-4240-8891-4ADABC669A41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53"/>
          <a:stretch/>
        </p:blipFill>
        <p:spPr bwMode="auto">
          <a:xfrm flipH="1">
            <a:off x="8509450" y="2348880"/>
            <a:ext cx="3683812" cy="450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8CB46E1-8EB0-4782-9CDE-623B6BC6877B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8898129" y="2735416"/>
            <a:ext cx="1672517" cy="2613110"/>
          </a:xfrm>
          <a:custGeom>
            <a:avLst/>
            <a:gdLst>
              <a:gd name="connsiteX0" fmla="*/ 0 w 1296000"/>
              <a:gd name="connsiteY0" fmla="*/ 0 h 2700000"/>
              <a:gd name="connsiteX1" fmla="*/ 1296000 w 1296000"/>
              <a:gd name="connsiteY1" fmla="*/ 0 h 2700000"/>
              <a:gd name="connsiteX2" fmla="*/ 1296000 w 1296000"/>
              <a:gd name="connsiteY2" fmla="*/ 2700000 h 2700000"/>
              <a:gd name="connsiteX3" fmla="*/ 0 w 1296000"/>
              <a:gd name="connsiteY3" fmla="*/ 2700000 h 2700000"/>
              <a:gd name="connsiteX4" fmla="*/ 0 w 1296000"/>
              <a:gd name="connsiteY4" fmla="*/ 0 h 2700000"/>
              <a:gd name="connsiteX0" fmla="*/ 0 w 1436677"/>
              <a:gd name="connsiteY0" fmla="*/ 0 h 2745513"/>
              <a:gd name="connsiteX1" fmla="*/ 1436677 w 1436677"/>
              <a:gd name="connsiteY1" fmla="*/ 45513 h 2745513"/>
              <a:gd name="connsiteX2" fmla="*/ 1436677 w 1436677"/>
              <a:gd name="connsiteY2" fmla="*/ 2745513 h 2745513"/>
              <a:gd name="connsiteX3" fmla="*/ 140677 w 1436677"/>
              <a:gd name="connsiteY3" fmla="*/ 2745513 h 2745513"/>
              <a:gd name="connsiteX4" fmla="*/ 0 w 1436677"/>
              <a:gd name="connsiteY4" fmla="*/ 0 h 2745513"/>
              <a:gd name="connsiteX0" fmla="*/ 0 w 1453227"/>
              <a:gd name="connsiteY0" fmla="*/ 0 h 2745513"/>
              <a:gd name="connsiteX1" fmla="*/ 1453227 w 1453227"/>
              <a:gd name="connsiteY1" fmla="*/ 45513 h 2745513"/>
              <a:gd name="connsiteX2" fmla="*/ 1453227 w 1453227"/>
              <a:gd name="connsiteY2" fmla="*/ 2745513 h 2745513"/>
              <a:gd name="connsiteX3" fmla="*/ 157227 w 1453227"/>
              <a:gd name="connsiteY3" fmla="*/ 2745513 h 2745513"/>
              <a:gd name="connsiteX4" fmla="*/ 0 w 1453227"/>
              <a:gd name="connsiteY4" fmla="*/ 0 h 2745513"/>
              <a:gd name="connsiteX0" fmla="*/ 0 w 1523565"/>
              <a:gd name="connsiteY0" fmla="*/ 0 h 2745513"/>
              <a:gd name="connsiteX1" fmla="*/ 1523565 w 1523565"/>
              <a:gd name="connsiteY1" fmla="*/ 16550 h 2745513"/>
              <a:gd name="connsiteX2" fmla="*/ 1453227 w 1523565"/>
              <a:gd name="connsiteY2" fmla="*/ 2745513 h 2745513"/>
              <a:gd name="connsiteX3" fmla="*/ 157227 w 1523565"/>
              <a:gd name="connsiteY3" fmla="*/ 2745513 h 2745513"/>
              <a:gd name="connsiteX4" fmla="*/ 0 w 1523565"/>
              <a:gd name="connsiteY4" fmla="*/ 0 h 2745513"/>
              <a:gd name="connsiteX0" fmla="*/ 0 w 1672517"/>
              <a:gd name="connsiteY0" fmla="*/ 0 h 2745513"/>
              <a:gd name="connsiteX1" fmla="*/ 1523565 w 1672517"/>
              <a:gd name="connsiteY1" fmla="*/ 16550 h 2745513"/>
              <a:gd name="connsiteX2" fmla="*/ 1672517 w 1672517"/>
              <a:gd name="connsiteY2" fmla="*/ 2580011 h 2745513"/>
              <a:gd name="connsiteX3" fmla="*/ 157227 w 1672517"/>
              <a:gd name="connsiteY3" fmla="*/ 2745513 h 2745513"/>
              <a:gd name="connsiteX4" fmla="*/ 0 w 1672517"/>
              <a:gd name="connsiteY4" fmla="*/ 0 h 2745513"/>
              <a:gd name="connsiteX0" fmla="*/ 0 w 1672517"/>
              <a:gd name="connsiteY0" fmla="*/ 0 h 2580011"/>
              <a:gd name="connsiteX1" fmla="*/ 1523565 w 1672517"/>
              <a:gd name="connsiteY1" fmla="*/ 16550 h 2580011"/>
              <a:gd name="connsiteX2" fmla="*/ 1672517 w 1672517"/>
              <a:gd name="connsiteY2" fmla="*/ 2580011 h 2580011"/>
              <a:gd name="connsiteX3" fmla="*/ 165502 w 1672517"/>
              <a:gd name="connsiteY3" fmla="*/ 2563460 h 2580011"/>
              <a:gd name="connsiteX4" fmla="*/ 0 w 1672517"/>
              <a:gd name="connsiteY4" fmla="*/ 0 h 2580011"/>
              <a:gd name="connsiteX0" fmla="*/ 0 w 1672517"/>
              <a:gd name="connsiteY0" fmla="*/ 0 h 2604835"/>
              <a:gd name="connsiteX1" fmla="*/ 1523565 w 1672517"/>
              <a:gd name="connsiteY1" fmla="*/ 16550 h 2604835"/>
              <a:gd name="connsiteX2" fmla="*/ 1672517 w 1672517"/>
              <a:gd name="connsiteY2" fmla="*/ 2580011 h 2604835"/>
              <a:gd name="connsiteX3" fmla="*/ 161364 w 1672517"/>
              <a:gd name="connsiteY3" fmla="*/ 2604835 h 2604835"/>
              <a:gd name="connsiteX4" fmla="*/ 0 w 1672517"/>
              <a:gd name="connsiteY4" fmla="*/ 0 h 2604835"/>
              <a:gd name="connsiteX0" fmla="*/ 0 w 1672517"/>
              <a:gd name="connsiteY0" fmla="*/ 0 h 2613110"/>
              <a:gd name="connsiteX1" fmla="*/ 1523565 w 1672517"/>
              <a:gd name="connsiteY1" fmla="*/ 16550 h 2613110"/>
              <a:gd name="connsiteX2" fmla="*/ 1672517 w 1672517"/>
              <a:gd name="connsiteY2" fmla="*/ 2580011 h 2613110"/>
              <a:gd name="connsiteX3" fmla="*/ 161364 w 1672517"/>
              <a:gd name="connsiteY3" fmla="*/ 2613110 h 2613110"/>
              <a:gd name="connsiteX4" fmla="*/ 0 w 1672517"/>
              <a:gd name="connsiteY4" fmla="*/ 0 h 2613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72517" h="2613110">
                <a:moveTo>
                  <a:pt x="0" y="0"/>
                </a:moveTo>
                <a:lnTo>
                  <a:pt x="1523565" y="16550"/>
                </a:lnTo>
                <a:lnTo>
                  <a:pt x="1672517" y="2580011"/>
                </a:lnTo>
                <a:lnTo>
                  <a:pt x="161364" y="261311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388CF590-A7AC-47AA-9D77-5FF843A9CEE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20138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4803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196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0563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701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233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58886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5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34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4CDADB-FFBE-43A6-95D6-CABC81929194}" type="datetimeFigureOut">
              <a:rPr lang="ru-RU" smtClean="0"/>
              <a:t>21.12.2020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3FD2A-4F28-488D-B8D2-4446D03DF60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343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2.png"/><Relationship Id="rId3" Type="http://schemas.microsoft.com/office/2007/relationships/hdphoto" Target="../media/hdphoto2.wdp"/><Relationship Id="rId7" Type="http://schemas.openxmlformats.org/officeDocument/2006/relationships/image" Target="../media/image10.png"/><Relationship Id="rId12" Type="http://schemas.openxmlformats.org/officeDocument/2006/relationships/image" Target="../media/image14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.png"/><Relationship Id="rId4" Type="http://schemas.openxmlformats.org/officeDocument/2006/relationships/image" Target="../media/image21.sv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6.png"/><Relationship Id="rId3" Type="http://schemas.microsoft.com/office/2007/relationships/hdphoto" Target="../media/hdphoto2.wdp"/><Relationship Id="rId7" Type="http://schemas.openxmlformats.org/officeDocument/2006/relationships/image" Target="../media/image18.svg"/><Relationship Id="rId12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hyperlink" Target="https://classroom.google.com/" TargetMode="External"/><Relationship Id="rId4" Type="http://schemas.openxmlformats.org/officeDocument/2006/relationships/image" Target="../media/image21.svg"/><Relationship Id="rId9" Type="http://schemas.openxmlformats.org/officeDocument/2006/relationships/image" Target="../media/image2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microsoft.com/office/2007/relationships/hdphoto" Target="../media/hdphoto2.wdp"/><Relationship Id="rId7" Type="http://schemas.openxmlformats.org/officeDocument/2006/relationships/image" Target="../media/image13.png"/><Relationship Id="rId12" Type="http://schemas.openxmlformats.org/officeDocument/2006/relationships/image" Target="../media/image22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20.svg"/><Relationship Id="rId4" Type="http://schemas.openxmlformats.org/officeDocument/2006/relationships/image" Target="../media/image21.sv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svg"/><Relationship Id="rId3" Type="http://schemas.microsoft.com/office/2007/relationships/hdphoto" Target="../media/hdphoto2.wdp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4" Type="http://schemas.openxmlformats.org/officeDocument/2006/relationships/image" Target="../media/image21.svg"/><Relationship Id="rId1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13" Type="http://schemas.openxmlformats.org/officeDocument/2006/relationships/image" Target="../media/image30.svg"/><Relationship Id="rId3" Type="http://schemas.microsoft.com/office/2007/relationships/hdphoto" Target="../media/hdphoto2.wdp"/><Relationship Id="rId7" Type="http://schemas.openxmlformats.org/officeDocument/2006/relationships/image" Target="../media/image21.png"/><Relationship Id="rId12" Type="http://schemas.openxmlformats.org/officeDocument/2006/relationships/image" Target="../media/image24.png"/><Relationship Id="rId2" Type="http://schemas.openxmlformats.org/officeDocument/2006/relationships/image" Target="../media/image6.png"/><Relationship Id="rId16" Type="http://schemas.openxmlformats.org/officeDocument/2006/relationships/image" Target="../media/image32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image" Target="../media/image23.emf"/><Relationship Id="rId5" Type="http://schemas.openxmlformats.org/officeDocument/2006/relationships/image" Target="../media/image5.png"/><Relationship Id="rId15" Type="http://schemas.microsoft.com/office/2007/relationships/hdphoto" Target="../media/hdphoto3.wdp"/><Relationship Id="rId10" Type="http://schemas.openxmlformats.org/officeDocument/2006/relationships/image" Target="../media/image27.svg"/><Relationship Id="rId4" Type="http://schemas.openxmlformats.org/officeDocument/2006/relationships/image" Target="../media/image21.svg"/><Relationship Id="rId9" Type="http://schemas.openxmlformats.org/officeDocument/2006/relationships/image" Target="../media/image22.png"/><Relationship Id="rId1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0.png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8.jpeg"/><Relationship Id="rId4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8548" y="464136"/>
            <a:ext cx="6979501" cy="1139164"/>
          </a:xfrm>
          <a:prstGeom prst="rect">
            <a:avLst/>
          </a:prstGeom>
        </p:spPr>
        <p:txBody>
          <a:bodyPr vert="horz" wrap="square" lIns="0" tIns="30867" rIns="0" bIns="0" rtlCol="0" anchor="ctr">
            <a:spAutoFit/>
          </a:bodyPr>
          <a:lstStyle/>
          <a:p>
            <a:pPr marL="26841" algn="ctr">
              <a:lnSpc>
                <a:spcPct val="100000"/>
              </a:lnSpc>
              <a:spcBef>
                <a:spcPts val="241"/>
              </a:spcBef>
            </a:pPr>
            <a:r>
              <a:rPr lang="en-US" sz="3600" b="1" spc="1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INFORMATIKA VA AXBOROT TEXNOLOGIYALARI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3" y="2552131"/>
            <a:ext cx="663598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425128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031432" y="759071"/>
            <a:ext cx="1388954" cy="11803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en-US" sz="3600" b="1" spc="21" dirty="0" smtClean="0">
                <a:solidFill>
                  <a:srgbClr val="FEFEFE"/>
                </a:solidFill>
                <a:latin typeface="Arial"/>
                <a:cs typeface="Arial"/>
              </a:rPr>
              <a:t>8-</a:t>
            </a:r>
            <a:r>
              <a:rPr lang="en-US" sz="3600" b="1" spc="-11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3600" b="1" dirty="0">
              <a:latin typeface="Arial"/>
              <a:cs typeface="Arial"/>
            </a:endParaRPr>
          </a:p>
          <a:p>
            <a:pPr>
              <a:spcBef>
                <a:spcPts val="265"/>
              </a:spcBef>
            </a:pPr>
            <a:endParaRPr sz="3600" b="1" dirty="0">
              <a:latin typeface="Arial"/>
              <a:cs typeface="Arial"/>
            </a:endParaRPr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id="{382AB4AE-4981-4494-BB32-7A573B110208}"/>
              </a:ext>
            </a:extLst>
          </p:cNvPr>
          <p:cNvSpPr/>
          <p:nvPr/>
        </p:nvSpPr>
        <p:spPr>
          <a:xfrm>
            <a:off x="695366" y="641327"/>
            <a:ext cx="1042978" cy="802396"/>
          </a:xfrm>
          <a:custGeom>
            <a:avLst/>
            <a:gdLst/>
            <a:ahLst/>
            <a:cxnLst/>
            <a:rect l="l" t="t" r="r" b="b"/>
            <a:pathLst>
              <a:path w="492759" h="379095">
                <a:moveTo>
                  <a:pt x="447094" y="0"/>
                </a:moveTo>
                <a:lnTo>
                  <a:pt x="45651" y="0"/>
                </a:lnTo>
                <a:lnTo>
                  <a:pt x="39383" y="6267"/>
                </a:lnTo>
                <a:lnTo>
                  <a:pt x="39383" y="264483"/>
                </a:lnTo>
                <a:lnTo>
                  <a:pt x="633" y="340944"/>
                </a:lnTo>
                <a:lnTo>
                  <a:pt x="309" y="341805"/>
                </a:lnTo>
                <a:lnTo>
                  <a:pt x="101" y="342658"/>
                </a:lnTo>
                <a:lnTo>
                  <a:pt x="0" y="371350"/>
                </a:lnTo>
                <a:lnTo>
                  <a:pt x="7444" y="378795"/>
                </a:lnTo>
                <a:lnTo>
                  <a:pt x="485302" y="378795"/>
                </a:lnTo>
                <a:lnTo>
                  <a:pt x="492747" y="371350"/>
                </a:lnTo>
                <a:lnTo>
                  <a:pt x="492747" y="364359"/>
                </a:lnTo>
                <a:lnTo>
                  <a:pt x="15405" y="364359"/>
                </a:lnTo>
                <a:lnTo>
                  <a:pt x="14436" y="363390"/>
                </a:lnTo>
                <a:lnTo>
                  <a:pt x="14436" y="351108"/>
                </a:lnTo>
                <a:lnTo>
                  <a:pt x="492747" y="351108"/>
                </a:lnTo>
                <a:lnTo>
                  <a:pt x="492644" y="342658"/>
                </a:lnTo>
                <a:lnTo>
                  <a:pt x="492437" y="341805"/>
                </a:lnTo>
                <a:lnTo>
                  <a:pt x="492113" y="340944"/>
                </a:lnTo>
                <a:lnTo>
                  <a:pt x="489948" y="336671"/>
                </a:lnTo>
                <a:lnTo>
                  <a:pt x="18968" y="336671"/>
                </a:lnTo>
                <a:lnTo>
                  <a:pt x="51033" y="273427"/>
                </a:lnTo>
                <a:lnTo>
                  <a:pt x="457895" y="273427"/>
                </a:lnTo>
                <a:lnTo>
                  <a:pt x="453363" y="264483"/>
                </a:lnTo>
                <a:lnTo>
                  <a:pt x="453363" y="258991"/>
                </a:lnTo>
                <a:lnTo>
                  <a:pt x="53820" y="258991"/>
                </a:lnTo>
                <a:lnTo>
                  <a:pt x="53820" y="14436"/>
                </a:lnTo>
                <a:lnTo>
                  <a:pt x="453363" y="14436"/>
                </a:lnTo>
                <a:lnTo>
                  <a:pt x="453363" y="6267"/>
                </a:lnTo>
                <a:lnTo>
                  <a:pt x="447094" y="0"/>
                </a:lnTo>
                <a:close/>
              </a:path>
              <a:path w="492759" h="379095">
                <a:moveTo>
                  <a:pt x="492747" y="351108"/>
                </a:moveTo>
                <a:lnTo>
                  <a:pt x="478311" y="351108"/>
                </a:lnTo>
                <a:lnTo>
                  <a:pt x="478311" y="363390"/>
                </a:lnTo>
                <a:lnTo>
                  <a:pt x="477342" y="364359"/>
                </a:lnTo>
                <a:lnTo>
                  <a:pt x="492747" y="364359"/>
                </a:lnTo>
                <a:lnTo>
                  <a:pt x="492747" y="351108"/>
                </a:lnTo>
                <a:close/>
              </a:path>
              <a:path w="492759" h="379095">
                <a:moveTo>
                  <a:pt x="300225" y="297831"/>
                </a:moveTo>
                <a:lnTo>
                  <a:pt x="192520" y="297831"/>
                </a:lnTo>
                <a:lnTo>
                  <a:pt x="187131" y="301934"/>
                </a:lnTo>
                <a:lnTo>
                  <a:pt x="177552" y="336671"/>
                </a:lnTo>
                <a:lnTo>
                  <a:pt x="192528" y="336671"/>
                </a:lnTo>
                <a:lnTo>
                  <a:pt x="199260" y="312267"/>
                </a:lnTo>
                <a:lnTo>
                  <a:pt x="308461" y="312267"/>
                </a:lnTo>
                <a:lnTo>
                  <a:pt x="305611" y="301934"/>
                </a:lnTo>
                <a:lnTo>
                  <a:pt x="300225" y="297831"/>
                </a:lnTo>
                <a:close/>
              </a:path>
              <a:path w="492759" h="379095">
                <a:moveTo>
                  <a:pt x="308461" y="312267"/>
                </a:moveTo>
                <a:lnTo>
                  <a:pt x="293486" y="312267"/>
                </a:lnTo>
                <a:lnTo>
                  <a:pt x="300219" y="336671"/>
                </a:lnTo>
                <a:lnTo>
                  <a:pt x="315191" y="336671"/>
                </a:lnTo>
                <a:lnTo>
                  <a:pt x="308461" y="312267"/>
                </a:lnTo>
                <a:close/>
              </a:path>
              <a:path w="492759" h="379095">
                <a:moveTo>
                  <a:pt x="457895" y="273427"/>
                </a:moveTo>
                <a:lnTo>
                  <a:pt x="441709" y="273427"/>
                </a:lnTo>
                <a:lnTo>
                  <a:pt x="473774" y="336671"/>
                </a:lnTo>
                <a:lnTo>
                  <a:pt x="489948" y="336671"/>
                </a:lnTo>
                <a:lnTo>
                  <a:pt x="457895" y="273427"/>
                </a:lnTo>
                <a:close/>
              </a:path>
              <a:path w="492759" h="379095">
                <a:moveTo>
                  <a:pt x="453363" y="14436"/>
                </a:moveTo>
                <a:lnTo>
                  <a:pt x="438927" y="14436"/>
                </a:lnTo>
                <a:lnTo>
                  <a:pt x="438927" y="258991"/>
                </a:lnTo>
                <a:lnTo>
                  <a:pt x="453363" y="258991"/>
                </a:lnTo>
                <a:lnTo>
                  <a:pt x="453363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 dirty="0"/>
          </a:p>
        </p:txBody>
      </p:sp>
      <p:sp>
        <p:nvSpPr>
          <p:cNvPr id="24" name="object 12">
            <a:extLst>
              <a:ext uri="{FF2B5EF4-FFF2-40B4-BE49-F238E27FC236}">
                <a16:creationId xmlns:a16="http://schemas.microsoft.com/office/drawing/2014/main" id="{095BD782-9915-451D-8BDE-31B9F6A26271}"/>
              </a:ext>
            </a:extLst>
          </p:cNvPr>
          <p:cNvSpPr/>
          <p:nvPr/>
        </p:nvSpPr>
        <p:spPr>
          <a:xfrm>
            <a:off x="841873" y="956161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11206" y="0"/>
                </a:moveTo>
                <a:lnTo>
                  <a:pt x="3233" y="0"/>
                </a:lnTo>
                <a:lnTo>
                  <a:pt x="0" y="3228"/>
                </a:lnTo>
                <a:lnTo>
                  <a:pt x="3" y="89772"/>
                </a:lnTo>
                <a:lnTo>
                  <a:pt x="5076" y="94848"/>
                </a:lnTo>
                <a:lnTo>
                  <a:pt x="349236" y="94848"/>
                </a:lnTo>
                <a:lnTo>
                  <a:pt x="354312" y="89772"/>
                </a:lnTo>
                <a:lnTo>
                  <a:pt x="354312" y="80412"/>
                </a:lnTo>
                <a:lnTo>
                  <a:pt x="14436" y="80412"/>
                </a:lnTo>
                <a:lnTo>
                  <a:pt x="14436" y="3228"/>
                </a:lnTo>
                <a:lnTo>
                  <a:pt x="11206" y="0"/>
                </a:lnTo>
                <a:close/>
              </a:path>
              <a:path w="354330" h="95250">
                <a:moveTo>
                  <a:pt x="351078" y="0"/>
                </a:moveTo>
                <a:lnTo>
                  <a:pt x="343105" y="0"/>
                </a:lnTo>
                <a:lnTo>
                  <a:pt x="339876" y="3228"/>
                </a:lnTo>
                <a:lnTo>
                  <a:pt x="339876" y="80412"/>
                </a:lnTo>
                <a:lnTo>
                  <a:pt x="354312" y="80412"/>
                </a:lnTo>
                <a:lnTo>
                  <a:pt x="354312" y="3228"/>
                </a:lnTo>
                <a:lnTo>
                  <a:pt x="35107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sp>
        <p:nvSpPr>
          <p:cNvPr id="25" name="object 13">
            <a:extLst>
              <a:ext uri="{FF2B5EF4-FFF2-40B4-BE49-F238E27FC236}">
                <a16:creationId xmlns:a16="http://schemas.microsoft.com/office/drawing/2014/main" id="{312CDD75-671C-4D07-9747-AFD5EA1B46A6}"/>
              </a:ext>
            </a:extLst>
          </p:cNvPr>
          <p:cNvSpPr/>
          <p:nvPr/>
        </p:nvSpPr>
        <p:spPr>
          <a:xfrm>
            <a:off x="841873" y="704479"/>
            <a:ext cx="749978" cy="201607"/>
          </a:xfrm>
          <a:custGeom>
            <a:avLst/>
            <a:gdLst/>
            <a:ahLst/>
            <a:cxnLst/>
            <a:rect l="l" t="t" r="r" b="b"/>
            <a:pathLst>
              <a:path w="354330" h="95250">
                <a:moveTo>
                  <a:pt x="349236" y="0"/>
                </a:moveTo>
                <a:lnTo>
                  <a:pt x="5079" y="0"/>
                </a:lnTo>
                <a:lnTo>
                  <a:pt x="0" y="5076"/>
                </a:lnTo>
                <a:lnTo>
                  <a:pt x="0" y="91616"/>
                </a:lnTo>
                <a:lnTo>
                  <a:pt x="3233" y="94849"/>
                </a:lnTo>
                <a:lnTo>
                  <a:pt x="11206" y="94849"/>
                </a:lnTo>
                <a:lnTo>
                  <a:pt x="14436" y="91616"/>
                </a:lnTo>
                <a:lnTo>
                  <a:pt x="14436" y="14436"/>
                </a:lnTo>
                <a:lnTo>
                  <a:pt x="354312" y="14436"/>
                </a:lnTo>
                <a:lnTo>
                  <a:pt x="354312" y="5076"/>
                </a:lnTo>
                <a:lnTo>
                  <a:pt x="349236" y="0"/>
                </a:lnTo>
                <a:close/>
              </a:path>
              <a:path w="354330" h="95250">
                <a:moveTo>
                  <a:pt x="354312" y="14436"/>
                </a:moveTo>
                <a:lnTo>
                  <a:pt x="339876" y="14436"/>
                </a:lnTo>
                <a:lnTo>
                  <a:pt x="339876" y="91616"/>
                </a:lnTo>
                <a:lnTo>
                  <a:pt x="343105" y="94849"/>
                </a:lnTo>
                <a:lnTo>
                  <a:pt x="351078" y="94849"/>
                </a:lnTo>
                <a:lnTo>
                  <a:pt x="354312" y="91616"/>
                </a:lnTo>
                <a:lnTo>
                  <a:pt x="354312" y="14436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endParaRPr sz="381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394" y="2458534"/>
            <a:ext cx="2060746" cy="2287032"/>
          </a:xfrm>
          <a:prstGeom prst="rect">
            <a:avLst/>
          </a:prstGeom>
        </p:spPr>
      </p:pic>
      <p:sp>
        <p:nvSpPr>
          <p:cNvPr id="17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928252" y="4788024"/>
            <a:ext cx="663599" cy="1665027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ln>
            <a:solidFill>
              <a:srgbClr val="A5A5A5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30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1640887" y="2524793"/>
            <a:ext cx="6778470" cy="2019641"/>
          </a:xfrm>
          <a:prstGeom prst="rect">
            <a:avLst/>
          </a:prstGeom>
        </p:spPr>
        <p:txBody>
          <a:bodyPr vert="horz" wrap="square" lIns="0" tIns="23989" rIns="0" bIns="0" rtlCol="0">
            <a:spAutoFit/>
          </a:bodyPr>
          <a:lstStyle/>
          <a:p>
            <a:pPr marL="31621" algn="ctr">
              <a:spcBef>
                <a:spcPts val="189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MAVZU:  LMS ASOSIDA MASOFAVIY TA’LIM OLISH. </a:t>
            </a:r>
          </a:p>
          <a:p>
            <a:pPr marL="31621" algn="ctr">
              <a:spcBef>
                <a:spcPts val="189"/>
              </a:spcBef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CLASSROOM PLATFORMASI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5186F79-66D5-48FC-9B0B-3D806EB79D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78540" y="4572000"/>
            <a:ext cx="3524251" cy="2286000"/>
          </a:xfrm>
          <a:prstGeom prst="rect">
            <a:avLst/>
          </a:prstGeom>
        </p:spPr>
      </p:pic>
      <p:pic>
        <p:nvPicPr>
          <p:cNvPr id="32" name="Picture 8" descr="Google Classroom Logo transparent PNG - StickPNG">
            <a:extLst>
              <a:ext uri="{FF2B5EF4-FFF2-40B4-BE49-F238E27FC236}">
                <a16:creationId xmlns:a16="http://schemas.microsoft.com/office/drawing/2014/main" id="{FCBD0D3C-F6CA-4A3A-8440-00DEA465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807" y="4976948"/>
            <a:ext cx="1913328" cy="147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3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613349" y="59319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665084" y="59319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pic>
        <p:nvPicPr>
          <p:cNvPr id="9" name="Picture 4" descr="Download Instagram New Logo Multi Color Vector Logo Blue Text - Instagram  Logo Vector 2018 PNG Image with No Background - PNGkey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2918" y="611144"/>
            <a:ext cx="614597" cy="393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Заголовок 1"/>
          <p:cNvSpPr txBox="1">
            <a:spLocks/>
          </p:cNvSpPr>
          <p:nvPr/>
        </p:nvSpPr>
        <p:spPr>
          <a:xfrm>
            <a:off x="104931" y="119921"/>
            <a:ext cx="11977141" cy="1230761"/>
          </a:xfrm>
          <a:prstGeom prst="rect">
            <a:avLst/>
          </a:prstGeom>
          <a:solidFill>
            <a:srgbClr val="2365C7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1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 BAJARISH UCHUN TOPSHIRIQLAR</a:t>
            </a:r>
            <a:endParaRPr lang="ru-RU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63449" y="428300"/>
            <a:ext cx="810717" cy="71953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6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770014" y="413310"/>
            <a:ext cx="877341" cy="719532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Объект 2"/>
          <p:cNvSpPr>
            <a:spLocks noGrp="1"/>
          </p:cNvSpPr>
          <p:nvPr>
            <p:ph idx="1"/>
          </p:nvPr>
        </p:nvSpPr>
        <p:spPr>
          <a:xfrm>
            <a:off x="569806" y="2125980"/>
            <a:ext cx="6745394" cy="3251237"/>
          </a:xfrm>
          <a:ln>
            <a:solidFill>
              <a:srgbClr val="2365C7"/>
            </a:solidFill>
          </a:ln>
        </p:spPr>
        <p:txBody>
          <a:bodyPr>
            <a:noAutofit/>
          </a:bodyPr>
          <a:lstStyle/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yozing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(74-bet).</a:t>
            </a:r>
          </a:p>
          <a:p>
            <a:pPr marL="514350" indent="-514350">
              <a:lnSpc>
                <a:spcPct val="120000"/>
              </a:lnSpc>
              <a:buAutoNum type="arabicPeriod"/>
            </a:pP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Internet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Google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Classroomda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yaratish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imkoniyatlari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tanishib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chiqing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268" name="Picture 4" descr="homework boy desk - /education/kids/homework/homework_boy_desk.png.htm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9851" y="1426231"/>
            <a:ext cx="3348833" cy="382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94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421" y="976819"/>
            <a:ext cx="4684531" cy="41584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57000" endPos="65000" dist="508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421" y="105897"/>
            <a:ext cx="11855115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ta’lim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959" y="1423782"/>
            <a:ext cx="8173985" cy="3897876"/>
          </a:xfrm>
          <a:ln>
            <a:solidFill>
              <a:srgbClr val="00B0F0"/>
            </a:solidFill>
          </a:ln>
        </p:spPr>
        <p:txBody>
          <a:bodyPr numCol="1">
            <a:normAutofit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Axborot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texnologiyalari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sohasida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yetakchi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kompaniya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nomlaridan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biri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Google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ta’limga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oid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vositalarni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taklif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etish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imkoniyatini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qo‘ldan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boy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bermagan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holda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, Google for Education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tashabbusi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asosida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Google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Classroomni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ishga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tushirdi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Ushbu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bulutli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LMS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hech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sozlovlarni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talab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etmaydi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Googleda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akkauntga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ega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foydalanuvchi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platformadan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bemalol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foydalanishi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90187" y="287101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52832" y="296854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0914 Computer Devices Connected To Cloud Server Stock Photo | Graphics  Presentation | Background for PowerPoint | PPT Designs | Slide Design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678" y="3556169"/>
            <a:ext cx="2043280" cy="20432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0" name="Picture 6" descr="15 Google Apps for Education Training - EdTechReview™ (ETR)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r="24699"/>
          <a:stretch/>
        </p:blipFill>
        <p:spPr bwMode="auto">
          <a:xfrm>
            <a:off x="9322678" y="1558385"/>
            <a:ext cx="2070324" cy="196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16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75154" y="1048074"/>
            <a:ext cx="4684531" cy="41584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57000" endPos="65000" dist="50800" dir="5400000" sy="-100000" algn="bl" rotWithShape="0"/>
          </a:effectLst>
        </p:spPr>
      </p:pic>
      <p:sp>
        <p:nvSpPr>
          <p:cNvPr id="8" name="AutoShape 12" descr="Admin - Free professions and jobs icons"/>
          <p:cNvSpPr>
            <a:spLocks noChangeAspect="1" noChangeArrowheads="1"/>
          </p:cNvSpPr>
          <p:nvPr/>
        </p:nvSpPr>
        <p:spPr bwMode="auto">
          <a:xfrm>
            <a:off x="1269405" y="525563"/>
            <a:ext cx="247650" cy="2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ru-RU" sz="1462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Google Classroom Logo transparent PNG - StickPNG">
            <a:extLst>
              <a:ext uri="{FF2B5EF4-FFF2-40B4-BE49-F238E27FC236}">
                <a16:creationId xmlns:a16="http://schemas.microsoft.com/office/drawing/2014/main" id="{FCBD0D3C-F6CA-4A3A-8440-00DEA465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947" y="4996652"/>
            <a:ext cx="2043251" cy="15763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New Kind of Classroom: No Grades, No Failing, No Hurry - The New York  Tim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77" y="1280505"/>
            <a:ext cx="5577595" cy="31373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DA1CE70D-25BA-40EA-9517-71DB70F09281}"/>
              </a:ext>
            </a:extLst>
          </p:cNvPr>
          <p:cNvSpPr/>
          <p:nvPr/>
        </p:nvSpPr>
        <p:spPr>
          <a:xfrm>
            <a:off x="1269405" y="1428597"/>
            <a:ext cx="48390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Platformada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o‘quvchilar</a:t>
            </a:r>
            <a:r>
              <a:rPr lang="en-US" sz="2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o‘qituvchilar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kiritilgan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o‘quv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materiallarini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o‘qishi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topshiriqlarni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savollarga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berishi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nazorat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testlarini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topshirishlari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E20A7D7F-3232-4C75-A8D0-61A5FAAE8D94}"/>
              </a:ext>
            </a:extLst>
          </p:cNvPr>
          <p:cNvSpPr/>
          <p:nvPr/>
        </p:nvSpPr>
        <p:spPr>
          <a:xfrm>
            <a:off x="1070080" y="4199855"/>
            <a:ext cx="218048" cy="218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F912842-FEFA-47A2-83ED-7B82BC4D0D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554308" y="4898240"/>
            <a:ext cx="1741952" cy="1787726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98D1B97-6DB6-4E40-B562-13E5EBD70FB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 flipH="1">
            <a:off x="741400" y="4984258"/>
            <a:ext cx="875407" cy="1531188"/>
          </a:xfrm>
          <a:prstGeom prst="rect">
            <a:avLst/>
          </a:prstGeom>
        </p:spPr>
      </p:pic>
      <p:pic>
        <p:nvPicPr>
          <p:cNvPr id="22" name="Picture 4" descr="Gmail логотип скачать бесплатно PNG картинки">
            <a:extLst>
              <a:ext uri="{FF2B5EF4-FFF2-40B4-BE49-F238E27FC236}">
                <a16:creationId xmlns:a16="http://schemas.microsoft.com/office/drawing/2014/main" id="{892F9F53-C59D-4B80-BB03-C06C7C42FB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049" y="5309047"/>
            <a:ext cx="2342091" cy="966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160421" y="105897"/>
            <a:ext cx="11855115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90187" y="287101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52832" y="296854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Овал 24">
            <a:extLst>
              <a:ext uri="{FF2B5EF4-FFF2-40B4-BE49-F238E27FC236}">
                <a16:creationId xmlns:a16="http://schemas.microsoft.com/office/drawing/2014/main" id="{86313C6D-4968-434F-AD20-6914EC4474CD}"/>
              </a:ext>
            </a:extLst>
          </p:cNvPr>
          <p:cNvSpPr/>
          <p:nvPr/>
        </p:nvSpPr>
        <p:spPr>
          <a:xfrm>
            <a:off x="1070080" y="2319698"/>
            <a:ext cx="218048" cy="218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DA8E933-52DC-40C1-BD8C-8C6CEA79268E}"/>
              </a:ext>
            </a:extLst>
          </p:cNvPr>
          <p:cNvSpPr/>
          <p:nvPr/>
        </p:nvSpPr>
        <p:spPr>
          <a:xfrm>
            <a:off x="1070080" y="3080177"/>
            <a:ext cx="218048" cy="218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758AFF5D-C095-4517-8174-B5708681BCE0}"/>
              </a:ext>
            </a:extLst>
          </p:cNvPr>
          <p:cNvSpPr/>
          <p:nvPr/>
        </p:nvSpPr>
        <p:spPr>
          <a:xfrm>
            <a:off x="1070080" y="3677077"/>
            <a:ext cx="218048" cy="21804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370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9828" y="26038"/>
            <a:ext cx="4684531" cy="41584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57000" endPos="65000" dist="50800" dir="5400000" sy="-100000" algn="bl" rotWithShape="0"/>
          </a:effectLst>
        </p:spPr>
      </p:pic>
      <p:pic>
        <p:nvPicPr>
          <p:cNvPr id="9" name="Picture 8" descr="Google Classroom Logo transparent PNG - StickPNG">
            <a:extLst>
              <a:ext uri="{FF2B5EF4-FFF2-40B4-BE49-F238E27FC236}">
                <a16:creationId xmlns:a16="http://schemas.microsoft.com/office/drawing/2014/main" id="{FCBD0D3C-F6CA-4A3A-8440-00DEA465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6640" y="1474165"/>
            <a:ext cx="1753759" cy="1352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AB1C8A56-EC04-4156-862E-22ECF3A1C20D}"/>
              </a:ext>
            </a:extLst>
          </p:cNvPr>
          <p:cNvSpPr/>
          <p:nvPr/>
        </p:nvSpPr>
        <p:spPr>
          <a:xfrm>
            <a:off x="1331451" y="1319595"/>
            <a:ext cx="99550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akkaunti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tizimga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5879011-76E9-494B-8A23-905FB78BF6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402211" y="1170794"/>
            <a:ext cx="852072" cy="87530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BB5384B3-9383-4E54-98CF-2A3BE55E5F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6424" y="2152095"/>
            <a:ext cx="868399" cy="868399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468FF509-7C14-40E8-9588-2B52C83B3A28}"/>
              </a:ext>
            </a:extLst>
          </p:cNvPr>
          <p:cNvSpPr/>
          <p:nvPr/>
        </p:nvSpPr>
        <p:spPr>
          <a:xfrm>
            <a:off x="1331451" y="2150664"/>
            <a:ext cx="99550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xizmatlaridan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</a:t>
            </a:r>
            <a:r>
              <a:rPr lang="ru-RU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ласс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https://classroom.google.com/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CC126B6B-E738-4F29-B18D-EC2F0CF4DE81}"/>
              </a:ext>
            </a:extLst>
          </p:cNvPr>
          <p:cNvSpPr/>
          <p:nvPr/>
        </p:nvSpPr>
        <p:spPr>
          <a:xfrm>
            <a:off x="1331452" y="3126216"/>
            <a:ext cx="99550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bog‘lanish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(+)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belgisi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orqali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Присоединиться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tanlanadi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muloqotlar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oynasida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kursning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kursga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kirish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tomonidan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beriladigan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kod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2ubiu5p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2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kiritiladi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03F4F4D-2D2A-4217-8761-930CB50591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398200" y="3194975"/>
            <a:ext cx="861712" cy="86969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13"/>
          <a:srcRect l="4257" t="14309" r="12518" b="42928"/>
          <a:stretch/>
        </p:blipFill>
        <p:spPr>
          <a:xfrm>
            <a:off x="2550693" y="4553873"/>
            <a:ext cx="7606883" cy="2197545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60421" y="105897"/>
            <a:ext cx="11855115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kursiga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90187" y="287101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52832" y="296854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1544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1918D3B-51CD-46E8-B275-C81792350BA6}"/>
              </a:ext>
            </a:extLst>
          </p:cNvPr>
          <p:cNvSpPr/>
          <p:nvPr/>
        </p:nvSpPr>
        <p:spPr>
          <a:xfrm>
            <a:off x="840260" y="1369593"/>
            <a:ext cx="1205109" cy="39149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D289D10-D5CF-4E35-94BC-1F746776E5FB}"/>
              </a:ext>
            </a:extLst>
          </p:cNvPr>
          <p:cNvSpPr/>
          <p:nvPr/>
        </p:nvSpPr>
        <p:spPr>
          <a:xfrm>
            <a:off x="813639" y="2726136"/>
            <a:ext cx="2353164" cy="31109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/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F585F954-8AC2-4137-BADB-EA07CEB4ACB9}"/>
              </a:ext>
            </a:extLst>
          </p:cNvPr>
          <p:cNvSpPr/>
          <p:nvPr/>
        </p:nvSpPr>
        <p:spPr>
          <a:xfrm>
            <a:off x="864438" y="3673536"/>
            <a:ext cx="1436940" cy="34881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9828" y="26038"/>
            <a:ext cx="4684531" cy="41584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57000" endPos="65000" dist="50800" dir="5400000" sy="-100000" algn="bl" rotWithShape="0"/>
          </a:effectLst>
        </p:spPr>
      </p:pic>
      <p:pic>
        <p:nvPicPr>
          <p:cNvPr id="9" name="Picture 8" descr="Google Classroom Logo transparent PNG - StickPNG">
            <a:extLst>
              <a:ext uri="{FF2B5EF4-FFF2-40B4-BE49-F238E27FC236}">
                <a16:creationId xmlns:a16="http://schemas.microsoft.com/office/drawing/2014/main" id="{FCBD0D3C-F6CA-4A3A-8440-00DEA465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315" y="1897123"/>
            <a:ext cx="2607741" cy="20118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6"/>
          <a:srcRect l="4257" t="14309" r="12518" b="42928"/>
          <a:stretch/>
        </p:blipFill>
        <p:spPr>
          <a:xfrm>
            <a:off x="2550693" y="4553873"/>
            <a:ext cx="7606883" cy="2197545"/>
          </a:xfrm>
          <a:prstGeom prst="rect">
            <a:avLst/>
          </a:prstGeom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60421" y="105897"/>
            <a:ext cx="11855115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asosiy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oynasi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90187" y="287101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52832" y="296854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C1D91063-449E-4909-90FE-A7DB600AE29D}"/>
              </a:ext>
            </a:extLst>
          </p:cNvPr>
          <p:cNvSpPr/>
          <p:nvPr/>
        </p:nvSpPr>
        <p:spPr>
          <a:xfrm>
            <a:off x="823289" y="1296959"/>
            <a:ext cx="8374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Roboto Medium"/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  <a:latin typeface="Roboto Medium"/>
              </a:rPr>
              <a:t>Лент</a:t>
            </a:r>
            <a:r>
              <a:rPr lang="en-US" sz="2400" b="1" dirty="0" smtClean="0">
                <a:solidFill>
                  <a:schemeClr val="bg1"/>
                </a:solidFill>
                <a:latin typeface="Roboto Medium"/>
              </a:rPr>
              <a:t>a  </a:t>
            </a:r>
            <a:r>
              <a:rPr lang="en-US" sz="2400" dirty="0" smtClean="0">
                <a:solidFill>
                  <a:srgbClr val="000000"/>
                </a:solidFill>
                <a:latin typeface="Roboto Medium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bo‘limida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ijtimoiy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tarmoqlar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singari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xabarlar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o‘quv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kursiga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kiritilgan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materiallar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ketma-ketligi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tanishish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mumkin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. </a:t>
            </a:r>
            <a:endParaRPr lang="ru-RU" sz="240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B1C245A-0C3B-45F8-8C7D-B2B4BCF5FA06}"/>
              </a:ext>
            </a:extLst>
          </p:cNvPr>
          <p:cNvSpPr/>
          <p:nvPr/>
        </p:nvSpPr>
        <p:spPr>
          <a:xfrm>
            <a:off x="813639" y="2645797"/>
            <a:ext cx="8031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 Light"/>
              </a:rPr>
              <a:t>Пользователи</a:t>
            </a:r>
            <a:r>
              <a:rPr lang="ru-RU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 Light"/>
              </a:rPr>
              <a:t>bo‘limida</a:t>
            </a:r>
            <a:r>
              <a:rPr lang="en-US" sz="2400" dirty="0" smtClean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kurs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o‘qituvchilari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va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kursda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ta’lim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olayotganlar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haqida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ma’lumot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olish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mumkin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.</a:t>
            </a:r>
            <a:endParaRPr lang="ru-RU" sz="2400" dirty="0">
              <a:solidFill>
                <a:srgbClr val="000000"/>
              </a:solidFill>
              <a:latin typeface="Roboto Light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7E29382-3C4A-4916-A049-6D7C43417FB8}"/>
              </a:ext>
            </a:extLst>
          </p:cNvPr>
          <p:cNvSpPr/>
          <p:nvPr/>
        </p:nvSpPr>
        <p:spPr>
          <a:xfrm>
            <a:off x="864438" y="3609791"/>
            <a:ext cx="80313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Roboto Light"/>
              </a:rPr>
              <a:t>Задания</a:t>
            </a:r>
            <a:r>
              <a:rPr lang="ru-RU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Roboto Light"/>
              </a:rPr>
              <a:t>bo‘limi</a:t>
            </a:r>
            <a:r>
              <a:rPr lang="en-US" sz="2400" dirty="0" smtClean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orqali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kurs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materiallari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bilan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tanishish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 Light"/>
              </a:rPr>
              <a:t>mumkin</a:t>
            </a:r>
            <a:r>
              <a:rPr lang="en-US" sz="2400" dirty="0">
                <a:solidFill>
                  <a:srgbClr val="000000"/>
                </a:solidFill>
                <a:latin typeface="Roboto Light"/>
              </a:rPr>
              <a:t>.</a:t>
            </a:r>
            <a:endParaRPr lang="ru-RU" sz="2400" dirty="0">
              <a:solidFill>
                <a:srgbClr val="000000"/>
              </a:solidFill>
              <a:latin typeface="Roboto Light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A5879011-76E9-494B-8A23-905FB78BF6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592416" y="5040544"/>
            <a:ext cx="852072" cy="875309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BB5384B3-9383-4E54-98CF-2A3BE55E5F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701871" y="5040544"/>
            <a:ext cx="868399" cy="86839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03F4F4D-2D2A-4217-8761-930CB505912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800357" y="5050205"/>
            <a:ext cx="861712" cy="86969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104263" y="4464851"/>
            <a:ext cx="593796" cy="419970"/>
          </a:xfrm>
          <a:prstGeom prst="rect">
            <a:avLst/>
          </a:prstGeom>
          <a:noFill/>
          <a:ln w="38100">
            <a:solidFill>
              <a:srgbClr val="0591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840232" y="4462324"/>
            <a:ext cx="587864" cy="419970"/>
          </a:xfrm>
          <a:prstGeom prst="rect">
            <a:avLst/>
          </a:prstGeom>
          <a:noFill/>
          <a:ln w="38100">
            <a:solidFill>
              <a:srgbClr val="61B4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6542974" y="4468260"/>
            <a:ext cx="841183" cy="402913"/>
          </a:xfrm>
          <a:prstGeom prst="rect">
            <a:avLst/>
          </a:prstGeom>
          <a:noFill/>
          <a:ln w="38100">
            <a:solidFill>
              <a:srgbClr val="2C42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3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9828" y="26038"/>
            <a:ext cx="4684531" cy="41584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57000" endPos="65000" dist="50800" dir="5400000" sy="-100000" algn="bl" rotWithShape="0"/>
          </a:effectLst>
        </p:spPr>
      </p:pic>
      <p:pic>
        <p:nvPicPr>
          <p:cNvPr id="9" name="Picture 8" descr="Google Classroom Logo transparent PNG - StickPNG">
            <a:extLst>
              <a:ext uri="{FF2B5EF4-FFF2-40B4-BE49-F238E27FC236}">
                <a16:creationId xmlns:a16="http://schemas.microsoft.com/office/drawing/2014/main" id="{FCBD0D3C-F6CA-4A3A-8440-00DEA465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93" y="1655434"/>
            <a:ext cx="1753759" cy="1352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60421" y="105897"/>
            <a:ext cx="11855115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kursiga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90187" y="287101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52832" y="296854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7" descr="Opera Web Browser | Faster, Safer, Smarter | Opera">
            <a:extLst>
              <a:ext uri="{FF2B5EF4-FFF2-40B4-BE49-F238E27FC236}">
                <a16:creationId xmlns:a16="http://schemas.microsoft.com/office/drawing/2014/main" id="{1D9458DE-2F51-449A-B93B-DBFACDED4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50" y="1263251"/>
            <a:ext cx="9167061" cy="537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6799DE7-CD98-46E8-A359-8FED9EC9A7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10112734" y="3998089"/>
            <a:ext cx="1216629" cy="2131891"/>
          </a:xfrm>
          <a:prstGeom prst="rect">
            <a:avLst/>
          </a:prstGeom>
        </p:spPr>
      </p:pic>
      <p:pic>
        <p:nvPicPr>
          <p:cNvPr id="23" name="Объект 4">
            <a:extLst>
              <a:ext uri="{FF2B5EF4-FFF2-40B4-BE49-F238E27FC236}">
                <a16:creationId xmlns:a16="http://schemas.microsoft.com/office/drawing/2014/main" id="{77D91789-0D20-4E82-A2A7-763FFEB9FD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831" y="1474165"/>
            <a:ext cx="7026135" cy="4469435"/>
          </a:xfr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D45FC24-1161-4876-9AA3-20CC4929C04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52670" y="1474165"/>
            <a:ext cx="7127953" cy="4570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50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9828" y="26038"/>
            <a:ext cx="4684531" cy="41584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57000" endPos="65000" dist="50800" dir="5400000" sy="-100000" algn="bl" rotWithShape="0"/>
          </a:effectLst>
        </p:spPr>
      </p:pic>
      <p:pic>
        <p:nvPicPr>
          <p:cNvPr id="9" name="Picture 8" descr="Google Classroom Logo transparent PNG - StickPNG">
            <a:extLst>
              <a:ext uri="{FF2B5EF4-FFF2-40B4-BE49-F238E27FC236}">
                <a16:creationId xmlns:a16="http://schemas.microsoft.com/office/drawing/2014/main" id="{FCBD0D3C-F6CA-4A3A-8440-00DEA46542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2093" y="1428754"/>
            <a:ext cx="1753759" cy="13529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60421" y="105897"/>
            <a:ext cx="11855115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kursiga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90187" y="287101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52832" y="296854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AB1C8A56-EC04-4156-862E-22ECF3A1C20D}"/>
              </a:ext>
            </a:extLst>
          </p:cNvPr>
          <p:cNvSpPr/>
          <p:nvPr/>
        </p:nvSpPr>
        <p:spPr>
          <a:xfrm>
            <a:off x="1372291" y="1222307"/>
            <a:ext cx="4603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Все темы –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kurs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bo‘yicha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kiritilgan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mavzularning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ro‘yxati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.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Qandaydir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mavzu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tanlanganda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unga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mos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o‘quv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materialining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ro‘yxati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ochiladi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.</a:t>
            </a:r>
            <a:endParaRPr lang="ru-RU" sz="1600" dirty="0">
              <a:latin typeface="Raleway Medium" panose="020B0603030101060003" pitchFamily="34" charset="-52"/>
            </a:endParaRPr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D45FC24-1161-4876-9AA3-20CC4929C04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32957"/>
          <a:stretch/>
        </p:blipFill>
        <p:spPr>
          <a:xfrm>
            <a:off x="906649" y="2322967"/>
            <a:ext cx="6620288" cy="2846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68FF509-7C14-40E8-9588-2B52C83B3A28}"/>
              </a:ext>
            </a:extLst>
          </p:cNvPr>
          <p:cNvSpPr/>
          <p:nvPr/>
        </p:nvSpPr>
        <p:spPr>
          <a:xfrm>
            <a:off x="6468678" y="1224624"/>
            <a:ext cx="37855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Mavzu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bo‘yicha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kiritilgan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nazariy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materiallar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amaliy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topshiriqlar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savollar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nazorat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testlari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bilan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tanishish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ular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tarkibidagi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fayllarni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ko‘rish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mumkin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.</a:t>
            </a:r>
            <a:endParaRPr lang="ru-RU" sz="1600" dirty="0">
              <a:solidFill>
                <a:srgbClr val="000000"/>
              </a:solidFill>
              <a:latin typeface="Raleway Medium" panose="020B0603030101060003" pitchFamily="34" charset="-52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C126B6B-E738-4F29-B18D-EC2F0CF4DE81}"/>
              </a:ext>
            </a:extLst>
          </p:cNvPr>
          <p:cNvSpPr/>
          <p:nvPr/>
        </p:nvSpPr>
        <p:spPr>
          <a:xfrm>
            <a:off x="7992621" y="3178598"/>
            <a:ext cx="34843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Amaliy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topshiriq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,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savol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va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nazorat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testlari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faollashgan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rang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shaklida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bo‘ladi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.</a:t>
            </a:r>
          </a:p>
          <a:p>
            <a:endParaRPr lang="en-US" sz="1600" dirty="0">
              <a:solidFill>
                <a:srgbClr val="000000"/>
              </a:solidFill>
              <a:latin typeface="Raleway Medium" panose="020B0603030101060003" pitchFamily="34" charset="-52"/>
            </a:endParaRPr>
          </a:p>
          <a:p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O‘quvchilar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ularni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tanlab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, </a:t>
            </a:r>
            <a:r>
              <a:rPr lang="ru-RU" sz="1600" b="1" dirty="0">
                <a:solidFill>
                  <a:srgbClr val="000000"/>
                </a:solidFill>
                <a:latin typeface="Raleway Medium" panose="020B0603030101060003" pitchFamily="34" charset="-52"/>
              </a:rPr>
              <a:t>Моя работа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bo‘limi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orqali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o‘z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javoblarini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kiritishlari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Raleway Medium" panose="020B0603030101060003" pitchFamily="34" charset="-52"/>
              </a:rPr>
              <a:t>mumkin</a:t>
            </a:r>
            <a:r>
              <a:rPr lang="en-US" sz="1600" dirty="0">
                <a:solidFill>
                  <a:srgbClr val="000000"/>
                </a:solidFill>
                <a:latin typeface="Raleway Medium" panose="020B0603030101060003" pitchFamily="34" charset="-52"/>
              </a:rPr>
              <a:t>.</a:t>
            </a:r>
            <a:endParaRPr lang="ru-RU" sz="1600" dirty="0">
              <a:solidFill>
                <a:srgbClr val="000000"/>
              </a:solidFill>
              <a:latin typeface="Raleway Medium" panose="020B0603030101060003" pitchFamily="34" charset="-52"/>
            </a:endParaRP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803A557A-FB75-4B9D-84DB-6FC978D9C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739665" y="1327146"/>
            <a:ext cx="511200" cy="5112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CA2264D-C690-479F-AA43-D89B9BEEE5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874881" y="3121254"/>
            <a:ext cx="511200" cy="5112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58D4F4C-FFDD-4F32-8E83-28A31388454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975735" y="1327146"/>
            <a:ext cx="492943" cy="511200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424B1A39-323E-4AA8-884E-1AE4AADADC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2488783" y="3509063"/>
            <a:ext cx="492943" cy="5112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9B4F855-2FC7-458E-9427-A6103ACE7ED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6531" y="3064688"/>
            <a:ext cx="6716290" cy="2089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621C695-3997-4B81-94A7-DA1C61B91F3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7558705" y="3921864"/>
            <a:ext cx="492943" cy="51120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247625B-E6E5-4ABB-B962-FA859DBFD2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919393" y="3282165"/>
            <a:ext cx="594800" cy="616829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A6799DE7-CD98-46E8-A359-8FED9EC9A7A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400000"/>
                    </a14:imgEffect>
                  </a14:imgLayer>
                </a14:imgProps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flipH="1">
            <a:off x="160421" y="5066345"/>
            <a:ext cx="829955" cy="145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08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9828" y="26038"/>
            <a:ext cx="4684531" cy="41584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57000" endPos="65000" dist="50800" dir="5400000" sy="-100000" algn="bl" rotWithShape="0"/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60421" y="105897"/>
            <a:ext cx="11855115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kursiga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90187" y="287101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52832" y="296854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D45FC24-1161-4876-9AA3-20CC4929C0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3959" y="1161906"/>
            <a:ext cx="6951110" cy="44575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424589" y="2105253"/>
            <a:ext cx="4719412" cy="4059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4425318" y="4439502"/>
            <a:ext cx="4719412" cy="40593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4424589" y="2578187"/>
            <a:ext cx="4719412" cy="289145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Прямоугольник 34"/>
          <p:cNvSpPr/>
          <p:nvPr/>
        </p:nvSpPr>
        <p:spPr>
          <a:xfrm>
            <a:off x="4615657" y="2947191"/>
            <a:ext cx="4719412" cy="71410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8099" y="3191097"/>
            <a:ext cx="8059758" cy="2066604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7670772" y="3269961"/>
            <a:ext cx="2392496" cy="1506756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71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D900F4-A56B-4D09-A723-16CE0F809C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78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29828" y="26038"/>
            <a:ext cx="4684531" cy="4158431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  <a:reflection stA="57000" endPos="65000" dist="50800" dir="5400000" sy="-100000" algn="bl" rotWithShape="0"/>
          </a:effectLst>
        </p:spPr>
      </p:pic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60421" y="105897"/>
            <a:ext cx="11855115" cy="976150"/>
          </a:xfrm>
          <a:solidFill>
            <a:srgbClr val="2365C7"/>
          </a:solidFill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Google 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Classroom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kursiga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a’zo</a:t>
            </a:r>
            <a:r>
              <a:rPr lang="en-US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590187" y="287101"/>
            <a:ext cx="658708" cy="584620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10952832" y="296854"/>
            <a:ext cx="712840" cy="584620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194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6" descr="15 Google Apps for Education Training - EdTechReview™ (ETR)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26" r="24699"/>
          <a:stretch/>
        </p:blipFill>
        <p:spPr bwMode="auto">
          <a:xfrm>
            <a:off x="717692" y="1269628"/>
            <a:ext cx="4981637" cy="4717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0914 Computer Devices Connected To Cloud Server Stock Photo | Graphics  Presentation | Background for PowerPoint | PPT Designs | Slide Design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581" y="1207604"/>
            <a:ext cx="4346172" cy="43461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7914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3574</TotalTime>
  <Words>293</Words>
  <Application>Microsoft Office PowerPoint</Application>
  <PresentationFormat>Широкоэкранный</PresentationFormat>
  <Paragraphs>36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8" baseType="lpstr">
      <vt:lpstr>맑은 고딕</vt:lpstr>
      <vt:lpstr>Arial</vt:lpstr>
      <vt:lpstr>Calibri</vt:lpstr>
      <vt:lpstr>Calibri Light</vt:lpstr>
      <vt:lpstr>Raleway Medium</vt:lpstr>
      <vt:lpstr>Roboto Light</vt:lpstr>
      <vt:lpstr>Roboto Medium</vt:lpstr>
      <vt:lpstr>Тема Office</vt:lpstr>
      <vt:lpstr>INFORMATIKA VA AXBOROT TEXNOLOGIYALARI</vt:lpstr>
      <vt:lpstr>Google va ta’lim</vt:lpstr>
      <vt:lpstr>Google Classroom</vt:lpstr>
      <vt:lpstr>Google Classroom kursiga a’zo bo‘lish</vt:lpstr>
      <vt:lpstr>Google Classroom asosiy kurs oynasi</vt:lpstr>
      <vt:lpstr>Google Classroom kursiga a’zo bo‘lish</vt:lpstr>
      <vt:lpstr>Google Classroom kursiga a’zo bo‘lish</vt:lpstr>
      <vt:lpstr>Google Classroom kursiga a’zo bo‘lish</vt:lpstr>
      <vt:lpstr>Google Classroom kursiga a’zo bo‘lish</vt:lpstr>
      <vt:lpstr>Презентация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5-DARS</dc:title>
  <dc:creator>TDPU</dc:creator>
  <cp:lastModifiedBy>Пользователь</cp:lastModifiedBy>
  <cp:revision>291</cp:revision>
  <dcterms:created xsi:type="dcterms:W3CDTF">2020-09-18T22:01:45Z</dcterms:created>
  <dcterms:modified xsi:type="dcterms:W3CDTF">2020-12-21T14:00:41Z</dcterms:modified>
</cp:coreProperties>
</file>