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307" r:id="rId4"/>
    <p:sldId id="327" r:id="rId5"/>
    <p:sldId id="308" r:id="rId6"/>
    <p:sldId id="334" r:id="rId7"/>
    <p:sldId id="335" r:id="rId8"/>
    <p:sldId id="336" r:id="rId9"/>
    <p:sldId id="337" r:id="rId10"/>
    <p:sldId id="338" r:id="rId11"/>
    <p:sldId id="341" r:id="rId12"/>
    <p:sldId id="339" r:id="rId13"/>
    <p:sldId id="340" r:id="rId14"/>
    <p:sldId id="342" r:id="rId15"/>
    <p:sldId id="32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E4A752D-14E9-4862-8917-327EC499D1CF}">
          <p14:sldIdLst>
            <p14:sldId id="273"/>
            <p14:sldId id="257"/>
            <p14:sldId id="307"/>
            <p14:sldId id="327"/>
            <p14:sldId id="308"/>
            <p14:sldId id="334"/>
            <p14:sldId id="335"/>
            <p14:sldId id="336"/>
            <p14:sldId id="337"/>
            <p14:sldId id="338"/>
            <p14:sldId id="341"/>
            <p14:sldId id="339"/>
            <p14:sldId id="340"/>
            <p14:sldId id="342"/>
            <p14:sldId id="324"/>
          </p14:sldIdLst>
        </p14:section>
        <p14:section name="Раздел без заголовка" id="{B8075256-47AA-40E3-8F65-36164E4AF950}">
          <p14:sldIdLst/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53B"/>
    <a:srgbClr val="FFFFFF"/>
    <a:srgbClr val="2365C7"/>
    <a:srgbClr val="20639B"/>
    <a:srgbClr val="EA0080"/>
    <a:srgbClr val="FDBB08"/>
    <a:srgbClr val="3E89F0"/>
    <a:srgbClr val="3CAEA3"/>
    <a:srgbClr val="D6E1F1"/>
    <a:srgbClr val="173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529" autoAdjust="0"/>
    <p:restoredTop sz="94343" autoAdjust="0"/>
  </p:normalViewPr>
  <p:slideViewPr>
    <p:cSldViewPr snapToGrid="0">
      <p:cViewPr>
        <p:scale>
          <a:sx n="71" d="100"/>
          <a:sy n="71" d="100"/>
        </p:scale>
        <p:origin x="-1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30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39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041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1480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54BAF68A-9D51-4222-8013-E9B5F8209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903"/>
            <a:ext cx="11600704" cy="1140891"/>
          </a:xfrm>
          <a:prstGeom prst="rect">
            <a:avLst/>
          </a:prstGeom>
        </p:spPr>
      </p:pic>
      <p:pic>
        <p:nvPicPr>
          <p:cNvPr id="3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xmlns="" id="{1C4F8B41-3F98-4240-8891-4ADABC669A4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88CB46E1-8EB0-4782-9CDE-623B6BC6877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29" y="2735416"/>
            <a:ext cx="1672517" cy="2613110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13110">
                <a:moveTo>
                  <a:pt x="0" y="0"/>
                </a:moveTo>
                <a:lnTo>
                  <a:pt x="1523565" y="16550"/>
                </a:lnTo>
                <a:lnTo>
                  <a:pt x="1672517" y="2580011"/>
                </a:lnTo>
                <a:lnTo>
                  <a:pt x="161364" y="26131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388CF590-A7AC-47AA-9D77-5FF843A9CE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20138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803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96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563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701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23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888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558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34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CDADB-FFBE-43A6-95D6-CABC81929194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34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8548" y="464136"/>
            <a:ext cx="6979501" cy="1139164"/>
          </a:xfrm>
          <a:prstGeom prst="rect">
            <a:avLst/>
          </a:prstGeom>
        </p:spPr>
        <p:txBody>
          <a:bodyPr vert="horz" wrap="square" lIns="0" tIns="30867" rIns="0" bIns="0" rtlCol="0" anchor="ctr">
            <a:spAutoFit/>
          </a:bodyPr>
          <a:lstStyle/>
          <a:p>
            <a:pPr marL="26841" algn="ctr">
              <a:lnSpc>
                <a:spcPct val="100000"/>
              </a:lnSpc>
              <a:spcBef>
                <a:spcPts val="241"/>
              </a:spcBef>
            </a:pPr>
            <a:r>
              <a:rPr lang="en-US" sz="3600" b="1" spc="1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INFORMATIKA VA AXBOROT TEXNOLOGIYALARI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872102" y="2979722"/>
            <a:ext cx="7852118" cy="1607168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lnSpc>
                <a:spcPts val="4132"/>
              </a:lnSpc>
              <a:spcBef>
                <a:spcPts val="233"/>
              </a:spcBef>
            </a:pPr>
            <a:r>
              <a:rPr lang="en-US" sz="3600" b="1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 </a:t>
            </a:r>
            <a:r>
              <a:rPr lang="en-US" sz="3600" b="1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LMS PLATFORMALARINING TURLARI VA </a:t>
            </a:r>
            <a:r>
              <a:rPr lang="en-US" sz="3600" b="1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VAZIFALARI</a:t>
            </a:r>
            <a:endParaRPr lang="ru-RU" sz="2400" b="1" dirty="0">
              <a:solidFill>
                <a:srgbClr val="2365C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928252" y="2552131"/>
            <a:ext cx="727405" cy="166502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425128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425128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031432" y="759071"/>
            <a:ext cx="1388954" cy="11803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en-US" sz="3600" b="1" spc="21" dirty="0" smtClean="0">
                <a:solidFill>
                  <a:srgbClr val="FEFEFE"/>
                </a:solidFill>
                <a:latin typeface="Arial"/>
                <a:cs typeface="Arial"/>
              </a:rPr>
              <a:t>8-</a:t>
            </a:r>
            <a:r>
              <a:rPr lang="en-US" sz="3600" b="1" spc="-11" dirty="0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3600" b="1" dirty="0">
              <a:latin typeface="Arial"/>
              <a:cs typeface="Arial"/>
            </a:endParaRPr>
          </a:p>
          <a:p>
            <a:pPr>
              <a:spcBef>
                <a:spcPts val="265"/>
              </a:spcBef>
            </a:pPr>
            <a:endParaRPr sz="3600" b="1" dirty="0">
              <a:latin typeface="Arial"/>
              <a:cs typeface="Arial"/>
            </a:endParaRPr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xmlns="" id="{382AB4AE-4981-4494-BB32-7A573B110208}"/>
              </a:ext>
            </a:extLst>
          </p:cNvPr>
          <p:cNvSpPr/>
          <p:nvPr/>
        </p:nvSpPr>
        <p:spPr>
          <a:xfrm>
            <a:off x="695366" y="641327"/>
            <a:ext cx="1042978" cy="802396"/>
          </a:xfrm>
          <a:custGeom>
            <a:avLst/>
            <a:gdLst/>
            <a:ahLst/>
            <a:cxnLst/>
            <a:rect l="l" t="t" r="r" b="b"/>
            <a:pathLst>
              <a:path w="492759" h="379095">
                <a:moveTo>
                  <a:pt x="447094" y="0"/>
                </a:moveTo>
                <a:lnTo>
                  <a:pt x="45651" y="0"/>
                </a:lnTo>
                <a:lnTo>
                  <a:pt x="39383" y="6267"/>
                </a:lnTo>
                <a:lnTo>
                  <a:pt x="39383" y="264483"/>
                </a:lnTo>
                <a:lnTo>
                  <a:pt x="633" y="340944"/>
                </a:lnTo>
                <a:lnTo>
                  <a:pt x="309" y="341805"/>
                </a:lnTo>
                <a:lnTo>
                  <a:pt x="101" y="342658"/>
                </a:lnTo>
                <a:lnTo>
                  <a:pt x="0" y="371350"/>
                </a:lnTo>
                <a:lnTo>
                  <a:pt x="7444" y="378795"/>
                </a:lnTo>
                <a:lnTo>
                  <a:pt x="485302" y="378795"/>
                </a:lnTo>
                <a:lnTo>
                  <a:pt x="492747" y="371350"/>
                </a:lnTo>
                <a:lnTo>
                  <a:pt x="492747" y="364359"/>
                </a:lnTo>
                <a:lnTo>
                  <a:pt x="15405" y="364359"/>
                </a:lnTo>
                <a:lnTo>
                  <a:pt x="14436" y="363390"/>
                </a:lnTo>
                <a:lnTo>
                  <a:pt x="14436" y="351108"/>
                </a:lnTo>
                <a:lnTo>
                  <a:pt x="492747" y="351108"/>
                </a:lnTo>
                <a:lnTo>
                  <a:pt x="492644" y="342658"/>
                </a:lnTo>
                <a:lnTo>
                  <a:pt x="492437" y="341805"/>
                </a:lnTo>
                <a:lnTo>
                  <a:pt x="492113" y="340944"/>
                </a:lnTo>
                <a:lnTo>
                  <a:pt x="489948" y="336671"/>
                </a:lnTo>
                <a:lnTo>
                  <a:pt x="18968" y="336671"/>
                </a:lnTo>
                <a:lnTo>
                  <a:pt x="51033" y="273427"/>
                </a:lnTo>
                <a:lnTo>
                  <a:pt x="457895" y="273427"/>
                </a:lnTo>
                <a:lnTo>
                  <a:pt x="453363" y="264483"/>
                </a:lnTo>
                <a:lnTo>
                  <a:pt x="453363" y="258991"/>
                </a:lnTo>
                <a:lnTo>
                  <a:pt x="53820" y="258991"/>
                </a:lnTo>
                <a:lnTo>
                  <a:pt x="53820" y="14436"/>
                </a:lnTo>
                <a:lnTo>
                  <a:pt x="453363" y="14436"/>
                </a:lnTo>
                <a:lnTo>
                  <a:pt x="453363" y="6267"/>
                </a:lnTo>
                <a:lnTo>
                  <a:pt x="447094" y="0"/>
                </a:lnTo>
                <a:close/>
              </a:path>
              <a:path w="492759" h="379095">
                <a:moveTo>
                  <a:pt x="492747" y="351108"/>
                </a:moveTo>
                <a:lnTo>
                  <a:pt x="478311" y="351108"/>
                </a:lnTo>
                <a:lnTo>
                  <a:pt x="478311" y="363390"/>
                </a:lnTo>
                <a:lnTo>
                  <a:pt x="477342" y="364359"/>
                </a:lnTo>
                <a:lnTo>
                  <a:pt x="492747" y="364359"/>
                </a:lnTo>
                <a:lnTo>
                  <a:pt x="492747" y="351108"/>
                </a:lnTo>
                <a:close/>
              </a:path>
              <a:path w="492759" h="379095">
                <a:moveTo>
                  <a:pt x="300225" y="297831"/>
                </a:moveTo>
                <a:lnTo>
                  <a:pt x="192520" y="297831"/>
                </a:lnTo>
                <a:lnTo>
                  <a:pt x="187131" y="301934"/>
                </a:lnTo>
                <a:lnTo>
                  <a:pt x="177552" y="336671"/>
                </a:lnTo>
                <a:lnTo>
                  <a:pt x="192528" y="336671"/>
                </a:lnTo>
                <a:lnTo>
                  <a:pt x="199260" y="312267"/>
                </a:lnTo>
                <a:lnTo>
                  <a:pt x="308461" y="312267"/>
                </a:lnTo>
                <a:lnTo>
                  <a:pt x="305611" y="301934"/>
                </a:lnTo>
                <a:lnTo>
                  <a:pt x="300225" y="297831"/>
                </a:lnTo>
                <a:close/>
              </a:path>
              <a:path w="492759" h="379095">
                <a:moveTo>
                  <a:pt x="308461" y="312267"/>
                </a:moveTo>
                <a:lnTo>
                  <a:pt x="293486" y="312267"/>
                </a:lnTo>
                <a:lnTo>
                  <a:pt x="300219" y="336671"/>
                </a:lnTo>
                <a:lnTo>
                  <a:pt x="315191" y="336671"/>
                </a:lnTo>
                <a:lnTo>
                  <a:pt x="308461" y="312267"/>
                </a:lnTo>
                <a:close/>
              </a:path>
              <a:path w="492759" h="379095">
                <a:moveTo>
                  <a:pt x="457895" y="273427"/>
                </a:moveTo>
                <a:lnTo>
                  <a:pt x="441709" y="273427"/>
                </a:lnTo>
                <a:lnTo>
                  <a:pt x="473774" y="336671"/>
                </a:lnTo>
                <a:lnTo>
                  <a:pt x="489948" y="336671"/>
                </a:lnTo>
                <a:lnTo>
                  <a:pt x="457895" y="273427"/>
                </a:lnTo>
                <a:close/>
              </a:path>
              <a:path w="492759" h="379095">
                <a:moveTo>
                  <a:pt x="453363" y="14436"/>
                </a:moveTo>
                <a:lnTo>
                  <a:pt x="438927" y="14436"/>
                </a:lnTo>
                <a:lnTo>
                  <a:pt x="438927" y="258991"/>
                </a:lnTo>
                <a:lnTo>
                  <a:pt x="453363" y="258991"/>
                </a:lnTo>
                <a:lnTo>
                  <a:pt x="453363" y="1443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3810" dirty="0"/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xmlns="" id="{095BD782-9915-451D-8BDE-31B9F6A26271}"/>
              </a:ext>
            </a:extLst>
          </p:cNvPr>
          <p:cNvSpPr/>
          <p:nvPr/>
        </p:nvSpPr>
        <p:spPr>
          <a:xfrm>
            <a:off x="841873" y="956161"/>
            <a:ext cx="749978" cy="201607"/>
          </a:xfrm>
          <a:custGeom>
            <a:avLst/>
            <a:gdLst/>
            <a:ahLst/>
            <a:cxnLst/>
            <a:rect l="l" t="t" r="r" b="b"/>
            <a:pathLst>
              <a:path w="354330" h="95250">
                <a:moveTo>
                  <a:pt x="11206" y="0"/>
                </a:moveTo>
                <a:lnTo>
                  <a:pt x="3233" y="0"/>
                </a:lnTo>
                <a:lnTo>
                  <a:pt x="0" y="3228"/>
                </a:lnTo>
                <a:lnTo>
                  <a:pt x="3" y="89772"/>
                </a:lnTo>
                <a:lnTo>
                  <a:pt x="5076" y="94848"/>
                </a:lnTo>
                <a:lnTo>
                  <a:pt x="349236" y="94848"/>
                </a:lnTo>
                <a:lnTo>
                  <a:pt x="354312" y="89772"/>
                </a:lnTo>
                <a:lnTo>
                  <a:pt x="354312" y="80412"/>
                </a:lnTo>
                <a:lnTo>
                  <a:pt x="14436" y="80412"/>
                </a:lnTo>
                <a:lnTo>
                  <a:pt x="14436" y="3228"/>
                </a:lnTo>
                <a:lnTo>
                  <a:pt x="11206" y="0"/>
                </a:lnTo>
                <a:close/>
              </a:path>
              <a:path w="354330" h="95250">
                <a:moveTo>
                  <a:pt x="351078" y="0"/>
                </a:moveTo>
                <a:lnTo>
                  <a:pt x="343105" y="0"/>
                </a:lnTo>
                <a:lnTo>
                  <a:pt x="339876" y="3228"/>
                </a:lnTo>
                <a:lnTo>
                  <a:pt x="339876" y="80412"/>
                </a:lnTo>
                <a:lnTo>
                  <a:pt x="354312" y="80412"/>
                </a:lnTo>
                <a:lnTo>
                  <a:pt x="354312" y="3228"/>
                </a:lnTo>
                <a:lnTo>
                  <a:pt x="35107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3810"/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xmlns="" id="{312CDD75-671C-4D07-9747-AFD5EA1B46A6}"/>
              </a:ext>
            </a:extLst>
          </p:cNvPr>
          <p:cNvSpPr/>
          <p:nvPr/>
        </p:nvSpPr>
        <p:spPr>
          <a:xfrm>
            <a:off x="841873" y="704479"/>
            <a:ext cx="749978" cy="201607"/>
          </a:xfrm>
          <a:custGeom>
            <a:avLst/>
            <a:gdLst/>
            <a:ahLst/>
            <a:cxnLst/>
            <a:rect l="l" t="t" r="r" b="b"/>
            <a:pathLst>
              <a:path w="354330" h="95250">
                <a:moveTo>
                  <a:pt x="349236" y="0"/>
                </a:moveTo>
                <a:lnTo>
                  <a:pt x="5079" y="0"/>
                </a:lnTo>
                <a:lnTo>
                  <a:pt x="0" y="5076"/>
                </a:lnTo>
                <a:lnTo>
                  <a:pt x="0" y="91616"/>
                </a:lnTo>
                <a:lnTo>
                  <a:pt x="3233" y="94849"/>
                </a:lnTo>
                <a:lnTo>
                  <a:pt x="11206" y="94849"/>
                </a:lnTo>
                <a:lnTo>
                  <a:pt x="14436" y="91616"/>
                </a:lnTo>
                <a:lnTo>
                  <a:pt x="14436" y="14436"/>
                </a:lnTo>
                <a:lnTo>
                  <a:pt x="354312" y="14436"/>
                </a:lnTo>
                <a:lnTo>
                  <a:pt x="354312" y="5076"/>
                </a:lnTo>
                <a:lnTo>
                  <a:pt x="349236" y="0"/>
                </a:lnTo>
                <a:close/>
              </a:path>
              <a:path w="354330" h="95250">
                <a:moveTo>
                  <a:pt x="354312" y="14436"/>
                </a:moveTo>
                <a:lnTo>
                  <a:pt x="339876" y="14436"/>
                </a:lnTo>
                <a:lnTo>
                  <a:pt x="339876" y="91616"/>
                </a:lnTo>
                <a:lnTo>
                  <a:pt x="343105" y="94849"/>
                </a:lnTo>
                <a:lnTo>
                  <a:pt x="351078" y="94849"/>
                </a:lnTo>
                <a:lnTo>
                  <a:pt x="354312" y="91616"/>
                </a:lnTo>
                <a:lnTo>
                  <a:pt x="354312" y="1443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381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122" y="2552131"/>
            <a:ext cx="1641574" cy="2207736"/>
          </a:xfrm>
          <a:prstGeom prst="rect">
            <a:avLst/>
          </a:prstGeom>
        </p:spPr>
      </p:pic>
      <p:sp>
        <p:nvSpPr>
          <p:cNvPr id="17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928252" y="4305810"/>
            <a:ext cx="727405" cy="166502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ln>
            <a:solidFill>
              <a:srgbClr val="A5A5A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sz="2396"/>
          </a:p>
        </p:txBody>
      </p:sp>
    </p:spTree>
    <p:extLst>
      <p:ext uri="{BB962C8B-B14F-4D97-AF65-F5344CB8AC3E}">
        <p14:creationId xmlns:p14="http://schemas.microsoft.com/office/powerpoint/2010/main" val="405837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31" y="119921"/>
            <a:ext cx="11977141" cy="916001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LMS INTERFEYSI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294912" y="279721"/>
            <a:ext cx="763179" cy="63049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11092124" y="201343"/>
            <a:ext cx="862083" cy="74988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1934" y="1195722"/>
            <a:ext cx="11160946" cy="2308324"/>
          </a:xfrm>
          <a:prstGeom prst="rect">
            <a:avLst/>
          </a:prstGeom>
          <a:ln>
            <a:solidFill>
              <a:srgbClr val="ED553B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Schoology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(https://www.schoology.com/) —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ta’lim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muassasalari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mo‘ljallangan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bulutli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LMS. Schoology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Google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Drive, Microsoft OneDrive, Blackboard Collaborate,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Moodle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PowerSchool, Evernote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YouTube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birlasha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O‘qituvchilarga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o‘quvchilar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o‘quv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materiallari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yuzasidan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fikr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almashish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o‘quvchilar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ota-onalari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uyushgan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aloqa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o‘rnatish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imkoniyatini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6" descr="Introducing Schoology - Kalles Junior Hig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668" y="3959079"/>
            <a:ext cx="1715694" cy="171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8640340" y="5708223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Schoology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4" descr="Learning Management System, HD Png Download - kind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7" b="5920"/>
          <a:stretch/>
        </p:blipFill>
        <p:spPr bwMode="auto">
          <a:xfrm>
            <a:off x="2293705" y="3663846"/>
            <a:ext cx="4729934" cy="2827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5515" y="3582811"/>
            <a:ext cx="6360548" cy="318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77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Learning Management System, HD Png Download - kind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7" b="5920"/>
          <a:stretch/>
        </p:blipFill>
        <p:spPr bwMode="auto">
          <a:xfrm>
            <a:off x="6598900" y="2302907"/>
            <a:ext cx="4729934" cy="2827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31" y="119921"/>
            <a:ext cx="11977141" cy="916001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LMS INTERFEYSI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294912" y="279721"/>
            <a:ext cx="763179" cy="63049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11092124" y="201343"/>
            <a:ext cx="862083" cy="74988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0375" y="1333434"/>
            <a:ext cx="5143591" cy="4524315"/>
          </a:xfrm>
          <a:prstGeom prst="rect">
            <a:avLst/>
          </a:prstGeom>
          <a:ln>
            <a:solidFill>
              <a:srgbClr val="ED553B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iSpring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Learn	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(https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www.ispringsolutions.com)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platformasida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ko’plab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ta’lim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muassasalari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faoliyat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yuritmoqda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Platformaning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ma’ruza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muharriri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bo‘limi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materiallari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matnli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audio, video,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taqdimot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simulyator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test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b.)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kiritiladi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Hisobotlar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bo‘limi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foydalanuvchilar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faoliyati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o‘zlashtirish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natijalari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tahlili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statistikasini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yuritish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547" y="1117344"/>
            <a:ext cx="6138525" cy="5487774"/>
          </a:xfrm>
          <a:prstGeom prst="rect">
            <a:avLst/>
          </a:prstGeom>
        </p:spPr>
      </p:pic>
      <p:pic>
        <p:nvPicPr>
          <p:cNvPr id="10" name="Picture 2" descr="iSpring Learn for Android - APK 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491" y="1248054"/>
            <a:ext cx="1174121" cy="117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0358898" y="2506874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iSpring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63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31" y="119921"/>
            <a:ext cx="11977141" cy="916001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LMS INTERFEYSI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294912" y="279721"/>
            <a:ext cx="763179" cy="63049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11092124" y="201343"/>
            <a:ext cx="862083" cy="74988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1934" y="1195722"/>
            <a:ext cx="9906912" cy="2677656"/>
          </a:xfrm>
          <a:prstGeom prst="rect">
            <a:avLst/>
          </a:prstGeom>
          <a:ln>
            <a:solidFill>
              <a:srgbClr val="ED553B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Google Classroom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(https://classroom.google.com/) —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ta’lim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mo‘ljallangan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platforma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kurs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sinfni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yaratish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o‘quvchilarni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qo‘shish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kerakli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o‘quv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materiallarini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kiritish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o‘quvchilarga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taqdim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etish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o‘quvchilarga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ishlarini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baholash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faoliyatini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kuzatib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borish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o‘quvchilar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muloqot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imkoniyatlarni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taqdim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Google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Classroomda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Googleda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akkauntga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xohlagan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foydalanuvchi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kurs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yaratishi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 descr="Google classroom Icon of Flat style - Available in SVG, PNG, EPS, AI &amp; Icon  fon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427" y="1572239"/>
            <a:ext cx="1094705" cy="109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0565670" y="2587901"/>
            <a:ext cx="1356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classroom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4" descr="Learning Management System, HD Png Download - kind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7" b="5920"/>
          <a:stretch/>
        </p:blipFill>
        <p:spPr bwMode="auto">
          <a:xfrm>
            <a:off x="3604170" y="4153988"/>
            <a:ext cx="4729934" cy="2579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454" y="4129438"/>
            <a:ext cx="7393365" cy="25949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03121" y="4117392"/>
            <a:ext cx="1058091" cy="290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11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Learning Management System, HD Png Download - kind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7" b="5920"/>
          <a:stretch/>
        </p:blipFill>
        <p:spPr bwMode="auto">
          <a:xfrm>
            <a:off x="3604170" y="3905794"/>
            <a:ext cx="4729934" cy="2827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31" y="119921"/>
            <a:ext cx="11977141" cy="916001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LMS INTERFEYSI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294912" y="279721"/>
            <a:ext cx="763179" cy="63049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11092124" y="201343"/>
            <a:ext cx="862083" cy="74988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1933" y="1195722"/>
            <a:ext cx="11239323" cy="2677656"/>
          </a:xfrm>
          <a:prstGeom prst="rect">
            <a:avLst/>
          </a:prstGeom>
          <a:ln>
            <a:solidFill>
              <a:srgbClr val="ED553B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Moodle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://moodle.org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masofaviy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ta’lim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muhiti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hisoblanib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sifatli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masofaviy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kurslarni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yaratish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mo‘ljallangan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Bepul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tarqatiladigan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dasturiy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majmua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o‘zining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funksional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imkoniyatlari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o‘rganishdagi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soddaligi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ishlatishdagi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qulayligi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foydalanuvchilarning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ko‘plab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talablarini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qanoatlantira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Moodle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masofaviy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ta’limda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o‘qitish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jarayonini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to‘la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qo‘llab-quvvatlash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doiradagi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jumladan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o‘quv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materiallarini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usullarda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bilimlarni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tekshirish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o‘zlashtirish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nazoratini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oshirish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imkoniyatlarni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681" y="3912837"/>
            <a:ext cx="6060911" cy="287984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967188" y="5907590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Moodle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623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Learning Management System, HD Png Download - kind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7" b="5920"/>
          <a:stretch/>
        </p:blipFill>
        <p:spPr bwMode="auto">
          <a:xfrm>
            <a:off x="3012535" y="3543080"/>
            <a:ext cx="4729934" cy="2827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31" y="119921"/>
            <a:ext cx="11977141" cy="916001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LMS INTERFEYSI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294912" y="279721"/>
            <a:ext cx="763179" cy="63049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11092124" y="201343"/>
            <a:ext cx="862083" cy="74988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1933" y="1195722"/>
            <a:ext cx="11239323" cy="1938992"/>
          </a:xfrm>
          <a:prstGeom prst="rect">
            <a:avLst/>
          </a:prstGeom>
          <a:ln>
            <a:solidFill>
              <a:srgbClr val="ED553B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LearnDash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ommabop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kontent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boshqaruv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tizimi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(CMS)da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sinflar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yaratish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boshqarish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o‘zgartirish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nashr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etish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imkonini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beruvchi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ishonchli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plagin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plagin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WordPress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platformasi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ishlaydi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Shu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sababli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agar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ta’lim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muassasasi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kompyuteriga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WordPress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o‘rnatilgan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qo‘shimcha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ravishda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LearnDash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plaginini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o‘rnatgan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o‘quv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kurslarini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yaratish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894" y="3265147"/>
            <a:ext cx="6011071" cy="33832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9548" y="4396307"/>
            <a:ext cx="3247079" cy="117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2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613349" y="59319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10665084" y="59319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9" name="Picture 4" descr="Download Instagram New Logo Multi Color Vector Logo Blue Text - Instagram  Logo Vector 2018 PNG Image with No Background - PNGkey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918" y="611144"/>
            <a:ext cx="614597" cy="39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104931" y="119921"/>
            <a:ext cx="11977141" cy="1230761"/>
          </a:xfrm>
          <a:prstGeom prst="rect">
            <a:avLst/>
          </a:prstGeom>
          <a:solidFill>
            <a:srgbClr val="2365C7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Объект 2"/>
          <p:cNvSpPr>
            <a:spLocks noGrp="1"/>
          </p:cNvSpPr>
          <p:nvPr>
            <p:ph idx="1"/>
          </p:nvPr>
        </p:nvSpPr>
        <p:spPr>
          <a:xfrm>
            <a:off x="569806" y="2125981"/>
            <a:ext cx="6745394" cy="2829884"/>
          </a:xfrm>
          <a:ln>
            <a:solidFill>
              <a:srgbClr val="2365C7"/>
            </a:solidFill>
          </a:ln>
        </p:spPr>
        <p:txBody>
          <a:bodyPr>
            <a:noAutofit/>
          </a:bodyPr>
          <a:lstStyle/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(67-bet).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Internet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LMS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platformalarining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web-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saytlari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tanishib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chiqing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8" name="Picture 4" descr="homework boy desk - /education/kids/homework/homework_boy_desk.png.htm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851" y="1426231"/>
            <a:ext cx="3348833" cy="382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94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31" y="119922"/>
            <a:ext cx="11977141" cy="964244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MASOFAVIY TA’LIM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307975" y="240178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10992082" y="240178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5295" y="1613118"/>
            <a:ext cx="1047641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Ta’limni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boshqaruv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tizimlari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(LMS) —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ta’lim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dasturlarini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etuvchi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oshiruvchi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o‘quvchilarning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o‘zlashtirish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natijalari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ustidan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nazorat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borish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saqlab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qo‘yish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imkoniyatini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beruvchi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onlayn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platforma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Building Sustainable Coding Programs - learn.libraryjournal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54704"/>
            <a:ext cx="2988220" cy="176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Video Books | Clever Marketing, Digital Agency - 01276 534 68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427" y="4041443"/>
            <a:ext cx="1768601" cy="123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dministration clipart 10 » Clipart Stati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7" t="5971" r="19361" b="6033"/>
          <a:stretch/>
        </p:blipFill>
        <p:spPr bwMode="auto">
          <a:xfrm>
            <a:off x="8569235" y="3370932"/>
            <a:ext cx="1567543" cy="156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other And Father Png &amp; Free Mother And Father.png Transparent Images  #72632 - PNGi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235" y="5093608"/>
            <a:ext cx="1555660" cy="155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лево 3"/>
          <p:cNvSpPr/>
          <p:nvPr/>
        </p:nvSpPr>
        <p:spPr>
          <a:xfrm rot="20207500">
            <a:off x="7265097" y="4573878"/>
            <a:ext cx="1199657" cy="378823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 rot="1152248">
            <a:off x="7304205" y="5852404"/>
            <a:ext cx="1199657" cy="378823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3525011" y="5023076"/>
            <a:ext cx="773642" cy="43719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Online learning / Online Learning Homepage (New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30" y="5254041"/>
            <a:ext cx="2692128" cy="10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ncept of Mixed Learning Design - Dreamsyntax : Dreamsynta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715" y="3850963"/>
            <a:ext cx="2866042" cy="264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41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31" y="119921"/>
            <a:ext cx="11977141" cy="977359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TAYANCH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TUSHUNCHALAR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790" y="1685187"/>
            <a:ext cx="8361018" cy="1587435"/>
          </a:xfrm>
          <a:ln>
            <a:solidFill>
              <a:srgbClr val="00B0F0"/>
            </a:solidFill>
          </a:ln>
        </p:spPr>
        <p:txBody>
          <a:bodyPr numCol="1">
            <a:normAutofit lnSpcReduction="1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Bulutli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platforma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xizmatlarini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foydalanuvchi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resurslariga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bo‘lmagan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taqdim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etuvchi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platforma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476512" y="258481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10874518" y="243491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534789" y="3566161"/>
            <a:ext cx="8361019" cy="1587435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Korporativ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vaqtda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hududdan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pog‘onalarda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boshqariluvchi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tarmoq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50" name="Picture 2" descr="Google Cloud Platform Appoints New Country Manager for SEAInsideSAP A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972" y="1685187"/>
            <a:ext cx="2573383" cy="158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orporate - ícones de arquitetura e cidade grát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895" y="3457951"/>
            <a:ext cx="1803854" cy="180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91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512" y="95013"/>
            <a:ext cx="11901442" cy="1042064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LMS –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paltformalari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School Icon 800*800 transprent Png Free Download - Yellow, Text,  Technology. - CleanPNG / Kiss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767" y="137446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cholarLMS - Your Complete LMS (Learning Management System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488" y="3937592"/>
            <a:ext cx="1885121" cy="187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ile:Circle-icons-cloud.svg - 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706" y="3937591"/>
            <a:ext cx="1874533" cy="187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Free Vector | Icons on data stor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519" y="4324334"/>
            <a:ext cx="2167372" cy="216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низ 3"/>
          <p:cNvSpPr/>
          <p:nvPr/>
        </p:nvSpPr>
        <p:spPr>
          <a:xfrm rot="2928691">
            <a:off x="3955056" y="2848125"/>
            <a:ext cx="523557" cy="1634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8259028">
            <a:off x="7679798" y="2803322"/>
            <a:ext cx="523557" cy="1634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5785550" y="3572016"/>
            <a:ext cx="523557" cy="8287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17840" y="5828989"/>
            <a:ext cx="2587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BULUTLI PLATFORMALAR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46279" y="6424176"/>
            <a:ext cx="2643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SERVERGA ASOSLANGAN 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568327" y="5838250"/>
            <a:ext cx="3489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CMS BILAN INTEGRATSIYALANGAN</a:t>
            </a:r>
            <a:endParaRPr lang="ru-RU" b="1" dirty="0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294912" y="279721"/>
            <a:ext cx="763179" cy="63049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11092124" y="201343"/>
            <a:ext cx="862083" cy="74988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35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6" grpId="0"/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31" y="119921"/>
            <a:ext cx="11977141" cy="916001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LMSning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bulutli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platformalari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541" y="1446762"/>
            <a:ext cx="9326916" cy="5127536"/>
          </a:xfrm>
          <a:ln>
            <a:solidFill>
              <a:srgbClr val="ED553B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O‘quv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kursining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materiallari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LMSning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bulutli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platformalarida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web-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xizmatni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taklif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etuvchining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server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kompyuteriga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joylashtiriladi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LMSning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turini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ta’lim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muassasasi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tashkilotning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server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kompyuteriga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o‘rnatib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bo‘lmaydi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LMSning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bulutli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platformalari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web-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xizmat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pochta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xizmati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prinsipi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ishlaydi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web-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xizmat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taklif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etilgan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manzil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ro‘yxatdan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o‘tgandan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o‘quv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kurslarini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yaratish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294912" y="279721"/>
            <a:ext cx="763179" cy="63049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11092124" y="201343"/>
            <a:ext cx="862083" cy="74988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8" descr="File:Circle-icons-cloud.svg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858" y="1523211"/>
            <a:ext cx="1315317" cy="131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hecklist Logo – Free PNG Images Vector, PSD, Clipart, Templa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303" y="2474258"/>
            <a:ext cx="644375" cy="64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chool icon | Myiconfind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763" y="3011057"/>
            <a:ext cx="1294501" cy="129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ancel, close, cross, incorrect, no icon - Download on Iconfind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178" y="4239775"/>
            <a:ext cx="476623" cy="47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Email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763" y="4949933"/>
            <a:ext cx="1479788" cy="135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hecklist Logo – Free PNG Images Vector, PSD, Clipart, Templa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301" y="5929923"/>
            <a:ext cx="644375" cy="64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18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31" y="119921"/>
            <a:ext cx="11977141" cy="916001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LMSning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bulutli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platformalari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961" y="1204455"/>
            <a:ext cx="9326916" cy="1598001"/>
          </a:xfrm>
          <a:ln>
            <a:solidFill>
              <a:srgbClr val="ED553B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Foydalanuvchi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kerakli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materiallarini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yuklashi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ta’lim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oluvchilarni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qo‘shishi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onlayn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ta’lim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jarayonini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yurgizishi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294912" y="279721"/>
            <a:ext cx="763179" cy="63049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11092124" y="201343"/>
            <a:ext cx="862083" cy="74988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8" descr="File:Circle-icons-cloud.svg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929" y="1204455"/>
            <a:ext cx="1702014" cy="1598002"/>
          </a:xfrm>
          <a:prstGeom prst="rect">
            <a:avLst/>
          </a:prstGeom>
          <a:noFill/>
          <a:ln w="12700">
            <a:solidFill>
              <a:srgbClr val="ED553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"/>
          <p:cNvSpPr/>
          <p:nvPr/>
        </p:nvSpPr>
        <p:spPr>
          <a:xfrm>
            <a:off x="4447930" y="2988449"/>
            <a:ext cx="3017521" cy="1639941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LMSning</a:t>
            </a:r>
            <a:r>
              <a:rPr lang="ru-RU" sz="2800" b="1" dirty="0"/>
              <a:t> </a:t>
            </a:r>
            <a:r>
              <a:rPr lang="ru-RU" sz="2800" b="1" dirty="0" err="1"/>
              <a:t>bulutli</a:t>
            </a:r>
            <a:r>
              <a:rPr lang="ru-RU" sz="2800" b="1" dirty="0"/>
              <a:t> </a:t>
            </a:r>
            <a:r>
              <a:rPr lang="ru-RU" sz="2800" b="1" dirty="0" err="1" smtClean="0"/>
              <a:t>platformalari</a:t>
            </a:r>
            <a:endParaRPr lang="ru-RU" sz="2800" b="1" dirty="0"/>
          </a:p>
        </p:txBody>
      </p:sp>
      <p:pic>
        <p:nvPicPr>
          <p:cNvPr id="5122" name="Picture 2" descr="iSpring Learn for Android - APK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575" y="3346755"/>
            <a:ext cx="1174121" cy="117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oogle classroom Icon of Flat style - Available in SVG, PNG, EPS, AI &amp; Icon  fon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130" y="3180481"/>
            <a:ext cx="1506669" cy="150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ntroducing Schoology - Kalles Junior Hig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876" y="5156371"/>
            <a:ext cx="1291630" cy="129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Loop Icons - Free Download, PNG and 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002" y="4470697"/>
            <a:ext cx="1662967" cy="166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People · AMP · GitHu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191" y="4653065"/>
            <a:ext cx="1194189" cy="119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03563" y="4502485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iSpring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217981" y="4484181"/>
            <a:ext cx="219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classroom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74452" y="6394924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Schoology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371518" y="5957341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Loop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61519" y="5842881"/>
            <a:ext cx="1381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Amp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 rot="5400000">
            <a:off x="3375210" y="3179176"/>
            <a:ext cx="378823" cy="14188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 rot="16200000">
            <a:off x="8200737" y="3154191"/>
            <a:ext cx="378823" cy="14605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 rot="2899547">
            <a:off x="4079990" y="4252799"/>
            <a:ext cx="378823" cy="748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 rot="18298425">
            <a:off x="7507769" y="4212925"/>
            <a:ext cx="378823" cy="748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5780341" y="4647962"/>
            <a:ext cx="378823" cy="5095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32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  <p:bldP spid="19" grpId="0"/>
      <p:bldP spid="21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31" y="119921"/>
            <a:ext cx="11977141" cy="916001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Serverga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asoslangan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LMS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961" y="1204455"/>
            <a:ext cx="11272422" cy="1598001"/>
          </a:xfrm>
          <a:ln>
            <a:solidFill>
              <a:srgbClr val="ED553B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Serverga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asoslangan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LMS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tashkilot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ta’lim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muassasasining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serveriga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o‘rnatiladi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foydalanuvchilarga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tizimga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korporativ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login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parol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kirish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imkonini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294912" y="279721"/>
            <a:ext cx="763179" cy="63049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11092124" y="201343"/>
            <a:ext cx="862083" cy="74988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Server, racks, hosting Free Icon of WHCompare Isometric Web Hosting &amp;  Serv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125" y="3255101"/>
            <a:ext cx="2873829" cy="287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hinese LMS | LMS in Chinese and 120+ Langu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895" y="3463289"/>
            <a:ext cx="302895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5185954" y="4629148"/>
            <a:ext cx="1508438" cy="535577"/>
          </a:xfrm>
          <a:prstGeom prst="rightArrow">
            <a:avLst/>
          </a:prstGeom>
          <a:solidFill>
            <a:srgbClr val="FFFF00"/>
          </a:solidFill>
          <a:ln>
            <a:solidFill>
              <a:srgbClr val="ED55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68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31" y="119921"/>
            <a:ext cx="11977141" cy="916001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Serverga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asoslangan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LMS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294912" y="279721"/>
            <a:ext cx="763179" cy="63049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11092124" y="201343"/>
            <a:ext cx="862083" cy="74988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242826" y="3642752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BlackBoard</a:t>
            </a:r>
            <a:endParaRPr lang="ru-RU" dirty="0"/>
          </a:p>
        </p:txBody>
      </p:sp>
      <p:pic>
        <p:nvPicPr>
          <p:cNvPr id="7172" name="Picture 4" descr="Blackboard Learn Png &amp; Free Blackboard Learn.png Transparent Images #78027  - PNG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587" y="1964106"/>
            <a:ext cx="1567547" cy="156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anvas LMS (@CanvasLMS) | Twit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865" y="4465196"/>
            <a:ext cx="1470162" cy="147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01218" y="3642752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Moodle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73244" y="6064419"/>
            <a:ext cx="100540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Canvas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41260" y="1964106"/>
            <a:ext cx="3108917" cy="1567547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Serverga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asoslangan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LMSlar</a:t>
            </a:r>
            <a:endParaRPr lang="ru-RU" sz="2800" dirty="0"/>
          </a:p>
        </p:txBody>
      </p:sp>
      <p:pic>
        <p:nvPicPr>
          <p:cNvPr id="7176" name="Picture 8" descr="Absorb LMS - eLearning Indust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003" y="4459837"/>
            <a:ext cx="1404849" cy="1470162"/>
          </a:xfrm>
          <a:prstGeom prst="rect">
            <a:avLst/>
          </a:prstGeom>
          <a:noFill/>
          <a:ln>
            <a:solidFill>
              <a:srgbClr val="ED553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437115" y="6064419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Absorb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LMS</a:t>
            </a:r>
          </a:p>
        </p:txBody>
      </p:sp>
      <p:pic>
        <p:nvPicPr>
          <p:cNvPr id="7180" name="Picture 12" descr="moodle logo - Pitt Community Colle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383" y="1848901"/>
            <a:ext cx="1710251" cy="179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трелка влево 14"/>
          <p:cNvSpPr/>
          <p:nvPr/>
        </p:nvSpPr>
        <p:spPr>
          <a:xfrm>
            <a:off x="3768436" y="2547744"/>
            <a:ext cx="1010806" cy="40027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лево 23"/>
          <p:cNvSpPr/>
          <p:nvPr/>
        </p:nvSpPr>
        <p:spPr>
          <a:xfrm rot="10800000">
            <a:off x="8012195" y="2569678"/>
            <a:ext cx="1010806" cy="40027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лево 24"/>
          <p:cNvSpPr/>
          <p:nvPr/>
        </p:nvSpPr>
        <p:spPr>
          <a:xfrm rot="16200000">
            <a:off x="5974112" y="3882705"/>
            <a:ext cx="1010806" cy="40027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5650863" y="4643331"/>
            <a:ext cx="1675719" cy="309409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59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3" grpId="0"/>
      <p:bldP spid="15" grpId="0" animBg="1"/>
      <p:bldP spid="24" grpId="0" animBg="1"/>
      <p:bldP spid="2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31" y="119921"/>
            <a:ext cx="11977141" cy="916001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CMS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integratsiyalashgan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LMS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294912" y="279721"/>
            <a:ext cx="763179" cy="63049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11092124" y="201343"/>
            <a:ext cx="862083" cy="74988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1934" y="1195722"/>
            <a:ext cx="112262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CMSning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alohida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o‘quv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kurslar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ishlovchi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plaginlar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xizmat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tizimlar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onlayn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maktab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kurs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ochishni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xohlovchilar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qulay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88953" y="5189073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WIX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Learndash for Online Courses, LMS for Wordpress Website |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357" y="3587389"/>
            <a:ext cx="428625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Joomla Logo transparent PNG - Stick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22" y="3357362"/>
            <a:ext cx="1703939" cy="171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Drupal Icon of Flat style - Available in SVG, PNG, EPS, AI &amp; Icon fon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310" y="3169891"/>
            <a:ext cx="2019182" cy="201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Wix Logo Icon of Flat style - Available in SVG, PNG, EPS, AI &amp; Icon fon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642" y="3561990"/>
            <a:ext cx="1525307" cy="152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48733" y="5189073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JOOMLA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90227" y="5152515"/>
            <a:ext cx="1129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DRUPAL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40970" y="5189073"/>
            <a:ext cx="3365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LEARNDASH (WORDPRESS)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24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3354</TotalTime>
  <Words>523</Words>
  <Application>Microsoft Office PowerPoint</Application>
  <PresentationFormat>Произвольный</PresentationFormat>
  <Paragraphs>56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INFORMATIKA VA AXBOROT TEXNOLOGIYALARI</vt:lpstr>
      <vt:lpstr>MASOFAVIY TA’LIM</vt:lpstr>
      <vt:lpstr>TAYANCH TUSHUNCHALAR</vt:lpstr>
      <vt:lpstr>LMS – paltformalari turlari</vt:lpstr>
      <vt:lpstr>LMSning bulutli platformalari</vt:lpstr>
      <vt:lpstr>LMSning bulutli platformalari</vt:lpstr>
      <vt:lpstr>Serverga asoslangan LMS</vt:lpstr>
      <vt:lpstr>Serverga asoslangan LMS</vt:lpstr>
      <vt:lpstr>CMS bilan integratsiyalashgan LMS</vt:lpstr>
      <vt:lpstr>LMS INTERFEYSI</vt:lpstr>
      <vt:lpstr>LMS INTERFEYSI</vt:lpstr>
      <vt:lpstr>LMS INTERFEYSI</vt:lpstr>
      <vt:lpstr>LMS INTERFEYSI</vt:lpstr>
      <vt:lpstr>LMS INTERFEYSI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5-DARS</dc:title>
  <dc:creator>TDPU</dc:creator>
  <cp:lastModifiedBy>Admin</cp:lastModifiedBy>
  <cp:revision>278</cp:revision>
  <dcterms:created xsi:type="dcterms:W3CDTF">2020-09-18T22:01:45Z</dcterms:created>
  <dcterms:modified xsi:type="dcterms:W3CDTF">2020-12-06T18:30:37Z</dcterms:modified>
</cp:coreProperties>
</file>