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  <p:sldId id="257" r:id="rId3"/>
    <p:sldId id="307" r:id="rId4"/>
    <p:sldId id="308" r:id="rId5"/>
    <p:sldId id="311" r:id="rId6"/>
    <p:sldId id="325" r:id="rId7"/>
    <p:sldId id="326" r:id="rId8"/>
    <p:sldId id="309" r:id="rId9"/>
    <p:sldId id="312" r:id="rId10"/>
    <p:sldId id="319" r:id="rId11"/>
    <p:sldId id="313" r:id="rId12"/>
    <p:sldId id="314" r:id="rId13"/>
    <p:sldId id="320" r:id="rId14"/>
    <p:sldId id="322" r:id="rId15"/>
    <p:sldId id="323" r:id="rId16"/>
    <p:sldId id="315" r:id="rId17"/>
    <p:sldId id="324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E4A752D-14E9-4862-8917-327EC499D1CF}">
          <p14:sldIdLst>
            <p14:sldId id="273"/>
            <p14:sldId id="257"/>
            <p14:sldId id="307"/>
            <p14:sldId id="308"/>
            <p14:sldId id="311"/>
            <p14:sldId id="325"/>
            <p14:sldId id="326"/>
            <p14:sldId id="309"/>
            <p14:sldId id="312"/>
            <p14:sldId id="319"/>
            <p14:sldId id="313"/>
            <p14:sldId id="314"/>
            <p14:sldId id="320"/>
            <p14:sldId id="322"/>
            <p14:sldId id="323"/>
            <p14:sldId id="315"/>
            <p14:sldId id="324"/>
          </p14:sldIdLst>
        </p14:section>
        <p14:section name="Раздел без заголовка" id="{B8075256-47AA-40E3-8F65-36164E4AF950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0639B"/>
    <a:srgbClr val="2365C7"/>
    <a:srgbClr val="EA0080"/>
    <a:srgbClr val="ED553B"/>
    <a:srgbClr val="FDBB08"/>
    <a:srgbClr val="3E89F0"/>
    <a:srgbClr val="3CAEA3"/>
    <a:srgbClr val="D6E1F1"/>
    <a:srgbClr val="173F5F"/>
    <a:srgbClr val="F6D5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Средний стиль 3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8529" autoAdjust="0"/>
    <p:restoredTop sz="94660"/>
  </p:normalViewPr>
  <p:slideViewPr>
    <p:cSldViewPr snapToGrid="0">
      <p:cViewPr varScale="1">
        <p:scale>
          <a:sx n="66" d="100"/>
          <a:sy n="66" d="100"/>
        </p:scale>
        <p:origin x="80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CDADB-FFBE-43A6-95D6-CABC81929194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03098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CDADB-FFBE-43A6-95D6-CABC81929194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03919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CDADB-FFBE-43A6-95D6-CABC81929194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70414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14800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54BAF68A-9D51-4222-8013-E9B5F820985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00903"/>
            <a:ext cx="11600704" cy="1140891"/>
          </a:xfrm>
          <a:prstGeom prst="rect">
            <a:avLst/>
          </a:prstGeom>
        </p:spPr>
      </p:pic>
      <p:pic>
        <p:nvPicPr>
          <p:cNvPr id="3" name="Picture 3" descr="E:\002-KIMS BUSINESS\007-02-MaxPPT-Contents\150902-com-Global-Laptop\mo900.png">
            <a:extLst>
              <a:ext uri="{FF2B5EF4-FFF2-40B4-BE49-F238E27FC236}">
                <a16:creationId xmlns:a16="http://schemas.microsoft.com/office/drawing/2014/main" id="{1C4F8B41-3F98-4240-8891-4ADABC669A4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253"/>
          <a:stretch/>
        </p:blipFill>
        <p:spPr bwMode="auto">
          <a:xfrm flipH="1">
            <a:off x="8509450" y="2348880"/>
            <a:ext cx="3683812" cy="4509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88CB46E1-8EB0-4782-9CDE-623B6BC6877B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8898129" y="2735416"/>
            <a:ext cx="1672517" cy="2613110"/>
          </a:xfrm>
          <a:custGeom>
            <a:avLst/>
            <a:gdLst>
              <a:gd name="connsiteX0" fmla="*/ 0 w 1296000"/>
              <a:gd name="connsiteY0" fmla="*/ 0 h 2700000"/>
              <a:gd name="connsiteX1" fmla="*/ 1296000 w 1296000"/>
              <a:gd name="connsiteY1" fmla="*/ 0 h 2700000"/>
              <a:gd name="connsiteX2" fmla="*/ 1296000 w 1296000"/>
              <a:gd name="connsiteY2" fmla="*/ 2700000 h 2700000"/>
              <a:gd name="connsiteX3" fmla="*/ 0 w 1296000"/>
              <a:gd name="connsiteY3" fmla="*/ 2700000 h 2700000"/>
              <a:gd name="connsiteX4" fmla="*/ 0 w 1296000"/>
              <a:gd name="connsiteY4" fmla="*/ 0 h 2700000"/>
              <a:gd name="connsiteX0" fmla="*/ 0 w 1436677"/>
              <a:gd name="connsiteY0" fmla="*/ 0 h 2745513"/>
              <a:gd name="connsiteX1" fmla="*/ 1436677 w 1436677"/>
              <a:gd name="connsiteY1" fmla="*/ 45513 h 2745513"/>
              <a:gd name="connsiteX2" fmla="*/ 1436677 w 1436677"/>
              <a:gd name="connsiteY2" fmla="*/ 2745513 h 2745513"/>
              <a:gd name="connsiteX3" fmla="*/ 140677 w 1436677"/>
              <a:gd name="connsiteY3" fmla="*/ 2745513 h 2745513"/>
              <a:gd name="connsiteX4" fmla="*/ 0 w 1436677"/>
              <a:gd name="connsiteY4" fmla="*/ 0 h 2745513"/>
              <a:gd name="connsiteX0" fmla="*/ 0 w 1453227"/>
              <a:gd name="connsiteY0" fmla="*/ 0 h 2745513"/>
              <a:gd name="connsiteX1" fmla="*/ 1453227 w 1453227"/>
              <a:gd name="connsiteY1" fmla="*/ 45513 h 2745513"/>
              <a:gd name="connsiteX2" fmla="*/ 1453227 w 1453227"/>
              <a:gd name="connsiteY2" fmla="*/ 2745513 h 2745513"/>
              <a:gd name="connsiteX3" fmla="*/ 157227 w 1453227"/>
              <a:gd name="connsiteY3" fmla="*/ 2745513 h 2745513"/>
              <a:gd name="connsiteX4" fmla="*/ 0 w 1453227"/>
              <a:gd name="connsiteY4" fmla="*/ 0 h 2745513"/>
              <a:gd name="connsiteX0" fmla="*/ 0 w 1523565"/>
              <a:gd name="connsiteY0" fmla="*/ 0 h 2745513"/>
              <a:gd name="connsiteX1" fmla="*/ 1523565 w 1523565"/>
              <a:gd name="connsiteY1" fmla="*/ 16550 h 2745513"/>
              <a:gd name="connsiteX2" fmla="*/ 1453227 w 1523565"/>
              <a:gd name="connsiteY2" fmla="*/ 2745513 h 2745513"/>
              <a:gd name="connsiteX3" fmla="*/ 157227 w 1523565"/>
              <a:gd name="connsiteY3" fmla="*/ 2745513 h 2745513"/>
              <a:gd name="connsiteX4" fmla="*/ 0 w 1523565"/>
              <a:gd name="connsiteY4" fmla="*/ 0 h 2745513"/>
              <a:gd name="connsiteX0" fmla="*/ 0 w 1672517"/>
              <a:gd name="connsiteY0" fmla="*/ 0 h 2745513"/>
              <a:gd name="connsiteX1" fmla="*/ 1523565 w 1672517"/>
              <a:gd name="connsiteY1" fmla="*/ 16550 h 2745513"/>
              <a:gd name="connsiteX2" fmla="*/ 1672517 w 1672517"/>
              <a:gd name="connsiteY2" fmla="*/ 2580011 h 2745513"/>
              <a:gd name="connsiteX3" fmla="*/ 157227 w 1672517"/>
              <a:gd name="connsiteY3" fmla="*/ 2745513 h 2745513"/>
              <a:gd name="connsiteX4" fmla="*/ 0 w 1672517"/>
              <a:gd name="connsiteY4" fmla="*/ 0 h 2745513"/>
              <a:gd name="connsiteX0" fmla="*/ 0 w 1672517"/>
              <a:gd name="connsiteY0" fmla="*/ 0 h 2580011"/>
              <a:gd name="connsiteX1" fmla="*/ 1523565 w 1672517"/>
              <a:gd name="connsiteY1" fmla="*/ 16550 h 2580011"/>
              <a:gd name="connsiteX2" fmla="*/ 1672517 w 1672517"/>
              <a:gd name="connsiteY2" fmla="*/ 2580011 h 2580011"/>
              <a:gd name="connsiteX3" fmla="*/ 165502 w 1672517"/>
              <a:gd name="connsiteY3" fmla="*/ 2563460 h 2580011"/>
              <a:gd name="connsiteX4" fmla="*/ 0 w 1672517"/>
              <a:gd name="connsiteY4" fmla="*/ 0 h 2580011"/>
              <a:gd name="connsiteX0" fmla="*/ 0 w 1672517"/>
              <a:gd name="connsiteY0" fmla="*/ 0 h 2604835"/>
              <a:gd name="connsiteX1" fmla="*/ 1523565 w 1672517"/>
              <a:gd name="connsiteY1" fmla="*/ 16550 h 2604835"/>
              <a:gd name="connsiteX2" fmla="*/ 1672517 w 1672517"/>
              <a:gd name="connsiteY2" fmla="*/ 2580011 h 2604835"/>
              <a:gd name="connsiteX3" fmla="*/ 161364 w 1672517"/>
              <a:gd name="connsiteY3" fmla="*/ 2604835 h 2604835"/>
              <a:gd name="connsiteX4" fmla="*/ 0 w 1672517"/>
              <a:gd name="connsiteY4" fmla="*/ 0 h 2604835"/>
              <a:gd name="connsiteX0" fmla="*/ 0 w 1672517"/>
              <a:gd name="connsiteY0" fmla="*/ 0 h 2613110"/>
              <a:gd name="connsiteX1" fmla="*/ 1523565 w 1672517"/>
              <a:gd name="connsiteY1" fmla="*/ 16550 h 2613110"/>
              <a:gd name="connsiteX2" fmla="*/ 1672517 w 1672517"/>
              <a:gd name="connsiteY2" fmla="*/ 2580011 h 2613110"/>
              <a:gd name="connsiteX3" fmla="*/ 161364 w 1672517"/>
              <a:gd name="connsiteY3" fmla="*/ 2613110 h 2613110"/>
              <a:gd name="connsiteX4" fmla="*/ 0 w 1672517"/>
              <a:gd name="connsiteY4" fmla="*/ 0 h 2613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72517" h="2613110">
                <a:moveTo>
                  <a:pt x="0" y="0"/>
                </a:moveTo>
                <a:lnTo>
                  <a:pt x="1523565" y="16550"/>
                </a:lnTo>
                <a:lnTo>
                  <a:pt x="1672517" y="2580011"/>
                </a:lnTo>
                <a:lnTo>
                  <a:pt x="161364" y="261311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>
                <a:latin typeface="Arial" pitchFamily="34" charset="0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388CF590-A7AC-47AA-9D77-5FF843A9CEE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201389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CDADB-FFBE-43A6-95D6-CABC81929194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48032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CDADB-FFBE-43A6-95D6-CABC81929194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19682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CDADB-FFBE-43A6-95D6-CABC81929194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0563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CDADB-FFBE-43A6-95D6-CABC81929194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97016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CDADB-FFBE-43A6-95D6-CABC81929194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12339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CDADB-FFBE-43A6-95D6-CABC81929194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58886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CDADB-FFBE-43A6-95D6-CABC81929194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6558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CDADB-FFBE-43A6-95D6-CABC81929194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43499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4CDADB-FFBE-43A6-95D6-CABC81929194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7343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3" r:id="rId12"/>
    <p:sldLayoutId id="2147483664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088548" y="464136"/>
            <a:ext cx="6979501" cy="1139164"/>
          </a:xfrm>
          <a:prstGeom prst="rect">
            <a:avLst/>
          </a:prstGeom>
        </p:spPr>
        <p:txBody>
          <a:bodyPr vert="horz" wrap="square" lIns="0" tIns="30867" rIns="0" bIns="0" rtlCol="0" anchor="ctr">
            <a:spAutoFit/>
          </a:bodyPr>
          <a:lstStyle/>
          <a:p>
            <a:pPr marL="26841" algn="ctr">
              <a:lnSpc>
                <a:spcPct val="100000"/>
              </a:lnSpc>
              <a:spcBef>
                <a:spcPts val="241"/>
              </a:spcBef>
            </a:pPr>
            <a:r>
              <a:rPr lang="en-US" sz="3600" b="1" spc="1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INFORMATIKA VA AXBOROT TEXNOLOGIYALARI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2088548" y="3415431"/>
            <a:ext cx="6389136" cy="1081383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lnSpc>
                <a:spcPts val="4132"/>
              </a:lnSpc>
              <a:spcBef>
                <a:spcPts val="233"/>
              </a:spcBef>
            </a:pPr>
            <a:r>
              <a:rPr lang="en-US" sz="3600" b="1" dirty="0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 </a:t>
            </a:r>
            <a:r>
              <a:rPr lang="en-US" sz="3600" b="1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WEB-SAYT TARKIBI BILAN ISHLASH</a:t>
            </a:r>
            <a:endParaRPr lang="ru-RU" sz="2400" b="1" dirty="0">
              <a:solidFill>
                <a:srgbClr val="2365C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928252" y="2552131"/>
            <a:ext cx="727405" cy="166502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425128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425128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031432" y="759071"/>
            <a:ext cx="1388954" cy="11803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en-US" sz="3600" b="1" spc="21" dirty="0" smtClean="0">
                <a:solidFill>
                  <a:srgbClr val="FEFEFE"/>
                </a:solidFill>
                <a:latin typeface="Arial"/>
                <a:cs typeface="Arial"/>
              </a:rPr>
              <a:t>8-</a:t>
            </a:r>
            <a:r>
              <a:rPr lang="en-US" sz="3600" b="1" spc="-11" dirty="0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3600" b="1" dirty="0">
              <a:latin typeface="Arial"/>
              <a:cs typeface="Arial"/>
            </a:endParaRPr>
          </a:p>
          <a:p>
            <a:pPr>
              <a:spcBef>
                <a:spcPts val="265"/>
              </a:spcBef>
            </a:pPr>
            <a:endParaRPr sz="3600" b="1" dirty="0">
              <a:latin typeface="Arial"/>
              <a:cs typeface="Arial"/>
            </a:endParaRPr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id="{382AB4AE-4981-4494-BB32-7A573B110208}"/>
              </a:ext>
            </a:extLst>
          </p:cNvPr>
          <p:cNvSpPr/>
          <p:nvPr/>
        </p:nvSpPr>
        <p:spPr>
          <a:xfrm>
            <a:off x="695366" y="641327"/>
            <a:ext cx="1042978" cy="802396"/>
          </a:xfrm>
          <a:custGeom>
            <a:avLst/>
            <a:gdLst/>
            <a:ahLst/>
            <a:cxnLst/>
            <a:rect l="l" t="t" r="r" b="b"/>
            <a:pathLst>
              <a:path w="492759" h="379095">
                <a:moveTo>
                  <a:pt x="447094" y="0"/>
                </a:moveTo>
                <a:lnTo>
                  <a:pt x="45651" y="0"/>
                </a:lnTo>
                <a:lnTo>
                  <a:pt x="39383" y="6267"/>
                </a:lnTo>
                <a:lnTo>
                  <a:pt x="39383" y="264483"/>
                </a:lnTo>
                <a:lnTo>
                  <a:pt x="633" y="340944"/>
                </a:lnTo>
                <a:lnTo>
                  <a:pt x="309" y="341805"/>
                </a:lnTo>
                <a:lnTo>
                  <a:pt x="101" y="342658"/>
                </a:lnTo>
                <a:lnTo>
                  <a:pt x="0" y="371350"/>
                </a:lnTo>
                <a:lnTo>
                  <a:pt x="7444" y="378795"/>
                </a:lnTo>
                <a:lnTo>
                  <a:pt x="485302" y="378795"/>
                </a:lnTo>
                <a:lnTo>
                  <a:pt x="492747" y="371350"/>
                </a:lnTo>
                <a:lnTo>
                  <a:pt x="492747" y="364359"/>
                </a:lnTo>
                <a:lnTo>
                  <a:pt x="15405" y="364359"/>
                </a:lnTo>
                <a:lnTo>
                  <a:pt x="14436" y="363390"/>
                </a:lnTo>
                <a:lnTo>
                  <a:pt x="14436" y="351108"/>
                </a:lnTo>
                <a:lnTo>
                  <a:pt x="492747" y="351108"/>
                </a:lnTo>
                <a:lnTo>
                  <a:pt x="492644" y="342658"/>
                </a:lnTo>
                <a:lnTo>
                  <a:pt x="492437" y="341805"/>
                </a:lnTo>
                <a:lnTo>
                  <a:pt x="492113" y="340944"/>
                </a:lnTo>
                <a:lnTo>
                  <a:pt x="489948" y="336671"/>
                </a:lnTo>
                <a:lnTo>
                  <a:pt x="18968" y="336671"/>
                </a:lnTo>
                <a:lnTo>
                  <a:pt x="51033" y="273427"/>
                </a:lnTo>
                <a:lnTo>
                  <a:pt x="457895" y="273427"/>
                </a:lnTo>
                <a:lnTo>
                  <a:pt x="453363" y="264483"/>
                </a:lnTo>
                <a:lnTo>
                  <a:pt x="453363" y="258991"/>
                </a:lnTo>
                <a:lnTo>
                  <a:pt x="53820" y="258991"/>
                </a:lnTo>
                <a:lnTo>
                  <a:pt x="53820" y="14436"/>
                </a:lnTo>
                <a:lnTo>
                  <a:pt x="453363" y="14436"/>
                </a:lnTo>
                <a:lnTo>
                  <a:pt x="453363" y="6267"/>
                </a:lnTo>
                <a:lnTo>
                  <a:pt x="447094" y="0"/>
                </a:lnTo>
                <a:close/>
              </a:path>
              <a:path w="492759" h="379095">
                <a:moveTo>
                  <a:pt x="492747" y="351108"/>
                </a:moveTo>
                <a:lnTo>
                  <a:pt x="478311" y="351108"/>
                </a:lnTo>
                <a:lnTo>
                  <a:pt x="478311" y="363390"/>
                </a:lnTo>
                <a:lnTo>
                  <a:pt x="477342" y="364359"/>
                </a:lnTo>
                <a:lnTo>
                  <a:pt x="492747" y="364359"/>
                </a:lnTo>
                <a:lnTo>
                  <a:pt x="492747" y="351108"/>
                </a:lnTo>
                <a:close/>
              </a:path>
              <a:path w="492759" h="379095">
                <a:moveTo>
                  <a:pt x="300225" y="297831"/>
                </a:moveTo>
                <a:lnTo>
                  <a:pt x="192520" y="297831"/>
                </a:lnTo>
                <a:lnTo>
                  <a:pt x="187131" y="301934"/>
                </a:lnTo>
                <a:lnTo>
                  <a:pt x="177552" y="336671"/>
                </a:lnTo>
                <a:lnTo>
                  <a:pt x="192528" y="336671"/>
                </a:lnTo>
                <a:lnTo>
                  <a:pt x="199260" y="312267"/>
                </a:lnTo>
                <a:lnTo>
                  <a:pt x="308461" y="312267"/>
                </a:lnTo>
                <a:lnTo>
                  <a:pt x="305611" y="301934"/>
                </a:lnTo>
                <a:lnTo>
                  <a:pt x="300225" y="297831"/>
                </a:lnTo>
                <a:close/>
              </a:path>
              <a:path w="492759" h="379095">
                <a:moveTo>
                  <a:pt x="308461" y="312267"/>
                </a:moveTo>
                <a:lnTo>
                  <a:pt x="293486" y="312267"/>
                </a:lnTo>
                <a:lnTo>
                  <a:pt x="300219" y="336671"/>
                </a:lnTo>
                <a:lnTo>
                  <a:pt x="315191" y="336671"/>
                </a:lnTo>
                <a:lnTo>
                  <a:pt x="308461" y="312267"/>
                </a:lnTo>
                <a:close/>
              </a:path>
              <a:path w="492759" h="379095">
                <a:moveTo>
                  <a:pt x="457895" y="273427"/>
                </a:moveTo>
                <a:lnTo>
                  <a:pt x="441709" y="273427"/>
                </a:lnTo>
                <a:lnTo>
                  <a:pt x="473774" y="336671"/>
                </a:lnTo>
                <a:lnTo>
                  <a:pt x="489948" y="336671"/>
                </a:lnTo>
                <a:lnTo>
                  <a:pt x="457895" y="273427"/>
                </a:lnTo>
                <a:close/>
              </a:path>
              <a:path w="492759" h="379095">
                <a:moveTo>
                  <a:pt x="453363" y="14436"/>
                </a:moveTo>
                <a:lnTo>
                  <a:pt x="438927" y="14436"/>
                </a:lnTo>
                <a:lnTo>
                  <a:pt x="438927" y="258991"/>
                </a:lnTo>
                <a:lnTo>
                  <a:pt x="453363" y="258991"/>
                </a:lnTo>
                <a:lnTo>
                  <a:pt x="453363" y="1443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3810" dirty="0"/>
          </a:p>
        </p:txBody>
      </p:sp>
      <p:sp>
        <p:nvSpPr>
          <p:cNvPr id="24" name="object 12">
            <a:extLst>
              <a:ext uri="{FF2B5EF4-FFF2-40B4-BE49-F238E27FC236}">
                <a16:creationId xmlns:a16="http://schemas.microsoft.com/office/drawing/2014/main" id="{095BD782-9915-451D-8BDE-31B9F6A26271}"/>
              </a:ext>
            </a:extLst>
          </p:cNvPr>
          <p:cNvSpPr/>
          <p:nvPr/>
        </p:nvSpPr>
        <p:spPr>
          <a:xfrm>
            <a:off x="841873" y="956161"/>
            <a:ext cx="749978" cy="201607"/>
          </a:xfrm>
          <a:custGeom>
            <a:avLst/>
            <a:gdLst/>
            <a:ahLst/>
            <a:cxnLst/>
            <a:rect l="l" t="t" r="r" b="b"/>
            <a:pathLst>
              <a:path w="354330" h="95250">
                <a:moveTo>
                  <a:pt x="11206" y="0"/>
                </a:moveTo>
                <a:lnTo>
                  <a:pt x="3233" y="0"/>
                </a:lnTo>
                <a:lnTo>
                  <a:pt x="0" y="3228"/>
                </a:lnTo>
                <a:lnTo>
                  <a:pt x="3" y="89772"/>
                </a:lnTo>
                <a:lnTo>
                  <a:pt x="5076" y="94848"/>
                </a:lnTo>
                <a:lnTo>
                  <a:pt x="349236" y="94848"/>
                </a:lnTo>
                <a:lnTo>
                  <a:pt x="354312" y="89772"/>
                </a:lnTo>
                <a:lnTo>
                  <a:pt x="354312" y="80412"/>
                </a:lnTo>
                <a:lnTo>
                  <a:pt x="14436" y="80412"/>
                </a:lnTo>
                <a:lnTo>
                  <a:pt x="14436" y="3228"/>
                </a:lnTo>
                <a:lnTo>
                  <a:pt x="11206" y="0"/>
                </a:lnTo>
                <a:close/>
              </a:path>
              <a:path w="354330" h="95250">
                <a:moveTo>
                  <a:pt x="351078" y="0"/>
                </a:moveTo>
                <a:lnTo>
                  <a:pt x="343105" y="0"/>
                </a:lnTo>
                <a:lnTo>
                  <a:pt x="339876" y="3228"/>
                </a:lnTo>
                <a:lnTo>
                  <a:pt x="339876" y="80412"/>
                </a:lnTo>
                <a:lnTo>
                  <a:pt x="354312" y="80412"/>
                </a:lnTo>
                <a:lnTo>
                  <a:pt x="354312" y="3228"/>
                </a:lnTo>
                <a:lnTo>
                  <a:pt x="35107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3810"/>
          </a:p>
        </p:txBody>
      </p:sp>
      <p:sp>
        <p:nvSpPr>
          <p:cNvPr id="25" name="object 13">
            <a:extLst>
              <a:ext uri="{FF2B5EF4-FFF2-40B4-BE49-F238E27FC236}">
                <a16:creationId xmlns:a16="http://schemas.microsoft.com/office/drawing/2014/main" id="{312CDD75-671C-4D07-9747-AFD5EA1B46A6}"/>
              </a:ext>
            </a:extLst>
          </p:cNvPr>
          <p:cNvSpPr/>
          <p:nvPr/>
        </p:nvSpPr>
        <p:spPr>
          <a:xfrm>
            <a:off x="841873" y="704479"/>
            <a:ext cx="749978" cy="201607"/>
          </a:xfrm>
          <a:custGeom>
            <a:avLst/>
            <a:gdLst/>
            <a:ahLst/>
            <a:cxnLst/>
            <a:rect l="l" t="t" r="r" b="b"/>
            <a:pathLst>
              <a:path w="354330" h="95250">
                <a:moveTo>
                  <a:pt x="349236" y="0"/>
                </a:moveTo>
                <a:lnTo>
                  <a:pt x="5079" y="0"/>
                </a:lnTo>
                <a:lnTo>
                  <a:pt x="0" y="5076"/>
                </a:lnTo>
                <a:lnTo>
                  <a:pt x="0" y="91616"/>
                </a:lnTo>
                <a:lnTo>
                  <a:pt x="3233" y="94849"/>
                </a:lnTo>
                <a:lnTo>
                  <a:pt x="11206" y="94849"/>
                </a:lnTo>
                <a:lnTo>
                  <a:pt x="14436" y="91616"/>
                </a:lnTo>
                <a:lnTo>
                  <a:pt x="14436" y="14436"/>
                </a:lnTo>
                <a:lnTo>
                  <a:pt x="354312" y="14436"/>
                </a:lnTo>
                <a:lnTo>
                  <a:pt x="354312" y="5076"/>
                </a:lnTo>
                <a:lnTo>
                  <a:pt x="349236" y="0"/>
                </a:lnTo>
                <a:close/>
              </a:path>
              <a:path w="354330" h="95250">
                <a:moveTo>
                  <a:pt x="354312" y="14436"/>
                </a:moveTo>
                <a:lnTo>
                  <a:pt x="339876" y="14436"/>
                </a:lnTo>
                <a:lnTo>
                  <a:pt x="339876" y="91616"/>
                </a:lnTo>
                <a:lnTo>
                  <a:pt x="343105" y="94849"/>
                </a:lnTo>
                <a:lnTo>
                  <a:pt x="351078" y="94849"/>
                </a:lnTo>
                <a:lnTo>
                  <a:pt x="354312" y="91616"/>
                </a:lnTo>
                <a:lnTo>
                  <a:pt x="354312" y="1443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381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5996" y="2656053"/>
            <a:ext cx="2054876" cy="2763581"/>
          </a:xfrm>
          <a:prstGeom prst="rect">
            <a:avLst/>
          </a:prstGeom>
        </p:spPr>
      </p:pic>
      <p:sp>
        <p:nvSpPr>
          <p:cNvPr id="17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928252" y="4305810"/>
            <a:ext cx="727405" cy="166502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ln>
            <a:solidFill>
              <a:srgbClr val="A5A5A5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endParaRPr sz="2396"/>
          </a:p>
        </p:txBody>
      </p:sp>
    </p:spTree>
    <p:extLst>
      <p:ext uri="{BB962C8B-B14F-4D97-AF65-F5344CB8AC3E}">
        <p14:creationId xmlns:p14="http://schemas.microsoft.com/office/powerpoint/2010/main" val="4058372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931" y="119921"/>
            <a:ext cx="11977141" cy="1230761"/>
          </a:xfrm>
          <a:solidFill>
            <a:srgbClr val="2365C7"/>
          </a:solidFill>
        </p:spPr>
        <p:txBody>
          <a:bodyPr>
            <a:normAutofit/>
          </a:bodyPr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Web-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sayt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tarkibini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kontentlar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boyitishda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quyidagilarga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e’tibor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qaratish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zarur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63449" y="428300"/>
            <a:ext cx="810717" cy="71953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0770014" y="413310"/>
            <a:ext cx="877341" cy="719532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AutoShape 12" descr="Admin - Free professions and jobs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721633" y="1456211"/>
            <a:ext cx="10925722" cy="2862322"/>
          </a:xfrm>
          <a:prstGeom prst="rect">
            <a:avLst/>
          </a:prstGeom>
          <a:ln>
            <a:solidFill>
              <a:srgbClr val="ED553B"/>
            </a:solidFill>
          </a:ln>
        </p:spPr>
        <p:txBody>
          <a:bodyPr wrap="square">
            <a:spAutoFit/>
          </a:bodyPr>
          <a:lstStyle/>
          <a:p>
            <a:pPr marL="514350" indent="-514350">
              <a:buFont typeface="+mj-lt"/>
              <a:buAutoNum type="arabicPeriod" startAt="3"/>
            </a:pP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Savodxonlik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Matnning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savodsizlarcha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tayyorlanishi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aksariyat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saytlar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muammo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tug‘diradi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Sayt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sahifalarida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uchraydigan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tushunarsiz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jumlalardan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qochish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14350" indent="-514350">
              <a:buFont typeface="+mj-lt"/>
              <a:buAutoNum type="arabicPeriod" startAt="3"/>
            </a:pP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eriod" startAt="3"/>
            </a:pP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Kontentni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taqdim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etish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matnlarni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butunligicha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abzaslarga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ajratmasdan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rasm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qo‘shimcha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materiallar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boyitmasdan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taqdim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etish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ayrim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muammolarni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yuzaga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keltiradi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2" name="Picture 2" descr="Servic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6806" y="4610501"/>
            <a:ext cx="3486093" cy="2144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5982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2388" y="119921"/>
            <a:ext cx="11799684" cy="794479"/>
          </a:xfrm>
          <a:solidFill>
            <a:srgbClr val="2365C7"/>
          </a:solidFill>
        </p:spPr>
        <p:txBody>
          <a:bodyPr>
            <a:norm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Web-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sayt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tarkibini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shakllantirish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762122" y="245972"/>
            <a:ext cx="551985" cy="501090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1068687" y="230982"/>
            <a:ext cx="597347" cy="501090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AutoShape 12" descr="Admin - Free professions and jobs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460375" y="1018356"/>
            <a:ext cx="11330572" cy="1815882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Sayt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tarkibiga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sahifa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qo‘shish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Pages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tarkibidagi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Add new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bo‘limi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tugmachasi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tanlanadi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800" b="1" dirty="0">
                <a:solidFill>
                  <a:srgbClr val="EA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</a:p>
          <a:p>
            <a:pPr algn="just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Sayt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sahifalari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ishlash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Pages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tarkibidagi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All Pages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tanlanadi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b="1" dirty="0">
                <a:solidFill>
                  <a:srgbClr val="EA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4734" t="2598" r="4157" b="19671"/>
          <a:stretch/>
        </p:blipFill>
        <p:spPr>
          <a:xfrm>
            <a:off x="1918524" y="2787555"/>
            <a:ext cx="8005405" cy="4014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643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12" descr="Admin - Free professions and jobs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460375" y="993265"/>
            <a:ext cx="11138424" cy="1938992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2.1.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Sayt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sahifasini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o‘zgartirish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sahifa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nomi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ustiga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sichqoncha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ko‘rsatkichini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Edit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bo‘limi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tanlanadi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200" b="1" dirty="0">
                <a:solidFill>
                  <a:srgbClr val="EA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algn="just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2.2.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Sayt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sahifasi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xususiyatini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o‘zgartirish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sahifa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nomi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ustiga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sichqoncha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ko‘rsatkichini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Quick edit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bo‘limi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tanlanadi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200" b="1" dirty="0">
                <a:solidFill>
                  <a:srgbClr val="EA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/>
          <a:srcRect l="4734" t="2598" r="4157" b="19671"/>
          <a:stretch/>
        </p:blipFill>
        <p:spPr>
          <a:xfrm>
            <a:off x="2308153" y="2943908"/>
            <a:ext cx="7436223" cy="3729014"/>
          </a:xfrm>
          <a:prstGeom prst="rect">
            <a:avLst/>
          </a:prstGeom>
        </p:spPr>
      </p:pic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215153" y="119921"/>
            <a:ext cx="11799684" cy="794479"/>
          </a:xfrm>
          <a:solidFill>
            <a:srgbClr val="2365C7"/>
          </a:solidFill>
        </p:spPr>
        <p:txBody>
          <a:bodyPr>
            <a:norm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Web-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sayt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tarkibini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shakllantirish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694887" y="245972"/>
            <a:ext cx="551985" cy="501090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1001452" y="230982"/>
            <a:ext cx="597347" cy="501090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0363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12" descr="Admin - Free professions and jobs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633821" y="1040451"/>
            <a:ext cx="10964978" cy="1938992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2.3.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Sayt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sahifasini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o‘chirish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sahifa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nomi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ustiga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sichqoncha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ko‘rsatkichini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Trash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bo‘limi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tanlanadi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200" b="1" dirty="0">
                <a:solidFill>
                  <a:srgbClr val="EA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</a:p>
          <a:p>
            <a:pPr algn="just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2.4.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Sayt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sahifasining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vizual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holatini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ko‘rish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sahifa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nomi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ustiga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sichqoncha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ko‘rsatkichini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View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bo‘limi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tanlanadi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200" b="1" dirty="0">
                <a:solidFill>
                  <a:srgbClr val="EA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/>
          <a:srcRect l="4734" t="2598" r="4157" b="19671"/>
          <a:stretch/>
        </p:blipFill>
        <p:spPr>
          <a:xfrm>
            <a:off x="2374232" y="3009174"/>
            <a:ext cx="7338060" cy="3679789"/>
          </a:xfrm>
          <a:prstGeom prst="rect">
            <a:avLst/>
          </a:prstGeom>
        </p:spPr>
      </p:pic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215153" y="119921"/>
            <a:ext cx="11799684" cy="794479"/>
          </a:xfrm>
          <a:solidFill>
            <a:srgbClr val="2365C7"/>
          </a:solidFill>
        </p:spPr>
        <p:txBody>
          <a:bodyPr>
            <a:norm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Web-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sayt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tarkibini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shakllantirish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694887" y="245972"/>
            <a:ext cx="551985" cy="501090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1001452" y="230982"/>
            <a:ext cx="597347" cy="501090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1808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12" descr="Admin - Free professions and jobs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752405" y="1040451"/>
            <a:ext cx="10547720" cy="2677656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700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2700" dirty="0" err="1">
                <a:latin typeface="Arial" panose="020B0604020202020204" pitchFamily="34" charset="0"/>
                <a:cs typeface="Arial" panose="020B0604020202020204" pitchFamily="34" charset="0"/>
              </a:rPr>
              <a:t>Sahifalarni</a:t>
            </a:r>
            <a:r>
              <a:rPr lang="en-US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>
                <a:latin typeface="Arial" panose="020B0604020202020204" pitchFamily="34" charset="0"/>
                <a:cs typeface="Arial" panose="020B0604020202020204" pitchFamily="34" charset="0"/>
              </a:rPr>
              <a:t>qidirish</a:t>
            </a:r>
            <a:r>
              <a:rPr lang="en-US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>
                <a:latin typeface="Arial" panose="020B0604020202020204" pitchFamily="34" charset="0"/>
                <a:cs typeface="Arial" panose="020B0604020202020204" pitchFamily="34" charset="0"/>
              </a:rPr>
              <a:t>bo‘sh</a:t>
            </a:r>
            <a:r>
              <a:rPr lang="en-US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>
                <a:latin typeface="Arial" panose="020B0604020202020204" pitchFamily="34" charset="0"/>
                <a:cs typeface="Arial" panose="020B0604020202020204" pitchFamily="34" charset="0"/>
              </a:rPr>
              <a:t>maydonga</a:t>
            </a:r>
            <a:r>
              <a:rPr lang="en-US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>
                <a:latin typeface="Arial" panose="020B0604020202020204" pitchFamily="34" charset="0"/>
                <a:cs typeface="Arial" panose="020B0604020202020204" pitchFamily="34" charset="0"/>
              </a:rPr>
              <a:t>sahifa</a:t>
            </a:r>
            <a:r>
              <a:rPr lang="en-US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>
                <a:latin typeface="Arial" panose="020B0604020202020204" pitchFamily="34" charset="0"/>
                <a:cs typeface="Arial" panose="020B0604020202020204" pitchFamily="34" charset="0"/>
              </a:rPr>
              <a:t>nomi</a:t>
            </a:r>
            <a:r>
              <a:rPr lang="en-US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>
                <a:latin typeface="Arial" panose="020B0604020202020204" pitchFamily="34" charset="0"/>
                <a:cs typeface="Arial" panose="020B0604020202020204" pitchFamily="34" charset="0"/>
              </a:rPr>
              <a:t>yoziladi</a:t>
            </a:r>
            <a:r>
              <a:rPr lang="en-US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700" dirty="0">
                <a:latin typeface="Arial" panose="020B0604020202020204" pitchFamily="34" charset="0"/>
                <a:cs typeface="Arial" panose="020B0604020202020204" pitchFamily="34" charset="0"/>
              </a:rPr>
              <a:t> Search page </a:t>
            </a:r>
            <a:r>
              <a:rPr lang="en-US" sz="2700" dirty="0" err="1">
                <a:latin typeface="Arial" panose="020B0604020202020204" pitchFamily="34" charset="0"/>
                <a:cs typeface="Arial" panose="020B0604020202020204" pitchFamily="34" charset="0"/>
              </a:rPr>
              <a:t>tugmachasi</a:t>
            </a:r>
            <a:r>
              <a:rPr lang="en-US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>
                <a:latin typeface="Arial" panose="020B0604020202020204" pitchFamily="34" charset="0"/>
                <a:cs typeface="Arial" panose="020B0604020202020204" pitchFamily="34" charset="0"/>
              </a:rPr>
              <a:t>bosiladi</a:t>
            </a:r>
            <a:r>
              <a:rPr lang="en-US" sz="27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700" b="1" dirty="0">
                <a:solidFill>
                  <a:srgbClr val="EA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2700" dirty="0"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</a:p>
          <a:p>
            <a:pPr algn="just"/>
            <a:r>
              <a:rPr lang="en-US" sz="2700" dirty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2700" dirty="0" err="1">
                <a:latin typeface="Arial" panose="020B0604020202020204" pitchFamily="34" charset="0"/>
                <a:cs typeface="Arial" panose="020B0604020202020204" pitchFamily="34" charset="0"/>
              </a:rPr>
              <a:t>Xabarlarni</a:t>
            </a:r>
            <a:r>
              <a:rPr lang="en-US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>
                <a:latin typeface="Arial" panose="020B0604020202020204" pitchFamily="34" charset="0"/>
                <a:cs typeface="Arial" panose="020B0604020202020204" pitchFamily="34" charset="0"/>
              </a:rPr>
              <a:t>qo‘shish</a:t>
            </a:r>
            <a:r>
              <a:rPr lang="en-US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>
                <a:latin typeface="Arial" panose="020B0604020202020204" pitchFamily="34" charset="0"/>
                <a:cs typeface="Arial" panose="020B0604020202020204" pitchFamily="34" charset="0"/>
              </a:rPr>
              <a:t>tahrirlash</a:t>
            </a:r>
            <a:r>
              <a:rPr lang="en-US" sz="2700" dirty="0">
                <a:latin typeface="Arial" panose="020B0604020202020204" pitchFamily="34" charset="0"/>
                <a:cs typeface="Arial" panose="020B0604020202020204" pitchFamily="34" charset="0"/>
              </a:rPr>
              <a:t> Posts </a:t>
            </a:r>
            <a:r>
              <a:rPr lang="en-US" sz="2700" dirty="0" err="1">
                <a:latin typeface="Arial" panose="020B0604020202020204" pitchFamily="34" charset="0"/>
                <a:cs typeface="Arial" panose="020B0604020202020204" pitchFamily="34" charset="0"/>
              </a:rPr>
              <a:t>bo‘limi</a:t>
            </a:r>
            <a:r>
              <a:rPr lang="en-US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>
                <a:latin typeface="Arial" panose="020B0604020202020204" pitchFamily="34" charset="0"/>
                <a:cs typeface="Arial" panose="020B0604020202020204" pitchFamily="34" charset="0"/>
              </a:rPr>
              <a:t>oshiriladi</a:t>
            </a:r>
            <a:r>
              <a:rPr lang="en-US" sz="27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700" b="1" dirty="0">
                <a:solidFill>
                  <a:srgbClr val="EA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2700" dirty="0"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</a:p>
          <a:p>
            <a:pPr algn="just"/>
            <a:r>
              <a:rPr lang="en-US" sz="2700" dirty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n-US" sz="2700" dirty="0" err="1">
                <a:latin typeface="Arial" panose="020B0604020202020204" pitchFamily="34" charset="0"/>
                <a:cs typeface="Arial" panose="020B0604020202020204" pitchFamily="34" charset="0"/>
              </a:rPr>
              <a:t>Sayt</a:t>
            </a:r>
            <a:r>
              <a:rPr lang="en-US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>
                <a:latin typeface="Arial" panose="020B0604020202020204" pitchFamily="34" charset="0"/>
                <a:cs typeface="Arial" panose="020B0604020202020204" pitchFamily="34" charset="0"/>
              </a:rPr>
              <a:t>tarkibiga</a:t>
            </a:r>
            <a:r>
              <a:rPr lang="en-US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>
                <a:latin typeface="Arial" panose="020B0604020202020204" pitchFamily="34" charset="0"/>
                <a:cs typeface="Arial" panose="020B0604020202020204" pitchFamily="34" charset="0"/>
              </a:rPr>
              <a:t>mediakontent</a:t>
            </a:r>
            <a:r>
              <a:rPr lang="en-US" sz="2700" dirty="0">
                <a:latin typeface="Arial" panose="020B0604020202020204" pitchFamily="34" charset="0"/>
                <a:cs typeface="Arial" panose="020B0604020202020204" pitchFamily="34" charset="0"/>
              </a:rPr>
              <a:t> (audio, video </a:t>
            </a:r>
            <a:r>
              <a:rPr lang="en-US" sz="27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>
                <a:latin typeface="Arial" panose="020B0604020202020204" pitchFamily="34" charset="0"/>
                <a:cs typeface="Arial" panose="020B0604020202020204" pitchFamily="34" charset="0"/>
              </a:rPr>
              <a:t>tasvir</a:t>
            </a:r>
            <a:r>
              <a:rPr lang="en-US" sz="27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700" dirty="0" err="1">
                <a:latin typeface="Arial" panose="020B0604020202020204" pitchFamily="34" charset="0"/>
                <a:cs typeface="Arial" panose="020B0604020202020204" pitchFamily="34" charset="0"/>
              </a:rPr>
              <a:t>qo‘shish</a:t>
            </a:r>
            <a:r>
              <a:rPr lang="en-US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Ме</a:t>
            </a:r>
            <a:r>
              <a:rPr lang="en-US" sz="2700" dirty="0" err="1">
                <a:latin typeface="Arial" panose="020B0604020202020204" pitchFamily="34" charset="0"/>
                <a:cs typeface="Arial" panose="020B0604020202020204" pitchFamily="34" charset="0"/>
              </a:rPr>
              <a:t>dia</a:t>
            </a:r>
            <a:r>
              <a:rPr lang="en-US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>
                <a:latin typeface="Arial" panose="020B0604020202020204" pitchFamily="34" charset="0"/>
                <a:cs typeface="Arial" panose="020B0604020202020204" pitchFamily="34" charset="0"/>
              </a:rPr>
              <a:t>bo‘limi</a:t>
            </a:r>
            <a:r>
              <a:rPr lang="en-US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>
                <a:latin typeface="Arial" panose="020B0604020202020204" pitchFamily="34" charset="0"/>
                <a:cs typeface="Arial" panose="020B0604020202020204" pitchFamily="34" charset="0"/>
              </a:rPr>
              <a:t>yordamga</a:t>
            </a:r>
            <a:r>
              <a:rPr lang="en-US" sz="2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dirty="0" err="1"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27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700" b="1" dirty="0">
                <a:solidFill>
                  <a:srgbClr val="EA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en-US" sz="2700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ru-RU" sz="2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/>
          <a:srcRect l="4734" t="2598" r="4157" b="19671"/>
          <a:stretch/>
        </p:blipFill>
        <p:spPr>
          <a:xfrm>
            <a:off x="2504097" y="3618670"/>
            <a:ext cx="6326394" cy="3147890"/>
          </a:xfrm>
          <a:prstGeom prst="rect">
            <a:avLst/>
          </a:prstGeom>
        </p:spPr>
      </p:pic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215153" y="119921"/>
            <a:ext cx="11799684" cy="794479"/>
          </a:xfrm>
          <a:solidFill>
            <a:srgbClr val="2365C7"/>
          </a:solidFill>
        </p:spPr>
        <p:txBody>
          <a:bodyPr>
            <a:norm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Web-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sayt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tarkibini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shakllantirish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694887" y="245972"/>
            <a:ext cx="551985" cy="501090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1001452" y="230982"/>
            <a:ext cx="597347" cy="501090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730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4.44444E-6 L -3.75E-6 -0.2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12" descr="Admin - Free professions and jobs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215153" y="119921"/>
            <a:ext cx="11799684" cy="794479"/>
          </a:xfrm>
          <a:solidFill>
            <a:srgbClr val="2365C7"/>
          </a:solidFill>
        </p:spPr>
        <p:txBody>
          <a:bodyPr>
            <a:norm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Web-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saytni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kontentlar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to‘ldirish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694887" y="245972"/>
            <a:ext cx="551985" cy="501090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1001452" y="230982"/>
            <a:ext cx="597347" cy="501090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1741" t="494" r="12064" b="80821"/>
          <a:stretch/>
        </p:blipFill>
        <p:spPr>
          <a:xfrm>
            <a:off x="732505" y="1098574"/>
            <a:ext cx="10764979" cy="1484205"/>
          </a:xfrm>
          <a:prstGeom prst="rect">
            <a:avLst/>
          </a:prstGeom>
          <a:ln>
            <a:solidFill>
              <a:schemeClr val="accent2"/>
            </a:solidFill>
          </a:ln>
        </p:spPr>
      </p:pic>
      <p:sp>
        <p:nvSpPr>
          <p:cNvPr id="4" name="Прямоугольник 3"/>
          <p:cNvSpPr/>
          <p:nvPr/>
        </p:nvSpPr>
        <p:spPr>
          <a:xfrm>
            <a:off x="726970" y="2734869"/>
            <a:ext cx="1080259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Muloqot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oynasi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sarlavha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nomi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tarkibi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sifatida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rasm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audio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videolar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kiritiladi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200" b="1" dirty="0">
                <a:solidFill>
                  <a:srgbClr val="EA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algn="just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Kontent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sifatida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tasvir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audio, video,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ro‘yxat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jadval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iqtibos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turdagi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bloklarni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kiritish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200" b="1" dirty="0">
                <a:solidFill>
                  <a:srgbClr val="EA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algn="just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ahifaning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xususiyatlarini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sozlash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blokdagi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uskunalardan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foydalaniladi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200" b="1" dirty="0">
                <a:solidFill>
                  <a:srgbClr val="EA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algn="just"/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Sahifaning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tarkibi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kiritilib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xususiyatlari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sozlangandan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Publish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Update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tugmachasi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bosiladi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200" b="1" dirty="0">
                <a:solidFill>
                  <a:srgbClr val="EA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7951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931" y="119921"/>
            <a:ext cx="11977141" cy="951233"/>
          </a:xfrm>
          <a:solidFill>
            <a:srgbClr val="2365C7"/>
          </a:solidFill>
        </p:spPr>
        <p:txBody>
          <a:bodyPr>
            <a:norm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Web-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sayt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menyularini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shakllantirish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594078" y="297670"/>
            <a:ext cx="694364" cy="52721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0900643" y="282680"/>
            <a:ext cx="751426" cy="527217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AutoShape 12" descr="Admin - Free professions and jobs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2" name="Picture 4" descr="Website PNG Transparent Images | PNG Al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2405" y="4396478"/>
            <a:ext cx="3495227" cy="2370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525" y="1162594"/>
            <a:ext cx="11359952" cy="5577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588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613349" y="593190"/>
            <a:ext cx="810717" cy="71953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0665084" y="593190"/>
            <a:ext cx="877341" cy="719532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pic>
        <p:nvPicPr>
          <p:cNvPr id="9" name="Picture 4" descr="Download Instagram New Logo Multi Color Vector Logo Blue Text - Instagram  Logo Vector 2018 PNG Image with No Background - PNGkey.co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2918" y="611144"/>
            <a:ext cx="614597" cy="393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Заголовок 1"/>
          <p:cNvSpPr txBox="1">
            <a:spLocks/>
          </p:cNvSpPr>
          <p:nvPr/>
        </p:nvSpPr>
        <p:spPr>
          <a:xfrm>
            <a:off x="104931" y="119921"/>
            <a:ext cx="11977141" cy="1230761"/>
          </a:xfrm>
          <a:prstGeom prst="rect">
            <a:avLst/>
          </a:prstGeom>
          <a:solidFill>
            <a:srgbClr val="2365C7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10000"/>
              </a:lnSpc>
            </a:pP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63449" y="428300"/>
            <a:ext cx="810717" cy="71953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6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0770014" y="413310"/>
            <a:ext cx="877341" cy="719532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8" name="Объект 2"/>
          <p:cNvSpPr>
            <a:spLocks noGrp="1"/>
          </p:cNvSpPr>
          <p:nvPr>
            <p:ph idx="1"/>
          </p:nvPr>
        </p:nvSpPr>
        <p:spPr>
          <a:xfrm>
            <a:off x="725644" y="2191295"/>
            <a:ext cx="6846230" cy="2829884"/>
          </a:xfrm>
          <a:ln>
            <a:solidFill>
              <a:srgbClr val="2365C7"/>
            </a:solidFill>
          </a:ln>
        </p:spPr>
        <p:txBody>
          <a:bodyPr>
            <a:noAutofit/>
          </a:bodyPr>
          <a:lstStyle/>
          <a:p>
            <a:pPr marL="514350" indent="-514350">
              <a:lnSpc>
                <a:spcPct val="120000"/>
              </a:lnSpc>
              <a:buAutoNum type="arabicPeriod"/>
            </a:pP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(57-bet).</a:t>
            </a:r>
          </a:p>
          <a:p>
            <a:pPr marL="514350" indent="-514350">
              <a:lnSpc>
                <a:spcPct val="120000"/>
              </a:lnSpc>
              <a:buAutoNum type="arabicPeriod"/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Wordpress.com CMS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platformasida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web-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sayt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tarkibini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shakllantiring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268" name="Picture 4" descr="homework boy desk - /education/kids/homework/homework_boy_desk.png.htm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9851" y="1426231"/>
            <a:ext cx="3348833" cy="3822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0948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931" y="119921"/>
            <a:ext cx="11977141" cy="1230761"/>
          </a:xfrm>
          <a:solidFill>
            <a:srgbClr val="2365C7"/>
          </a:solidFill>
        </p:spPr>
        <p:txBody>
          <a:bodyPr>
            <a:normAutofit/>
          </a:bodyPr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CMS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platformalari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63449" y="428300"/>
            <a:ext cx="810717" cy="71953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0770014" y="413310"/>
            <a:ext cx="877341" cy="719532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AutoShape 12" descr="Admin - Free professions and jobs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 descr="Best Free WordPress Themes 2019 | Theme Vis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3747" y="2123514"/>
            <a:ext cx="5094937" cy="3049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80406" y="2450086"/>
            <a:ext cx="2349874" cy="461665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SAYT DIZAYNI 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3" name="Стрелка вправо 12"/>
          <p:cNvSpPr/>
          <p:nvPr/>
        </p:nvSpPr>
        <p:spPr>
          <a:xfrm rot="21105605">
            <a:off x="3671878" y="4346751"/>
            <a:ext cx="2194560" cy="252141"/>
          </a:xfrm>
          <a:prstGeom prst="rightArrow">
            <a:avLst/>
          </a:prstGeom>
          <a:solidFill>
            <a:srgbClr val="FFFF0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право 5"/>
          <p:cNvSpPr/>
          <p:nvPr/>
        </p:nvSpPr>
        <p:spPr>
          <a:xfrm rot="631064">
            <a:off x="3667975" y="2791135"/>
            <a:ext cx="2194560" cy="233077"/>
          </a:xfrm>
          <a:prstGeom prst="rightArrow">
            <a:avLst/>
          </a:prstGeom>
          <a:solidFill>
            <a:srgbClr val="FFFF0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136570" y="4507475"/>
            <a:ext cx="2287999" cy="494751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non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SAYT TARKIBI</a:t>
            </a:r>
            <a:endParaRPr 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6417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931" y="119921"/>
            <a:ext cx="11977141" cy="1230761"/>
          </a:xfrm>
          <a:solidFill>
            <a:srgbClr val="2365C7"/>
          </a:solidFill>
        </p:spPr>
        <p:txBody>
          <a:bodyPr>
            <a:norm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AMALIY 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0287" y="1456211"/>
            <a:ext cx="11322322" cy="2123012"/>
          </a:xfrm>
          <a:ln>
            <a:solidFill>
              <a:srgbClr val="00B0F0"/>
            </a:solidFill>
          </a:ln>
        </p:spPr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CMSlarning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aksariyati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vizual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muharrir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Wysiwyg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foydalanishga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asoslangan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Ushbu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muharrir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Office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dasturlaridagi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muharrirlariga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o‘xshash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saytga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vizual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interfeys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ma’lumot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qo‘shish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o‘zgartirish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imkonini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63449" y="428300"/>
            <a:ext cx="810717" cy="71953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0770014" y="413310"/>
            <a:ext cx="877341" cy="719532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AutoShape 12" descr="Admin - Free professions and jobs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0" name="Picture 2" descr="OS Base - WordPress Blank Theme | Woocommerce Blank Them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7297" y="3546544"/>
            <a:ext cx="4415275" cy="3311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634731" y="1457105"/>
            <a:ext cx="8662460" cy="3962774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WYSIWYG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what you see is what you </a:t>
            </a:r>
            <a:r>
              <a:rPr lang="en-US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get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)-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inglizcha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qisqartma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bo’lib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siz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nimani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ko'rsangiz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shuni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olasiz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tarjima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qilinadi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954979" y="6366357"/>
            <a:ext cx="20219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 smtClean="0"/>
              <a:t>M</a:t>
            </a:r>
            <a:r>
              <a:rPr lang="ru-RU" b="1" dirty="0" err="1" smtClean="0"/>
              <a:t>a’lumotlar</a:t>
            </a:r>
            <a:r>
              <a:rPr lang="ru-RU" b="1" dirty="0" smtClean="0"/>
              <a:t> </a:t>
            </a:r>
            <a:r>
              <a:rPr lang="ru-RU" b="1" dirty="0" err="1"/>
              <a:t>bazasi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006918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931" y="119921"/>
            <a:ext cx="11977141" cy="1230761"/>
          </a:xfrm>
          <a:solidFill>
            <a:srgbClr val="2365C7"/>
          </a:solidFill>
        </p:spPr>
        <p:txBody>
          <a:bodyPr>
            <a:norm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BUNI BILASIZMI?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5541" y="1394510"/>
            <a:ext cx="11111814" cy="499122"/>
          </a:xfrm>
          <a:ln>
            <a:solidFill>
              <a:srgbClr val="ED553B"/>
            </a:solidFill>
          </a:ln>
        </p:spPr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Sayt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sahifalariga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ma’lumotlar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joylashtiriladi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63449" y="428300"/>
            <a:ext cx="810717" cy="71953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0770014" y="413310"/>
            <a:ext cx="877341" cy="719532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AutoShape 12" descr="Admin - Free professions and jobs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4" name="Picture 2" descr="How to Customize Your WordPress Theme (5 Step-by-Step Ways)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791" y="4880424"/>
            <a:ext cx="3604277" cy="1802139"/>
          </a:xfrm>
          <a:prstGeom prst="rect">
            <a:avLst/>
          </a:prstGeom>
          <a:noFill/>
          <a:ln>
            <a:solidFill>
              <a:schemeClr val="tx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958779" y="2164791"/>
            <a:ext cx="1801570" cy="461665"/>
          </a:xfrm>
          <a:prstGeom prst="rect">
            <a:avLst/>
          </a:prstGeom>
          <a:solidFill>
            <a:srgbClr val="ED553B"/>
          </a:solidFill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03761" y="2149714"/>
            <a:ext cx="1761182" cy="461665"/>
          </a:xfrm>
          <a:prstGeom prst="rect">
            <a:avLst/>
          </a:prstGeom>
          <a:solidFill>
            <a:srgbClr val="ED553B"/>
          </a:solidFill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Rasm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797989" y="2149714"/>
            <a:ext cx="1827744" cy="461665"/>
          </a:xfrm>
          <a:prstGeom prst="rect">
            <a:avLst/>
          </a:prstGeom>
          <a:solidFill>
            <a:srgbClr val="ED553B"/>
          </a:solidFill>
          <a:ln>
            <a:solidFill>
              <a:srgbClr val="00B0F0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Animatsiya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трелка углом 6"/>
          <p:cNvSpPr/>
          <p:nvPr/>
        </p:nvSpPr>
        <p:spPr>
          <a:xfrm flipV="1">
            <a:off x="954039" y="1992841"/>
            <a:ext cx="640253" cy="634174"/>
          </a:xfrm>
          <a:prstGeom prst="bentArrow">
            <a:avLst/>
          </a:prstGeom>
          <a:solidFill>
            <a:srgbClr val="ED553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51583" y="3008296"/>
            <a:ext cx="11111813" cy="954107"/>
          </a:xfrm>
          <a:prstGeom prst="rect">
            <a:avLst/>
          </a:prstGeom>
          <a:ln>
            <a:solidFill>
              <a:srgbClr val="ED553B"/>
            </a:solidFill>
          </a:ln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ru-RU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Sayt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sahifalariga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audio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video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ma’lumotlarni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ham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joylashtirish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mumkinmi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783309" y="4190581"/>
            <a:ext cx="1761182" cy="461665"/>
          </a:xfrm>
          <a:prstGeom prst="rect">
            <a:avLst/>
          </a:prstGeom>
          <a:solidFill>
            <a:srgbClr val="ED553B"/>
          </a:solidFill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Стрелка углом 13"/>
          <p:cNvSpPr/>
          <p:nvPr/>
        </p:nvSpPr>
        <p:spPr>
          <a:xfrm flipV="1">
            <a:off x="3461656" y="4011965"/>
            <a:ext cx="1104309" cy="574962"/>
          </a:xfrm>
          <a:prstGeom prst="bentArrow">
            <a:avLst/>
          </a:prstGeom>
          <a:solidFill>
            <a:srgbClr val="ED553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093395" y="2164791"/>
            <a:ext cx="1761182" cy="461665"/>
          </a:xfrm>
          <a:prstGeom prst="rect">
            <a:avLst/>
          </a:prstGeom>
          <a:solidFill>
            <a:srgbClr val="ED553B"/>
          </a:solidFill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Ro’yxat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0187623" y="2164790"/>
            <a:ext cx="1761182" cy="461665"/>
          </a:xfrm>
          <a:prstGeom prst="rect">
            <a:avLst/>
          </a:prstGeom>
          <a:solidFill>
            <a:srgbClr val="ED553B"/>
          </a:solidFill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Jadval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9181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9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931" y="119921"/>
            <a:ext cx="11977141" cy="1230761"/>
          </a:xfrm>
          <a:solidFill>
            <a:srgbClr val="2365C7"/>
          </a:solidFill>
        </p:spPr>
        <p:txBody>
          <a:bodyPr>
            <a:norm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TAYANCH 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TUSHUNCHALAR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0375" y="1581085"/>
            <a:ext cx="6895172" cy="3420089"/>
          </a:xfrm>
          <a:ln>
            <a:solidFill>
              <a:srgbClr val="ED553B"/>
            </a:solidFill>
          </a:ln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Menu (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menyu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) —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sayt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sahifalariga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o‘tishni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osonlashtiradigan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bo‘lim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nomlari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menyu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elementlari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bog‘langan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guruhlardan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to‘plam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Menyu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elementlarini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belgi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—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ikonkalar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belgilash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saytning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menyusi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lozim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63449" y="428300"/>
            <a:ext cx="810717" cy="71953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0770014" y="413310"/>
            <a:ext cx="877341" cy="719532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AutoShape 12" descr="Admin - Free professions and jobs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 descr="Wordpress Menu Plugins - Our Selection of the Top 8 for a Great Menu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85"/>
          <a:stretch/>
        </p:blipFill>
        <p:spPr bwMode="auto">
          <a:xfrm>
            <a:off x="7606655" y="1581085"/>
            <a:ext cx="4040700" cy="3420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30 Exceptional CSS Navigation Techniques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49" t="52544" r="6725"/>
          <a:stretch/>
        </p:blipFill>
        <p:spPr bwMode="auto">
          <a:xfrm>
            <a:off x="2066932" y="5231577"/>
            <a:ext cx="8053137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6725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931" y="119921"/>
            <a:ext cx="11977141" cy="1230761"/>
          </a:xfrm>
          <a:solidFill>
            <a:srgbClr val="2365C7"/>
          </a:solidFill>
        </p:spPr>
        <p:txBody>
          <a:bodyPr>
            <a:normAutofit/>
          </a:bodyPr>
          <a:lstStyle/>
          <a:p>
            <a:pPr algn="ctr"/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Menyularga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misollar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63449" y="428300"/>
            <a:ext cx="810717" cy="71953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0770014" y="413310"/>
            <a:ext cx="877341" cy="719532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AutoShape 12" descr="Admin - Free professions and jobs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4011" t="20669" r="4134" b="54331"/>
          <a:stretch/>
        </p:blipFill>
        <p:spPr>
          <a:xfrm>
            <a:off x="117817" y="1359959"/>
            <a:ext cx="11951368" cy="18288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5613" t="21985" r="5490" b="8936"/>
          <a:stretch/>
        </p:blipFill>
        <p:spPr>
          <a:xfrm>
            <a:off x="307975" y="1350682"/>
            <a:ext cx="11566358" cy="5053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6736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931" y="119921"/>
            <a:ext cx="11977141" cy="1230761"/>
          </a:xfrm>
          <a:solidFill>
            <a:srgbClr val="2365C7"/>
          </a:solidFill>
        </p:spPr>
        <p:txBody>
          <a:bodyPr>
            <a:normAutofit/>
          </a:bodyPr>
          <a:lstStyle/>
          <a:p>
            <a:pPr algn="ctr"/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Menyularga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misollar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63449" y="428300"/>
            <a:ext cx="810717" cy="71953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0770014" y="413310"/>
            <a:ext cx="877341" cy="719532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AutoShape 12" descr="Admin - Free professions and jobs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t="40406" r="26943" b="52577"/>
          <a:stretch/>
        </p:blipFill>
        <p:spPr>
          <a:xfrm>
            <a:off x="310184" y="1659061"/>
            <a:ext cx="11881816" cy="97856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2096" t="19792" r="27067" b="73409"/>
          <a:stretch/>
        </p:blipFill>
        <p:spPr>
          <a:xfrm>
            <a:off x="460375" y="2946008"/>
            <a:ext cx="11255611" cy="92816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l="4997" t="18038" r="6107" b="73190"/>
          <a:stretch/>
        </p:blipFill>
        <p:spPr>
          <a:xfrm>
            <a:off x="281038" y="4491788"/>
            <a:ext cx="11614283" cy="86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0464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931" y="119921"/>
            <a:ext cx="11977141" cy="1230761"/>
          </a:xfrm>
          <a:solidFill>
            <a:srgbClr val="2365C7"/>
          </a:solidFill>
        </p:spPr>
        <p:txBody>
          <a:bodyPr>
            <a:normAutofit/>
          </a:bodyPr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Web-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sayt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63449" y="428300"/>
            <a:ext cx="810717" cy="71953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0770014" y="413310"/>
            <a:ext cx="877341" cy="719532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AutoShape 12" descr="Admin - Free professions and jobs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819641" y="1659061"/>
            <a:ext cx="10547720" cy="2554545"/>
          </a:xfrm>
          <a:prstGeom prst="rect">
            <a:avLst/>
          </a:prstGeom>
          <a:ln>
            <a:solidFill>
              <a:srgbClr val="ED553B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Web-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saytda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y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uqori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sifatli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tarkib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nafaqat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balki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rasm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video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audio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shuningdek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ma’lumotnoma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sarlavha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metateglardan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Biznes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loyihalarni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yuritishda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tarkibning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sifati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birga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vaqti-vaqti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yangilanib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turishi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ham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ahamiyatga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2052" name="Picture 4" descr="Website PNG Transparent Images | PNG Al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2405" y="4396478"/>
            <a:ext cx="3495227" cy="2370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7515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931" y="119921"/>
            <a:ext cx="11977141" cy="1230761"/>
          </a:xfrm>
          <a:solidFill>
            <a:srgbClr val="2365C7"/>
          </a:solidFill>
        </p:spPr>
        <p:txBody>
          <a:bodyPr>
            <a:normAutofit/>
          </a:bodyPr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Web-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sayt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tarkibini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kontentlar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boyitishda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quyidagilarga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e’tibor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qaratish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zarur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63449" y="428300"/>
            <a:ext cx="810717" cy="71953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0770014" y="413310"/>
            <a:ext cx="877341" cy="719532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AutoShape 12" descr="Admin - Free professions and jobs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868807" y="1456211"/>
            <a:ext cx="10926953" cy="2862322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514350" indent="-514350">
              <a:buAutoNum type="arabicPeriod"/>
            </a:pPr>
            <a:r>
              <a:rPr lang="ru-RU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Kontentning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xosligi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Kontentdagi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muallif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matnlari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takrorlanmas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sifatli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sodda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ravon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jozibali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lozim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eriod"/>
            </a:pP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eriod"/>
            </a:pPr>
            <a:r>
              <a:rPr lang="ru-RU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Kontentning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mazmundorligi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Internet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tarmoqlarida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mazmunsiz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maqolalar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ham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orasidan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o‘quvchi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doim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ham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foydali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ma’lumotni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topavermaydi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8" name="Picture 2" descr="Website PNG Images, Free Transparent Website Download - Kind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8614" y="4424062"/>
            <a:ext cx="3449773" cy="2301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6560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2773</TotalTime>
  <Words>583</Words>
  <Application>Microsoft Office PowerPoint</Application>
  <PresentationFormat>Широкоэкранный</PresentationFormat>
  <Paragraphs>60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맑은 고딕</vt:lpstr>
      <vt:lpstr>Arial</vt:lpstr>
      <vt:lpstr>Calibri</vt:lpstr>
      <vt:lpstr>Calibri Light</vt:lpstr>
      <vt:lpstr>Тема Office</vt:lpstr>
      <vt:lpstr>INFORMATIKA VA AXBOROT TEXNOLOGIYALARI</vt:lpstr>
      <vt:lpstr>CMS platformalari</vt:lpstr>
      <vt:lpstr>AMALIY TOPSHIRIQLAR</vt:lpstr>
      <vt:lpstr>BUNI BILASIZMI?</vt:lpstr>
      <vt:lpstr>TAYANCH TUSHUNCHALAR</vt:lpstr>
      <vt:lpstr>Menyularga misollar</vt:lpstr>
      <vt:lpstr>Menyularga misollar</vt:lpstr>
      <vt:lpstr>Web-sayt tarkibi</vt:lpstr>
      <vt:lpstr>Web-sayt tarkibini kontentlar bilan boyitishda  quyidagilarga e’tibor qaratish zarur.</vt:lpstr>
      <vt:lpstr>Web-sayt tarkibini kontentlar bilan boyitishda  quyidagilarga e’tibor qaratish zarur.</vt:lpstr>
      <vt:lpstr>Web-sayt tarkibini shakllantirish</vt:lpstr>
      <vt:lpstr>Web-sayt tarkibini shakllantirish</vt:lpstr>
      <vt:lpstr>Web-sayt tarkibini shakllantirish</vt:lpstr>
      <vt:lpstr>Web-sayt tarkibini shakllantirish</vt:lpstr>
      <vt:lpstr>Web-saytni kontentlar bilan to‘ldirish</vt:lpstr>
      <vt:lpstr>Web-sayt menyularini shakllantirish</vt:lpstr>
      <vt:lpstr>Презентация PowerPoint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5-DARS</dc:title>
  <dc:creator>TDPU</dc:creator>
  <cp:lastModifiedBy>Пользователь</cp:lastModifiedBy>
  <cp:revision>230</cp:revision>
  <dcterms:created xsi:type="dcterms:W3CDTF">2020-09-18T22:01:45Z</dcterms:created>
  <dcterms:modified xsi:type="dcterms:W3CDTF">2020-11-20T14:13:17Z</dcterms:modified>
</cp:coreProperties>
</file>