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83" r:id="rId3"/>
    <p:sldId id="275" r:id="rId4"/>
    <p:sldId id="258" r:id="rId5"/>
    <p:sldId id="280" r:id="rId6"/>
    <p:sldId id="259" r:id="rId7"/>
    <p:sldId id="277" r:id="rId8"/>
    <p:sldId id="278" r:id="rId9"/>
    <p:sldId id="279" r:id="rId10"/>
    <p:sldId id="281" r:id="rId11"/>
    <p:sldId id="284" r:id="rId12"/>
    <p:sldId id="272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65C7"/>
    <a:srgbClr val="260BEF"/>
    <a:srgbClr val="EC0086"/>
    <a:srgbClr val="23E148"/>
    <a:srgbClr val="A3D20C"/>
    <a:srgbClr val="00A859"/>
    <a:srgbClr val="1C5C7C"/>
    <a:srgbClr val="FD9B46"/>
    <a:srgbClr val="47BF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309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391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0414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5554FB4E-E79F-4FCD-B373-1990A7E51642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-1" y="0"/>
            <a:ext cx="10203255" cy="6858000"/>
          </a:xfrm>
          <a:custGeom>
            <a:avLst/>
            <a:gdLst>
              <a:gd name="connsiteX0" fmla="*/ 0 w 8908610"/>
              <a:gd name="connsiteY0" fmla="*/ 0 h 6858000"/>
              <a:gd name="connsiteX1" fmla="*/ 8908610 w 8908610"/>
              <a:gd name="connsiteY1" fmla="*/ 0 h 6858000"/>
              <a:gd name="connsiteX2" fmla="*/ 8908610 w 8908610"/>
              <a:gd name="connsiteY2" fmla="*/ 6858000 h 6858000"/>
              <a:gd name="connsiteX3" fmla="*/ 0 w 8908610"/>
              <a:gd name="connsiteY3" fmla="*/ 6858000 h 6858000"/>
              <a:gd name="connsiteX4" fmla="*/ 0 w 8908610"/>
              <a:gd name="connsiteY4" fmla="*/ 0 h 6858000"/>
              <a:gd name="connsiteX0" fmla="*/ 0 w 8908610"/>
              <a:gd name="connsiteY0" fmla="*/ 0 h 6858000"/>
              <a:gd name="connsiteX1" fmla="*/ 4725909 w 8908610"/>
              <a:gd name="connsiteY1" fmla="*/ 0 h 6858000"/>
              <a:gd name="connsiteX2" fmla="*/ 8908610 w 8908610"/>
              <a:gd name="connsiteY2" fmla="*/ 6858000 h 6858000"/>
              <a:gd name="connsiteX3" fmla="*/ 0 w 8908610"/>
              <a:gd name="connsiteY3" fmla="*/ 6858000 h 6858000"/>
              <a:gd name="connsiteX4" fmla="*/ 0 w 8908610"/>
              <a:gd name="connsiteY4" fmla="*/ 0 h 6858000"/>
              <a:gd name="connsiteX0" fmla="*/ 0 w 8908610"/>
              <a:gd name="connsiteY0" fmla="*/ 0 h 6858000"/>
              <a:gd name="connsiteX1" fmla="*/ 4330673 w 8908610"/>
              <a:gd name="connsiteY1" fmla="*/ 0 h 6858000"/>
              <a:gd name="connsiteX2" fmla="*/ 8908610 w 8908610"/>
              <a:gd name="connsiteY2" fmla="*/ 6858000 h 6858000"/>
              <a:gd name="connsiteX3" fmla="*/ 0 w 8908610"/>
              <a:gd name="connsiteY3" fmla="*/ 6858000 h 6858000"/>
              <a:gd name="connsiteX4" fmla="*/ 0 w 890861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08610" h="6858000">
                <a:moveTo>
                  <a:pt x="0" y="0"/>
                </a:moveTo>
                <a:lnTo>
                  <a:pt x="4330673" y="0"/>
                </a:lnTo>
                <a:lnTo>
                  <a:pt x="890861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46247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38148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4800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54BAF68A-9D51-4222-8013-E9B5F82098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00903"/>
            <a:ext cx="11600704" cy="1140891"/>
          </a:xfrm>
          <a:prstGeom prst="rect">
            <a:avLst/>
          </a:prstGeom>
        </p:spPr>
      </p:pic>
      <p:pic>
        <p:nvPicPr>
          <p:cNvPr id="3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id="{1C4F8B41-3F98-4240-8891-4ADABC669A4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 flipH="1">
            <a:off x="8509450" y="2348880"/>
            <a:ext cx="3683812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88CB46E1-8EB0-4782-9CDE-623B6BC6877B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898129" y="2735416"/>
            <a:ext cx="1672517" cy="2613110"/>
          </a:xfrm>
          <a:custGeom>
            <a:avLst/>
            <a:gdLst>
              <a:gd name="connsiteX0" fmla="*/ 0 w 1296000"/>
              <a:gd name="connsiteY0" fmla="*/ 0 h 2700000"/>
              <a:gd name="connsiteX1" fmla="*/ 1296000 w 1296000"/>
              <a:gd name="connsiteY1" fmla="*/ 0 h 2700000"/>
              <a:gd name="connsiteX2" fmla="*/ 1296000 w 1296000"/>
              <a:gd name="connsiteY2" fmla="*/ 2700000 h 2700000"/>
              <a:gd name="connsiteX3" fmla="*/ 0 w 1296000"/>
              <a:gd name="connsiteY3" fmla="*/ 2700000 h 2700000"/>
              <a:gd name="connsiteX4" fmla="*/ 0 w 1296000"/>
              <a:gd name="connsiteY4" fmla="*/ 0 h 2700000"/>
              <a:gd name="connsiteX0" fmla="*/ 0 w 1436677"/>
              <a:gd name="connsiteY0" fmla="*/ 0 h 2745513"/>
              <a:gd name="connsiteX1" fmla="*/ 1436677 w 1436677"/>
              <a:gd name="connsiteY1" fmla="*/ 45513 h 2745513"/>
              <a:gd name="connsiteX2" fmla="*/ 1436677 w 1436677"/>
              <a:gd name="connsiteY2" fmla="*/ 2745513 h 2745513"/>
              <a:gd name="connsiteX3" fmla="*/ 140677 w 1436677"/>
              <a:gd name="connsiteY3" fmla="*/ 2745513 h 2745513"/>
              <a:gd name="connsiteX4" fmla="*/ 0 w 1436677"/>
              <a:gd name="connsiteY4" fmla="*/ 0 h 2745513"/>
              <a:gd name="connsiteX0" fmla="*/ 0 w 1453227"/>
              <a:gd name="connsiteY0" fmla="*/ 0 h 2745513"/>
              <a:gd name="connsiteX1" fmla="*/ 1453227 w 1453227"/>
              <a:gd name="connsiteY1" fmla="*/ 45513 h 2745513"/>
              <a:gd name="connsiteX2" fmla="*/ 1453227 w 1453227"/>
              <a:gd name="connsiteY2" fmla="*/ 2745513 h 2745513"/>
              <a:gd name="connsiteX3" fmla="*/ 157227 w 1453227"/>
              <a:gd name="connsiteY3" fmla="*/ 2745513 h 2745513"/>
              <a:gd name="connsiteX4" fmla="*/ 0 w 1453227"/>
              <a:gd name="connsiteY4" fmla="*/ 0 h 2745513"/>
              <a:gd name="connsiteX0" fmla="*/ 0 w 1523565"/>
              <a:gd name="connsiteY0" fmla="*/ 0 h 2745513"/>
              <a:gd name="connsiteX1" fmla="*/ 1523565 w 1523565"/>
              <a:gd name="connsiteY1" fmla="*/ 16550 h 2745513"/>
              <a:gd name="connsiteX2" fmla="*/ 1453227 w 1523565"/>
              <a:gd name="connsiteY2" fmla="*/ 2745513 h 2745513"/>
              <a:gd name="connsiteX3" fmla="*/ 157227 w 1523565"/>
              <a:gd name="connsiteY3" fmla="*/ 2745513 h 2745513"/>
              <a:gd name="connsiteX4" fmla="*/ 0 w 1523565"/>
              <a:gd name="connsiteY4" fmla="*/ 0 h 2745513"/>
              <a:gd name="connsiteX0" fmla="*/ 0 w 1672517"/>
              <a:gd name="connsiteY0" fmla="*/ 0 h 2745513"/>
              <a:gd name="connsiteX1" fmla="*/ 1523565 w 1672517"/>
              <a:gd name="connsiteY1" fmla="*/ 16550 h 2745513"/>
              <a:gd name="connsiteX2" fmla="*/ 1672517 w 1672517"/>
              <a:gd name="connsiteY2" fmla="*/ 2580011 h 2745513"/>
              <a:gd name="connsiteX3" fmla="*/ 157227 w 1672517"/>
              <a:gd name="connsiteY3" fmla="*/ 2745513 h 2745513"/>
              <a:gd name="connsiteX4" fmla="*/ 0 w 1672517"/>
              <a:gd name="connsiteY4" fmla="*/ 0 h 2745513"/>
              <a:gd name="connsiteX0" fmla="*/ 0 w 1672517"/>
              <a:gd name="connsiteY0" fmla="*/ 0 h 2580011"/>
              <a:gd name="connsiteX1" fmla="*/ 1523565 w 1672517"/>
              <a:gd name="connsiteY1" fmla="*/ 16550 h 2580011"/>
              <a:gd name="connsiteX2" fmla="*/ 1672517 w 1672517"/>
              <a:gd name="connsiteY2" fmla="*/ 2580011 h 2580011"/>
              <a:gd name="connsiteX3" fmla="*/ 165502 w 1672517"/>
              <a:gd name="connsiteY3" fmla="*/ 2563460 h 2580011"/>
              <a:gd name="connsiteX4" fmla="*/ 0 w 1672517"/>
              <a:gd name="connsiteY4" fmla="*/ 0 h 2580011"/>
              <a:gd name="connsiteX0" fmla="*/ 0 w 1672517"/>
              <a:gd name="connsiteY0" fmla="*/ 0 h 2604835"/>
              <a:gd name="connsiteX1" fmla="*/ 1523565 w 1672517"/>
              <a:gd name="connsiteY1" fmla="*/ 16550 h 2604835"/>
              <a:gd name="connsiteX2" fmla="*/ 1672517 w 1672517"/>
              <a:gd name="connsiteY2" fmla="*/ 2580011 h 2604835"/>
              <a:gd name="connsiteX3" fmla="*/ 161364 w 1672517"/>
              <a:gd name="connsiteY3" fmla="*/ 2604835 h 2604835"/>
              <a:gd name="connsiteX4" fmla="*/ 0 w 1672517"/>
              <a:gd name="connsiteY4" fmla="*/ 0 h 2604835"/>
              <a:gd name="connsiteX0" fmla="*/ 0 w 1672517"/>
              <a:gd name="connsiteY0" fmla="*/ 0 h 2613110"/>
              <a:gd name="connsiteX1" fmla="*/ 1523565 w 1672517"/>
              <a:gd name="connsiteY1" fmla="*/ 16550 h 2613110"/>
              <a:gd name="connsiteX2" fmla="*/ 1672517 w 1672517"/>
              <a:gd name="connsiteY2" fmla="*/ 2580011 h 2613110"/>
              <a:gd name="connsiteX3" fmla="*/ 161364 w 1672517"/>
              <a:gd name="connsiteY3" fmla="*/ 2613110 h 2613110"/>
              <a:gd name="connsiteX4" fmla="*/ 0 w 1672517"/>
              <a:gd name="connsiteY4" fmla="*/ 0 h 2613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2517" h="2613110">
                <a:moveTo>
                  <a:pt x="0" y="0"/>
                </a:moveTo>
                <a:lnTo>
                  <a:pt x="1523565" y="16550"/>
                </a:lnTo>
                <a:lnTo>
                  <a:pt x="1672517" y="2580011"/>
                </a:lnTo>
                <a:lnTo>
                  <a:pt x="161364" y="261311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88CF590-A7AC-47AA-9D77-5FF843A9C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20138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803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968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563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701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233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888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558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349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4CDADB-FFBE-43A6-95D6-CABC81929194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343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  <p:sldLayoutId id="2147483663" r:id="rId14"/>
    <p:sldLayoutId id="214748366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8548" y="341025"/>
            <a:ext cx="6979501" cy="1385385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41"/>
              </a:spcBef>
            </a:pPr>
            <a:r>
              <a:rPr lang="en-US" b="1" spc="1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Informatika</a:t>
            </a:r>
            <a:r>
              <a:rPr lang="en-US" b="1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spc="1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spc="1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b="1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spc="1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texnologiyalari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985817" y="3058999"/>
            <a:ext cx="6963828" cy="55559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en-US" sz="36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 </a:t>
            </a:r>
            <a:r>
              <a:rPr lang="en-US" sz="36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 ISH</a:t>
            </a:r>
            <a:endParaRPr lang="ru-RU" sz="3600" b="1" dirty="0">
              <a:solidFill>
                <a:srgbClr val="2365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28252" y="2552131"/>
            <a:ext cx="727405" cy="373197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382AB4AE-4981-4494-BB32-7A573B110208}"/>
              </a:ext>
            </a:extLst>
          </p:cNvPr>
          <p:cNvSpPr/>
          <p:nvPr/>
        </p:nvSpPr>
        <p:spPr>
          <a:xfrm>
            <a:off x="695366" y="641327"/>
            <a:ext cx="1042978" cy="802396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3810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095BD782-9915-451D-8BDE-31B9F6A26271}"/>
              </a:ext>
            </a:extLst>
          </p:cNvPr>
          <p:cNvSpPr/>
          <p:nvPr/>
        </p:nvSpPr>
        <p:spPr>
          <a:xfrm>
            <a:off x="841873" y="956161"/>
            <a:ext cx="749978" cy="201607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3810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312CDD75-671C-4D07-9747-AFD5EA1B46A6}"/>
              </a:ext>
            </a:extLst>
          </p:cNvPr>
          <p:cNvSpPr/>
          <p:nvPr/>
        </p:nvSpPr>
        <p:spPr>
          <a:xfrm>
            <a:off x="841873" y="704479"/>
            <a:ext cx="749978" cy="201607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381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742" y="2418934"/>
            <a:ext cx="2852322" cy="2778708"/>
          </a:xfrm>
          <a:prstGeom prst="rect">
            <a:avLst/>
          </a:prstGeom>
        </p:spPr>
      </p:pic>
      <p:sp>
        <p:nvSpPr>
          <p:cNvPr id="17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67962" y="483300"/>
            <a:ext cx="1425128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967962" y="773481"/>
            <a:ext cx="1388954" cy="11803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3600" b="1" spc="21" dirty="0" smtClean="0">
                <a:solidFill>
                  <a:srgbClr val="FEFEFE"/>
                </a:solidFill>
                <a:latin typeface="Arial"/>
                <a:cs typeface="Arial"/>
              </a:rPr>
              <a:t>8- </a:t>
            </a:r>
            <a:r>
              <a:rPr lang="en-US" sz="3600" b="1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3600" b="1" dirty="0">
              <a:latin typeface="Arial"/>
              <a:cs typeface="Arial"/>
            </a:endParaRPr>
          </a:p>
          <a:p>
            <a:pPr>
              <a:spcBef>
                <a:spcPts val="265"/>
              </a:spcBef>
            </a:pPr>
            <a:endParaRPr sz="3600" b="1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452424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405837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Grp="1" noChangeAspect="1"/>
          </p:cNvPicPr>
          <p:nvPr>
            <p:ph type="pic" sz="quarter" idx="6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1" r="8141"/>
          <a:stretch>
            <a:fillRect/>
          </a:stretch>
        </p:blipFill>
        <p:spPr/>
      </p:pic>
      <p:sp>
        <p:nvSpPr>
          <p:cNvPr id="2" name="Oval 91">
            <a:extLst>
              <a:ext uri="{FF2B5EF4-FFF2-40B4-BE49-F238E27FC236}">
                <a16:creationId xmlns:a16="http://schemas.microsoft.com/office/drawing/2014/main" id="{0DBBFDD1-F50C-4930-A888-1EC04B065F4C}"/>
              </a:ext>
            </a:extLst>
          </p:cNvPr>
          <p:cNvSpPr/>
          <p:nvPr/>
        </p:nvSpPr>
        <p:spPr>
          <a:xfrm flipH="1">
            <a:off x="5857018" y="1231873"/>
            <a:ext cx="563020" cy="5630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val 94">
            <a:extLst>
              <a:ext uri="{FF2B5EF4-FFF2-40B4-BE49-F238E27FC236}">
                <a16:creationId xmlns:a16="http://schemas.microsoft.com/office/drawing/2014/main" id="{AA250AD1-03FA-4F77-B05E-9D0A3FCEEC3E}"/>
              </a:ext>
            </a:extLst>
          </p:cNvPr>
          <p:cNvSpPr/>
          <p:nvPr/>
        </p:nvSpPr>
        <p:spPr>
          <a:xfrm flipH="1">
            <a:off x="6583892" y="2323007"/>
            <a:ext cx="563020" cy="56302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E26407-8CCB-4954-BC8E-75B01533923B}"/>
              </a:ext>
            </a:extLst>
          </p:cNvPr>
          <p:cNvSpPr txBox="1"/>
          <p:nvPr/>
        </p:nvSpPr>
        <p:spPr>
          <a:xfrm flipH="1">
            <a:off x="6587332" y="1181628"/>
            <a:ext cx="49527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Bolalik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chog‘larida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Mark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shaxsiy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kompyuteri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orzu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2B2F7D-6648-4EBE-A0A2-D8BA87D78FA0}"/>
              </a:ext>
            </a:extLst>
          </p:cNvPr>
          <p:cNvSpPr txBox="1"/>
          <p:nvPr/>
        </p:nvSpPr>
        <p:spPr>
          <a:xfrm flipH="1">
            <a:off x="7275859" y="2156062"/>
            <a:ext cx="48057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yoshga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to‘lganida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ota-onasi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sovg‘a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qilishgan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Mark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soatda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kompyuterni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o‘rganib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Oval 91">
            <a:extLst>
              <a:ext uri="{FF2B5EF4-FFF2-40B4-BE49-F238E27FC236}">
                <a16:creationId xmlns:a16="http://schemas.microsoft.com/office/drawing/2014/main" id="{6C027D85-01D6-4145-89B8-E313F993C9DC}"/>
              </a:ext>
            </a:extLst>
          </p:cNvPr>
          <p:cNvSpPr/>
          <p:nvPr/>
        </p:nvSpPr>
        <p:spPr>
          <a:xfrm flipH="1">
            <a:off x="5217853" y="375439"/>
            <a:ext cx="563020" cy="5630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 124">
            <a:extLst>
              <a:ext uri="{FF2B5EF4-FFF2-40B4-BE49-F238E27FC236}">
                <a16:creationId xmlns:a16="http://schemas.microsoft.com/office/drawing/2014/main" id="{24BB1166-0D57-4003-A0AB-7C043ABD1CA2}"/>
              </a:ext>
            </a:extLst>
          </p:cNvPr>
          <p:cNvGrpSpPr/>
          <p:nvPr/>
        </p:nvGrpSpPr>
        <p:grpSpPr>
          <a:xfrm flipH="1">
            <a:off x="5918570" y="337305"/>
            <a:ext cx="5621483" cy="707886"/>
            <a:chOff x="4807127" y="1783849"/>
            <a:chExt cx="1962837" cy="70788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B6FAEC6-BC91-4C41-8355-C68C29BE1469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BE49626-ECA1-48B8-8D83-B31916F2FA35}"/>
                </a:ext>
              </a:extLst>
            </p:cNvPr>
            <p:cNvSpPr txBox="1"/>
            <p:nvPr/>
          </p:nvSpPr>
          <p:spPr>
            <a:xfrm>
              <a:off x="4807127" y="1783849"/>
              <a:ext cx="1962837" cy="707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Mark </a:t>
              </a:r>
              <a:r>
                <a:rPr lang="en-US" sz="2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Sukerberg</a:t>
              </a:r>
              <a:r>
                <a:rPr lang="en-US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1984-yil 14-mayda </a:t>
              </a:r>
              <a:r>
                <a:rPr lang="en-US" sz="2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AQSHning</a:t>
              </a:r>
              <a:r>
                <a:rPr lang="en-US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New-York </a:t>
              </a:r>
              <a:r>
                <a:rPr lang="en-US" sz="2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shtatida</a:t>
              </a:r>
              <a:r>
                <a:rPr lang="en-US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tug‘ilgan</a:t>
              </a:r>
              <a:r>
                <a:rPr lang="en-US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sp>
        <p:nvSpPr>
          <p:cNvPr id="17" name="Oval 95">
            <a:extLst>
              <a:ext uri="{FF2B5EF4-FFF2-40B4-BE49-F238E27FC236}">
                <a16:creationId xmlns:a16="http://schemas.microsoft.com/office/drawing/2014/main" id="{AC0549B7-F8B3-45E4-9FD5-5359AF6136F3}"/>
              </a:ext>
            </a:extLst>
          </p:cNvPr>
          <p:cNvSpPr/>
          <p:nvPr/>
        </p:nvSpPr>
        <p:spPr>
          <a:xfrm>
            <a:off x="7486760" y="3397154"/>
            <a:ext cx="563020" cy="56302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EECA4CD-5026-4C12-94F5-47798FD58D3A}"/>
              </a:ext>
            </a:extLst>
          </p:cNvPr>
          <p:cNvSpPr txBox="1"/>
          <p:nvPr/>
        </p:nvSpPr>
        <p:spPr>
          <a:xfrm flipH="1">
            <a:off x="8079861" y="3079088"/>
            <a:ext cx="4246785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Mark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Garvard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universiteti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yotoqxonasida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Facebookning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versiyasini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2004-yil </a:t>
            </a:r>
          </a:p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4-fevralda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yaratgan</a:t>
            </a:r>
            <a:endParaRPr lang="ko-KR" altLang="en-US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5973855-65CF-4F7F-97CD-88CCF5C55363}"/>
              </a:ext>
            </a:extLst>
          </p:cNvPr>
          <p:cNvSpPr txBox="1"/>
          <p:nvPr/>
        </p:nvSpPr>
        <p:spPr>
          <a:xfrm>
            <a:off x="5642904" y="5654888"/>
            <a:ext cx="400062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QIZIQARLI FAKT</a:t>
            </a:r>
            <a:b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(Facebook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asoschisi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Mark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Sukerberg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ko-KR" alt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11699444" y="45242"/>
            <a:ext cx="382147" cy="487745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6687594" y="2343335"/>
            <a:ext cx="355616" cy="480434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906765" y="1320130"/>
            <a:ext cx="449696" cy="37766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5299361" y="449427"/>
            <a:ext cx="419478" cy="4423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Picture 2" descr="facebook-logo-png-2-0.png | IAF Worl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2589" y="3500477"/>
            <a:ext cx="451361" cy="391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Oval 95">
            <a:extLst>
              <a:ext uri="{FF2B5EF4-FFF2-40B4-BE49-F238E27FC236}">
                <a16:creationId xmlns:a16="http://schemas.microsoft.com/office/drawing/2014/main" id="{AC0549B7-F8B3-45E4-9FD5-5359AF6136F3}"/>
              </a:ext>
            </a:extLst>
          </p:cNvPr>
          <p:cNvSpPr/>
          <p:nvPr/>
        </p:nvSpPr>
        <p:spPr>
          <a:xfrm>
            <a:off x="8347652" y="4534316"/>
            <a:ext cx="563020" cy="5630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EECA4CD-5026-4C12-94F5-47798FD58D3A}"/>
              </a:ext>
            </a:extLst>
          </p:cNvPr>
          <p:cNvSpPr txBox="1"/>
          <p:nvPr/>
        </p:nvSpPr>
        <p:spPr>
          <a:xfrm flipH="1">
            <a:off x="9133878" y="4239420"/>
            <a:ext cx="309985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Facebook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ommalashib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ketganki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yoshgina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asoschisini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milliarderga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aylantirgan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8411154" y="4703066"/>
            <a:ext cx="482221" cy="288000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8014" y="302154"/>
            <a:ext cx="24305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99,6 </a:t>
            </a:r>
            <a:r>
              <a:rPr lang="en-US" sz="3600" b="1" dirty="0" err="1" smtClean="0">
                <a:solidFill>
                  <a:schemeClr val="bg1"/>
                </a:solidFill>
              </a:rPr>
              <a:t>mlrd</a:t>
            </a:r>
            <a:r>
              <a:rPr lang="en-US" sz="3600" b="1" dirty="0" smtClean="0">
                <a:solidFill>
                  <a:schemeClr val="bg1"/>
                </a:solidFill>
              </a:rPr>
              <a:t> $ </a:t>
            </a:r>
            <a:endParaRPr lang="ru-RU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027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/>
      <p:bldP spid="9" grpId="0"/>
      <p:bldP spid="12" grpId="0" animBg="1"/>
      <p:bldP spid="17" grpId="0" animBg="1"/>
      <p:bldP spid="21" grpId="0"/>
      <p:bldP spid="26" grpId="0" animBg="1"/>
      <p:bldP spid="27" grpId="0" animBg="1"/>
      <p:bldP spid="28" grpId="0" animBg="1"/>
      <p:bldP spid="33" grpId="0" animBg="1"/>
      <p:bldP spid="34" grpId="0"/>
      <p:bldP spid="36" grpId="0" animBg="1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https://www.youtube.com/watch?v=9m45nVsvvEY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0651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0B50BDA-9DD3-47E4-8852-4E61CF2A00B0}"/>
              </a:ext>
            </a:extLst>
          </p:cNvPr>
          <p:cNvSpPr/>
          <p:nvPr/>
        </p:nvSpPr>
        <p:spPr>
          <a:xfrm>
            <a:off x="-70137" y="4285397"/>
            <a:ext cx="12192000" cy="1705969"/>
          </a:xfrm>
          <a:prstGeom prst="rect">
            <a:avLst/>
          </a:prstGeom>
          <a:solidFill>
            <a:srgbClr val="2365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9E2714A-BE29-4E83-A155-D5802C472B0A}"/>
              </a:ext>
            </a:extLst>
          </p:cNvPr>
          <p:cNvSpPr txBox="1"/>
          <p:nvPr/>
        </p:nvSpPr>
        <p:spPr>
          <a:xfrm>
            <a:off x="6359" y="4476661"/>
            <a:ext cx="12051726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altLang="ko-KR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altLang="ko-KR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altLang="ko-KR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altLang="ko-KR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altLang="ko-KR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altLang="ko-KR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bajarishda</a:t>
            </a:r>
            <a:r>
              <a:rPr lang="en-US" altLang="ko-KR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omad</a:t>
            </a:r>
            <a:r>
              <a:rPr lang="en-US" altLang="ko-KR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</a:t>
            </a:r>
            <a:r>
              <a:rPr lang="en-US" altLang="ko-KR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altLang="ko-KR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ko-KR" alt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690" y="504967"/>
            <a:ext cx="4647063" cy="34852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89028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9056"/>
            <a:ext cx="12192000" cy="123076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MAQSADGA Y</a:t>
            </a: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О‘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NALTIRILGAN TADQIQOT 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LOYIHASI 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REJASINI TUZISH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3349" y="1659061"/>
            <a:ext cx="10914087" cy="1231853"/>
          </a:xfrm>
        </p:spPr>
        <p:txBody>
          <a:bodyPr>
            <a:normAutofit fontScale="925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medialar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tadqiqot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loyihalar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mahsulot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turlar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yuritish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nomlarini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3349" y="3310158"/>
            <a:ext cx="4631396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Kiyim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kechak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xizmatlari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Yetkazib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hizmatlari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8288" indent="-268288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boshqalar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Online Marketing - TRANSGRES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07" r="14359"/>
          <a:stretch/>
        </p:blipFill>
        <p:spPr bwMode="auto">
          <a:xfrm>
            <a:off x="5617274" y="2858498"/>
            <a:ext cx="4250915" cy="2454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7421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7090F515-375C-43E7-B657-9F85FD44CD5D}"/>
              </a:ext>
            </a:extLst>
          </p:cNvPr>
          <p:cNvSpPr txBox="1"/>
          <p:nvPr/>
        </p:nvSpPr>
        <p:spPr>
          <a:xfrm>
            <a:off x="587127" y="1934742"/>
            <a:ext cx="7672454" cy="35394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O‘zingizga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ma’qul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tadqiqot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loyihasining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maqsadi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erishish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vazifalar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ketma-ketligini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loyiha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nufuzini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oshirish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mijozlarni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jalb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so‘rovnoma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talab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takliflarni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kabilarni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e’tiborga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Заголовок 1"/>
          <p:cNvSpPr txBox="1">
            <a:spLocks/>
          </p:cNvSpPr>
          <p:nvPr/>
        </p:nvSpPr>
        <p:spPr>
          <a:xfrm>
            <a:off x="1" y="1"/>
            <a:ext cx="12192000" cy="1350682"/>
          </a:xfrm>
          <a:prstGeom prst="rect">
            <a:avLst/>
          </a:prstGeom>
          <a:solidFill>
            <a:srgbClr val="2365C7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MAQSADGA 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О‘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NALTIRILGAN TADQIQOT </a:t>
            </a:r>
            <a:b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LOYIHASI REJASINI TUZISH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6" name="Picture 8" descr="Channel Strategy - Фон Для Презентации Маркетинг Clipart - Full Size  Clipart (#3378739) - PinClipart"/>
          <p:cNvPicPr>
            <a:picLocks noGrp="1" noChangeAspect="1" noChangeArrowheads="1"/>
          </p:cNvPicPr>
          <p:nvPr>
            <p:ph type="pic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08" r="18408"/>
          <a:stretch>
            <a:fillRect/>
          </a:stretch>
        </p:blipFill>
        <p:spPr bwMode="auto">
          <a:xfrm rot="21384097">
            <a:off x="9019403" y="2766227"/>
            <a:ext cx="1419643" cy="2555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0312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59062"/>
            <a:ext cx="9594376" cy="1302502"/>
          </a:xfrm>
          <a:solidFill>
            <a:srgbClr val="2365C7"/>
          </a:solidFill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MAQSADLI  AUDITORIYANI TANLANG.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Maqsadli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auditoriyani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izga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613349" y="59319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665084" y="59319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pic>
        <p:nvPicPr>
          <p:cNvPr id="14" name="Picture 4" descr="Download Instagram New Logo Multi Color Vector Logo Blue Text - Instagram  Logo Vector 2018 PNG Image with No Background - PNGkey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2918" y="611144"/>
            <a:ext cx="614597" cy="393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" y="1"/>
            <a:ext cx="12191998" cy="1350682"/>
          </a:xfrm>
          <a:prstGeom prst="rect">
            <a:avLst/>
          </a:prstGeom>
          <a:solidFill>
            <a:srgbClr val="2365C7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MAQSADGA Y</a:t>
            </a: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О‘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NALTIRILGAN TADQIQOT </a:t>
            </a:r>
            <a:b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LOYIHASI REJASINI TUZISH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pic>
        <p:nvPicPr>
          <p:cNvPr id="2050" name="Picture 2" descr="The Importance Of Visual Content Continues To Gro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4376" y="1659063"/>
            <a:ext cx="2597623" cy="1302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3449" y="3526805"/>
            <a:ext cx="687904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lphaLcParenR"/>
            </a:pPr>
            <a:r>
              <a:rPr 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ijtimoiy-demografik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jinsi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yoshi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oilaviy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holati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kasbi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tuman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  <p:pic>
        <p:nvPicPr>
          <p:cNvPr id="3074" name="Picture 2" descr="Boshlangʻich auditoriya segmentasiyasi. Taʼsischilar uchun toʻliq qoʻllanm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9199" y="3030840"/>
            <a:ext cx="3592006" cy="18587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724278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59062"/>
            <a:ext cx="9594376" cy="1302502"/>
          </a:xfrm>
          <a:solidFill>
            <a:srgbClr val="2365C7"/>
          </a:solidFill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MAQSADLI 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AUDITORIYANI 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TANLANG.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Maqsadli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auditoriyani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Sizga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613349" y="59319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665084" y="59319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pic>
        <p:nvPicPr>
          <p:cNvPr id="14" name="Picture 4" descr="Download Instagram New Logo Multi Color Vector Logo Blue Text - Instagram  Logo Vector 2018 PNG Image with No Background - PNGkey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2918" y="611144"/>
            <a:ext cx="614597" cy="393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0" y="1"/>
            <a:ext cx="12191999" cy="1350682"/>
          </a:xfrm>
          <a:prstGeom prst="rect">
            <a:avLst/>
          </a:prstGeom>
          <a:solidFill>
            <a:srgbClr val="2365C7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MAQSADGA Y</a:t>
            </a: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О‘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NALTIRILGAN TADQIQOT </a:t>
            </a:r>
            <a:b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LOYIHASI REJASINI TUZISH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pic>
        <p:nvPicPr>
          <p:cNvPr id="2050" name="Picture 2" descr="The Importance Of Visual Content Continues To Gro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4376" y="1659063"/>
            <a:ext cx="2597623" cy="1302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3449" y="3108464"/>
            <a:ext cx="761506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psixografika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turmush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tarzi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qadriyatlari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sevimli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mashg‘ulotlari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e)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xulq-atvori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tarmoqlar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internetga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munosabati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internet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tarmoqlardan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tajribasi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6146" name="Picture 2" descr="Qanday qilib sevimli mashg'ulotni foydali biznesga aylantirish mumkin.  Xobbi biznes sifatida: sevimli mashg'ulotlariga qanday pul topish mumkin?  Qanday qilib sevimli mashg'ulotidan tashqari biznesni qilish kera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2716" y="3044791"/>
            <a:ext cx="3548514" cy="2354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36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Download Instagram New Logo Multi Color Vector Logo Blue Text - Instagram  Logo Vector 2018 PNG Image with No Background - PNGkey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2918" y="611144"/>
            <a:ext cx="614597" cy="393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613349" y="59319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665084" y="59319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20024" y="2018003"/>
            <a:ext cx="11034006" cy="1006653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So‘rovnoma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savollarini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kutilayotgan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natijalarni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taxmin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" y="1"/>
            <a:ext cx="12192000" cy="1350682"/>
          </a:xfrm>
          <a:prstGeom prst="rect">
            <a:avLst/>
          </a:prstGeom>
          <a:solidFill>
            <a:srgbClr val="2365C7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0000"/>
              </a:lnSpc>
            </a:pP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MAQSADGA Y</a:t>
            </a: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О‘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NALTIRILGAN TADQIQOT </a:t>
            </a:r>
            <a:b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LOYIHASI REJASINI TUZISH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pic>
        <p:nvPicPr>
          <p:cNvPr id="3074" name="Picture 2" descr="10 Pro Tips on How to Become a Social Media Manag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0470" y="3490320"/>
            <a:ext cx="5063320" cy="26599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" name="Picture 2" descr="https://www.upgrad.com/blog/wp-content/uploads/2019/12/new-social-media-for-business-promotio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371" y="3476673"/>
            <a:ext cx="4904421" cy="26735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24172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Стрелка вниз 22"/>
          <p:cNvSpPr/>
          <p:nvPr/>
        </p:nvSpPr>
        <p:spPr>
          <a:xfrm rot="10800000">
            <a:off x="9713611" y="4610189"/>
            <a:ext cx="192120" cy="651437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73271" y="1856094"/>
            <a:ext cx="8025019" cy="476307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Do‘kon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brendini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shakllantirish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Technoshop.uz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xaridorlarni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jalb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daromadni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oshirish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Vazifalar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Facebook, Instagram, Telegram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YouTube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tarmoqlarida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Technoshop.uz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nomidagi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guruh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kanal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botlarni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ochish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Technoshop.uz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do‘konidagi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telefonlarni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sifatli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qiziqarli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videolar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tayyorlash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tarmoqqa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joylashtirib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04931" y="119921"/>
            <a:ext cx="11977141" cy="1230761"/>
          </a:xfrm>
          <a:prstGeom prst="rect">
            <a:avLst/>
          </a:prstGeom>
          <a:solidFill>
            <a:srgbClr val="2365C7"/>
          </a:solidFill>
        </p:spPr>
        <p:txBody>
          <a:bodyPr>
            <a:normAutofit fontScale="5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6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</a:t>
            </a:r>
            <a:endParaRPr lang="en-US" sz="6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ochilgan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echnoshop.uz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telefon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savdolari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shug‘illanuvchi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do‘kon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20000"/>
              </a:lnSpc>
            </a:pP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SMM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loyiha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Donut 24">
            <a:extLst>
              <a:ext uri="{FF2B5EF4-FFF2-40B4-BE49-F238E27FC236}">
                <a16:creationId xmlns:a16="http://schemas.microsoft.com/office/drawing/2014/main" id="{B9DC0E57-04F5-4388-A6E1-1CC6E60FA575}"/>
              </a:ext>
            </a:extLst>
          </p:cNvPr>
          <p:cNvSpPr/>
          <p:nvPr/>
        </p:nvSpPr>
        <p:spPr>
          <a:xfrm>
            <a:off x="9216133" y="1937982"/>
            <a:ext cx="1128870" cy="1118356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" name="Rounded Rectangle 3">
            <a:extLst>
              <a:ext uri="{FF2B5EF4-FFF2-40B4-BE49-F238E27FC236}">
                <a16:creationId xmlns:a16="http://schemas.microsoft.com/office/drawing/2014/main" id="{8E6F0BF0-AD0E-4459-89A2-3AC77BCAB864}"/>
              </a:ext>
            </a:extLst>
          </p:cNvPr>
          <p:cNvSpPr>
            <a:spLocks noChangeAspect="1"/>
          </p:cNvSpPr>
          <p:nvPr/>
        </p:nvSpPr>
        <p:spPr>
          <a:xfrm>
            <a:off x="9314311" y="3643638"/>
            <a:ext cx="1030692" cy="1030692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Rounded Rectangle 27">
            <a:extLst>
              <a:ext uri="{FF2B5EF4-FFF2-40B4-BE49-F238E27FC236}">
                <a16:creationId xmlns:a16="http://schemas.microsoft.com/office/drawing/2014/main" id="{80860D12-D929-428B-B8A8-ABAF55FAB9D8}"/>
              </a:ext>
            </a:extLst>
          </p:cNvPr>
          <p:cNvSpPr/>
          <p:nvPr/>
        </p:nvSpPr>
        <p:spPr>
          <a:xfrm>
            <a:off x="9314311" y="5136716"/>
            <a:ext cx="546517" cy="42274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ounded Rectangle 7">
            <a:extLst>
              <a:ext uri="{FF2B5EF4-FFF2-40B4-BE49-F238E27FC236}">
                <a16:creationId xmlns:a16="http://schemas.microsoft.com/office/drawing/2014/main" id="{1C8AA904-B82C-42FB-BB09-C389F16FE114}"/>
              </a:ext>
            </a:extLst>
          </p:cNvPr>
          <p:cNvSpPr/>
          <p:nvPr/>
        </p:nvSpPr>
        <p:spPr>
          <a:xfrm>
            <a:off x="9673513" y="5328836"/>
            <a:ext cx="701159" cy="624095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Round Same Side Corner Rectangle 8">
            <a:extLst>
              <a:ext uri="{FF2B5EF4-FFF2-40B4-BE49-F238E27FC236}">
                <a16:creationId xmlns:a16="http://schemas.microsoft.com/office/drawing/2014/main" id="{BA062B9C-8A4A-4937-935D-2781809D63CC}"/>
              </a:ext>
            </a:extLst>
          </p:cNvPr>
          <p:cNvSpPr/>
          <p:nvPr/>
        </p:nvSpPr>
        <p:spPr>
          <a:xfrm>
            <a:off x="10844068" y="3722935"/>
            <a:ext cx="176460" cy="46475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ound Same Side Corner Rectangle 20">
            <a:extLst>
              <a:ext uri="{FF2B5EF4-FFF2-40B4-BE49-F238E27FC236}">
                <a16:creationId xmlns:a16="http://schemas.microsoft.com/office/drawing/2014/main" id="{4A078401-C5B3-4484-B22A-B05B5B2C247D}"/>
              </a:ext>
            </a:extLst>
          </p:cNvPr>
          <p:cNvSpPr/>
          <p:nvPr/>
        </p:nvSpPr>
        <p:spPr>
          <a:xfrm rot="10800000">
            <a:off x="11256365" y="3720789"/>
            <a:ext cx="219879" cy="46904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ound Same Side Corner Rectangle 8">
            <a:extLst>
              <a:ext uri="{FF2B5EF4-FFF2-40B4-BE49-F238E27FC236}">
                <a16:creationId xmlns:a16="http://schemas.microsoft.com/office/drawing/2014/main" id="{BA062B9C-8A4A-4937-935D-2781809D63CC}"/>
              </a:ext>
            </a:extLst>
          </p:cNvPr>
          <p:cNvSpPr/>
          <p:nvPr/>
        </p:nvSpPr>
        <p:spPr>
          <a:xfrm>
            <a:off x="10996468" y="3875335"/>
            <a:ext cx="176460" cy="46475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ound Same Side Corner Rectangle 20">
            <a:extLst>
              <a:ext uri="{FF2B5EF4-FFF2-40B4-BE49-F238E27FC236}">
                <a16:creationId xmlns:a16="http://schemas.microsoft.com/office/drawing/2014/main" id="{4A078401-C5B3-4484-B22A-B05B5B2C247D}"/>
              </a:ext>
            </a:extLst>
          </p:cNvPr>
          <p:cNvSpPr/>
          <p:nvPr/>
        </p:nvSpPr>
        <p:spPr>
          <a:xfrm rot="10800000">
            <a:off x="11408765" y="3873189"/>
            <a:ext cx="219879" cy="46904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Round Same Side Corner Rectangle 8">
            <a:extLst>
              <a:ext uri="{FF2B5EF4-FFF2-40B4-BE49-F238E27FC236}">
                <a16:creationId xmlns:a16="http://schemas.microsoft.com/office/drawing/2014/main" id="{BA062B9C-8A4A-4937-935D-2781809D63CC}"/>
              </a:ext>
            </a:extLst>
          </p:cNvPr>
          <p:cNvSpPr/>
          <p:nvPr/>
        </p:nvSpPr>
        <p:spPr>
          <a:xfrm>
            <a:off x="11148868" y="4027735"/>
            <a:ext cx="176460" cy="46475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Round Same Side Corner Rectangle 20">
            <a:extLst>
              <a:ext uri="{FF2B5EF4-FFF2-40B4-BE49-F238E27FC236}">
                <a16:creationId xmlns:a16="http://schemas.microsoft.com/office/drawing/2014/main" id="{4A078401-C5B3-4484-B22A-B05B5B2C247D}"/>
              </a:ext>
            </a:extLst>
          </p:cNvPr>
          <p:cNvSpPr/>
          <p:nvPr/>
        </p:nvSpPr>
        <p:spPr>
          <a:xfrm rot="10800000">
            <a:off x="11561165" y="4025589"/>
            <a:ext cx="219879" cy="46904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Round Same Side Corner Rectangle 8">
            <a:extLst>
              <a:ext uri="{FF2B5EF4-FFF2-40B4-BE49-F238E27FC236}">
                <a16:creationId xmlns:a16="http://schemas.microsoft.com/office/drawing/2014/main" id="{BA062B9C-8A4A-4937-935D-2781809D63CC}"/>
              </a:ext>
            </a:extLst>
          </p:cNvPr>
          <p:cNvSpPr/>
          <p:nvPr/>
        </p:nvSpPr>
        <p:spPr>
          <a:xfrm>
            <a:off x="11301268" y="4180135"/>
            <a:ext cx="176460" cy="46475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Round Same Side Corner Rectangle 20">
            <a:extLst>
              <a:ext uri="{FF2B5EF4-FFF2-40B4-BE49-F238E27FC236}">
                <a16:creationId xmlns:a16="http://schemas.microsoft.com/office/drawing/2014/main" id="{4A078401-C5B3-4484-B22A-B05B5B2C247D}"/>
              </a:ext>
            </a:extLst>
          </p:cNvPr>
          <p:cNvSpPr/>
          <p:nvPr/>
        </p:nvSpPr>
        <p:spPr>
          <a:xfrm rot="10800000">
            <a:off x="11672621" y="4205285"/>
            <a:ext cx="219879" cy="46904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Стрелка вниз 21"/>
          <p:cNvSpPr/>
          <p:nvPr/>
        </p:nvSpPr>
        <p:spPr>
          <a:xfrm>
            <a:off x="9657493" y="3056338"/>
            <a:ext cx="203336" cy="5873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5" name="Стрелка вправо 24"/>
          <p:cNvSpPr/>
          <p:nvPr/>
        </p:nvSpPr>
        <p:spPr>
          <a:xfrm>
            <a:off x="10345003" y="3900484"/>
            <a:ext cx="425011" cy="15240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право 25"/>
          <p:cNvSpPr/>
          <p:nvPr/>
        </p:nvSpPr>
        <p:spPr>
          <a:xfrm rot="10800000">
            <a:off x="10333627" y="4052884"/>
            <a:ext cx="425011" cy="15240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520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5" grpId="0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 txBox="1">
            <a:spLocks/>
          </p:cNvSpPr>
          <p:nvPr/>
        </p:nvSpPr>
        <p:spPr>
          <a:xfrm>
            <a:off x="104931" y="119921"/>
            <a:ext cx="11977141" cy="1230761"/>
          </a:xfrm>
          <a:prstGeom prst="rect">
            <a:avLst/>
          </a:prstGeom>
          <a:solidFill>
            <a:srgbClr val="2365C7"/>
          </a:solidFill>
        </p:spPr>
        <p:txBody>
          <a:bodyPr>
            <a:normAutofit fontScale="5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6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</a:t>
            </a:r>
            <a:endParaRPr lang="en-US" sz="6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ochilgan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echnoshop.uz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telefon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savdolari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shug‘illanuvchi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do‘kon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20000"/>
              </a:lnSpc>
            </a:pP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SMM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loyiha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32247" y="1605472"/>
            <a:ext cx="6637464" cy="5064269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en-US" dirty="0" smtClean="0"/>
              <a:t>       </a:t>
            </a:r>
            <a:r>
              <a:rPr lang="en-US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Bizni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kuzatib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boruvchi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tarmoq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foydalanuvchilari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so‘rovnomalar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qiziqarli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infografik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berib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: H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uawei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X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iaomi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telefon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brendlarining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farqli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texnologik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imkoniyati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narxi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moslamalari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dizayni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solishtirish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brendli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telefonni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sotib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olardingiz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ma’nosidagi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so‘rovnoma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Xiaomi или Huawei: что лучше — Александр Навагин — Хайп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02" t="8478" r="26113" b="7954"/>
          <a:stretch/>
        </p:blipFill>
        <p:spPr bwMode="auto">
          <a:xfrm>
            <a:off x="8297839" y="1842446"/>
            <a:ext cx="2306471" cy="2101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ead-To-Head: Apple iPhone 11 Vs. Samsung Galaxy S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247" y="4226993"/>
            <a:ext cx="2618096" cy="2010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Like PNG Transparent Images | PNG Al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0205" y="3211622"/>
            <a:ext cx="1601314" cy="1595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Like PNG Transparent Images | PNG Al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816920" y="3221979"/>
            <a:ext cx="1601314" cy="1595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9852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0" y="1"/>
            <a:ext cx="12191999" cy="1350682"/>
          </a:xfrm>
          <a:prstGeom prst="rect">
            <a:avLst/>
          </a:prstGeom>
          <a:solidFill>
            <a:srgbClr val="2365C7"/>
          </a:solidFill>
        </p:spPr>
        <p:txBody>
          <a:bodyPr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6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</a:t>
            </a:r>
            <a:endParaRPr lang="en-US" sz="6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ochilgan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echnoshop.uz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telefon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savdolari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shug‘illanuvchi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do‘kon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20000"/>
              </a:lnSpc>
            </a:pP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SMM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loyihasi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0965" y="1616328"/>
            <a:ext cx="6599829" cy="464341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Biz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raqobatlashayotgan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telefon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do‘konlarining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SMM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loyihalarini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kuzatib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to‘plagan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tajribalaridan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xatolardan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tiyilish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Vaqti-vaqti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aksiyalar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do‘kon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brendi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tushirilgan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sovg‘alarni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xaridorlarga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ulashish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Servis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xizmatlarini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rivojlantirib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yetkazib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ta’mirlash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boshqalar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140720" y="405004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1173426" y="404208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SMM - AMBUSH MARKET OPTIMIZATION IN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0938" y="1616328"/>
            <a:ext cx="2763141" cy="2164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10 Ways to Keep Making Your Clients Happier and Happier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0939" y="3681111"/>
            <a:ext cx="2963660" cy="2274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1969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942</TotalTime>
  <Words>484</Words>
  <Application>Microsoft Office PowerPoint</Application>
  <PresentationFormat>Широкоэкранный</PresentationFormat>
  <Paragraphs>55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맑은 고딕</vt:lpstr>
      <vt:lpstr>Arial</vt:lpstr>
      <vt:lpstr>Calibri</vt:lpstr>
      <vt:lpstr>Calibri Light</vt:lpstr>
      <vt:lpstr>Wingdings</vt:lpstr>
      <vt:lpstr>Тема Office</vt:lpstr>
      <vt:lpstr>Informatika va axborot texnologiyalari</vt:lpstr>
      <vt:lpstr>MAQSADGA YО‘NALTIRILGAN TADQIQOT  LOYIHASI REJASINI TUZISH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5-DARS</dc:title>
  <dc:creator>TDPU</dc:creator>
  <cp:lastModifiedBy>Пользователь</cp:lastModifiedBy>
  <cp:revision>95</cp:revision>
  <dcterms:created xsi:type="dcterms:W3CDTF">2020-09-18T22:01:45Z</dcterms:created>
  <dcterms:modified xsi:type="dcterms:W3CDTF">2020-09-29T10:54:46Z</dcterms:modified>
</cp:coreProperties>
</file>