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75" r:id="rId2"/>
    <p:sldId id="293" r:id="rId3"/>
    <p:sldId id="321" r:id="rId4"/>
    <p:sldId id="320" r:id="rId5"/>
    <p:sldId id="287" r:id="rId6"/>
    <p:sldId id="309" r:id="rId7"/>
    <p:sldId id="310" r:id="rId8"/>
    <p:sldId id="311" r:id="rId9"/>
    <p:sldId id="312" r:id="rId10"/>
    <p:sldId id="322" r:id="rId11"/>
    <p:sldId id="288" r:id="rId12"/>
    <p:sldId id="292" r:id="rId13"/>
    <p:sldId id="313" r:id="rId14"/>
    <p:sldId id="295" r:id="rId15"/>
    <p:sldId id="314" r:id="rId16"/>
    <p:sldId id="316" r:id="rId17"/>
    <p:sldId id="290" r:id="rId18"/>
    <p:sldId id="317" r:id="rId19"/>
    <p:sldId id="302" r:id="rId20"/>
    <p:sldId id="318" r:id="rId21"/>
    <p:sldId id="319" r:id="rId22"/>
    <p:sldId id="300" r:id="rId23"/>
    <p:sldId id="296" r:id="rId24"/>
  </p:sldIdLst>
  <p:sldSz cx="11879263" cy="7199313"/>
  <p:notesSz cx="5765800" cy="3244850"/>
  <p:defaultTextStyle>
    <a:defPPr>
      <a:defRPr lang="ru-RU"/>
    </a:defPPr>
    <a:lvl1pPr marL="0" algn="l" defTabSz="1936059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1pPr>
    <a:lvl2pPr marL="968030" algn="l" defTabSz="1936059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2pPr>
    <a:lvl3pPr marL="1936059" algn="l" defTabSz="1936059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3pPr>
    <a:lvl4pPr marL="2904089" algn="l" defTabSz="1936059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4pPr>
    <a:lvl5pPr marL="3872118" algn="l" defTabSz="1936059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5pPr>
    <a:lvl6pPr marL="4840148" algn="l" defTabSz="1936059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6pPr>
    <a:lvl7pPr marL="5808177" algn="l" defTabSz="1936059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7pPr>
    <a:lvl8pPr marL="6776207" algn="l" defTabSz="1936059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8pPr>
    <a:lvl9pPr marL="7744236" algn="l" defTabSz="1936059" rtl="0" eaLnBrk="1" latinLnBrk="0" hangingPunct="1">
      <a:defRPr sz="381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390" userDrawn="1">
          <p15:clr>
            <a:srgbClr val="A4A3A4"/>
          </p15:clr>
        </p15:guide>
        <p15:guide id="2" pos="44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CC0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660"/>
  </p:normalViewPr>
  <p:slideViewPr>
    <p:cSldViewPr>
      <p:cViewPr varScale="1">
        <p:scale>
          <a:sx n="66" d="100"/>
          <a:sy n="66" d="100"/>
        </p:scale>
        <p:origin x="762" y="60"/>
      </p:cViewPr>
      <p:guideLst>
        <p:guide orient="horz" pos="6390"/>
        <p:guide pos="44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992942-44E5-45BA-88CB-BA06D15C028B}" type="datetimeFigureOut">
              <a:rPr lang="ru-RU" smtClean="0"/>
              <a:t>09.09.2020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878013" y="242888"/>
            <a:ext cx="2009775" cy="121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41463"/>
            <a:ext cx="4613275" cy="1460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1338"/>
            <a:ext cx="2498725" cy="1635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1338"/>
            <a:ext cx="2498725" cy="1635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C75C6-8BF3-4ED2-9A08-6B380FE0607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C75C6-8BF3-4ED2-9A08-6B380FE06074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0945" y="2231786"/>
            <a:ext cx="10097374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81890" y="4031615"/>
            <a:ext cx="8315484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9640" y="227247"/>
            <a:ext cx="10639984" cy="650050"/>
          </a:xfrm>
        </p:spPr>
        <p:txBody>
          <a:bodyPr lIns="0" tIns="0" rIns="0" bIns="0"/>
          <a:lstStyle>
            <a:lvl1pPr>
              <a:defRPr sz="4224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55597" y="2403960"/>
            <a:ext cx="10168069" cy="380425"/>
          </a:xfrm>
        </p:spPr>
        <p:txBody>
          <a:bodyPr lIns="0" tIns="0" rIns="0" bIns="0"/>
          <a:lstStyle>
            <a:lvl1pPr>
              <a:defRPr sz="2472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9640" y="227247"/>
            <a:ext cx="10639984" cy="650050"/>
          </a:xfrm>
        </p:spPr>
        <p:txBody>
          <a:bodyPr lIns="0" tIns="0" rIns="0" bIns="0"/>
          <a:lstStyle>
            <a:lvl1pPr>
              <a:defRPr sz="4224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3964" y="1655842"/>
            <a:ext cx="516747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17822" y="1655842"/>
            <a:ext cx="516747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9/9/2020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9640" y="227247"/>
            <a:ext cx="10639984" cy="650050"/>
          </a:xfrm>
        </p:spPr>
        <p:txBody>
          <a:bodyPr lIns="0" tIns="0" rIns="0" bIns="0"/>
          <a:lstStyle>
            <a:lvl1pPr>
              <a:defRPr sz="4224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9/9/2020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9/9/2020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0948" y="293895"/>
            <a:ext cx="10097375" cy="3154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90945" y="1466528"/>
            <a:ext cx="3243039" cy="357702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318112" y="1466528"/>
            <a:ext cx="3243039" cy="357702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745279" y="1466528"/>
            <a:ext cx="3243039" cy="357702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890945" y="5228445"/>
            <a:ext cx="3243039" cy="1006572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616" indent="-152616">
              <a:buFont typeface="Arial" panose="020B0604020202020204" pitchFamily="34" charset="0"/>
              <a:buChar char="•"/>
              <a:defRPr sz="1400"/>
            </a:lvl2pPr>
            <a:lvl3pPr marL="305232" indent="-152616">
              <a:defRPr sz="1400"/>
            </a:lvl3pPr>
            <a:lvl4pPr marL="534155" indent="-228924">
              <a:defRPr sz="1400"/>
            </a:lvl4pPr>
            <a:lvl5pPr marL="763079" indent="-22892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318112" y="5228445"/>
            <a:ext cx="3243039" cy="1006572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616" indent="-152616">
              <a:buFont typeface="Arial" panose="020B0604020202020204" pitchFamily="34" charset="0"/>
              <a:buChar char="•"/>
              <a:defRPr sz="1400"/>
            </a:lvl2pPr>
            <a:lvl3pPr marL="305232" indent="-152616">
              <a:defRPr sz="1400"/>
            </a:lvl3pPr>
            <a:lvl4pPr marL="534155" indent="-228924">
              <a:defRPr sz="1400"/>
            </a:lvl4pPr>
            <a:lvl5pPr marL="763079" indent="-22892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745279" y="5228445"/>
            <a:ext cx="3243039" cy="1006572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616" indent="-152616">
              <a:buFont typeface="Arial" panose="020B0604020202020204" pitchFamily="34" charset="0"/>
              <a:buChar char="•"/>
              <a:defRPr sz="1400"/>
            </a:lvl2pPr>
            <a:lvl3pPr marL="305232" indent="-152616">
              <a:defRPr sz="1400"/>
            </a:lvl3pPr>
            <a:lvl4pPr marL="534155" indent="-228924">
              <a:defRPr sz="1400"/>
            </a:lvl4pPr>
            <a:lvl5pPr marL="763079" indent="-228924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890948" y="979910"/>
            <a:ext cx="10097375" cy="42662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37711" y="1189590"/>
            <a:ext cx="11642463" cy="5877795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sz="7852"/>
          </a:p>
        </p:txBody>
      </p:sp>
      <p:sp>
        <p:nvSpPr>
          <p:cNvPr id="17" name="bg object 17"/>
          <p:cNvSpPr/>
          <p:nvPr/>
        </p:nvSpPr>
        <p:spPr>
          <a:xfrm>
            <a:off x="137728" y="157890"/>
            <a:ext cx="11642463" cy="952392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785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19640" y="227247"/>
            <a:ext cx="10639984" cy="3154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55597" y="2403960"/>
            <a:ext cx="1016806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38950" y="6695360"/>
            <a:ext cx="3801364" cy="586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3963" y="6695360"/>
            <a:ext cx="2732230" cy="586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9/9/2020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53070" y="6695360"/>
            <a:ext cx="2732230" cy="586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41969">
        <a:defRPr>
          <a:latin typeface="+mn-lt"/>
          <a:ea typeface="+mn-ea"/>
          <a:cs typeface="+mn-cs"/>
        </a:defRPr>
      </a:lvl2pPr>
      <a:lvl3pPr marL="1883938">
        <a:defRPr>
          <a:latin typeface="+mn-lt"/>
          <a:ea typeface="+mn-ea"/>
          <a:cs typeface="+mn-cs"/>
        </a:defRPr>
      </a:lvl3pPr>
      <a:lvl4pPr marL="2825907">
        <a:defRPr>
          <a:latin typeface="+mn-lt"/>
          <a:ea typeface="+mn-ea"/>
          <a:cs typeface="+mn-cs"/>
        </a:defRPr>
      </a:lvl4pPr>
      <a:lvl5pPr marL="3767877">
        <a:defRPr>
          <a:latin typeface="+mn-lt"/>
          <a:ea typeface="+mn-ea"/>
          <a:cs typeface="+mn-cs"/>
        </a:defRPr>
      </a:lvl5pPr>
      <a:lvl6pPr marL="4709846">
        <a:defRPr>
          <a:latin typeface="+mn-lt"/>
          <a:ea typeface="+mn-ea"/>
          <a:cs typeface="+mn-cs"/>
        </a:defRPr>
      </a:lvl6pPr>
      <a:lvl7pPr marL="5651815">
        <a:defRPr>
          <a:latin typeface="+mn-lt"/>
          <a:ea typeface="+mn-ea"/>
          <a:cs typeface="+mn-cs"/>
        </a:defRPr>
      </a:lvl7pPr>
      <a:lvl8pPr marL="6593784">
        <a:defRPr>
          <a:latin typeface="+mn-lt"/>
          <a:ea typeface="+mn-ea"/>
          <a:cs typeface="+mn-cs"/>
        </a:defRPr>
      </a:lvl8pPr>
      <a:lvl9pPr marL="753575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41969">
        <a:defRPr>
          <a:latin typeface="+mn-lt"/>
          <a:ea typeface="+mn-ea"/>
          <a:cs typeface="+mn-cs"/>
        </a:defRPr>
      </a:lvl2pPr>
      <a:lvl3pPr marL="1883938">
        <a:defRPr>
          <a:latin typeface="+mn-lt"/>
          <a:ea typeface="+mn-ea"/>
          <a:cs typeface="+mn-cs"/>
        </a:defRPr>
      </a:lvl3pPr>
      <a:lvl4pPr marL="2825907">
        <a:defRPr>
          <a:latin typeface="+mn-lt"/>
          <a:ea typeface="+mn-ea"/>
          <a:cs typeface="+mn-cs"/>
        </a:defRPr>
      </a:lvl4pPr>
      <a:lvl5pPr marL="3767877">
        <a:defRPr>
          <a:latin typeface="+mn-lt"/>
          <a:ea typeface="+mn-ea"/>
          <a:cs typeface="+mn-cs"/>
        </a:defRPr>
      </a:lvl5pPr>
      <a:lvl6pPr marL="4709846">
        <a:defRPr>
          <a:latin typeface="+mn-lt"/>
          <a:ea typeface="+mn-ea"/>
          <a:cs typeface="+mn-cs"/>
        </a:defRPr>
      </a:lvl6pPr>
      <a:lvl7pPr marL="5651815">
        <a:defRPr>
          <a:latin typeface="+mn-lt"/>
          <a:ea typeface="+mn-ea"/>
          <a:cs typeface="+mn-cs"/>
        </a:defRPr>
      </a:lvl7pPr>
      <a:lvl8pPr marL="6593784">
        <a:defRPr>
          <a:latin typeface="+mn-lt"/>
          <a:ea typeface="+mn-ea"/>
          <a:cs typeface="+mn-cs"/>
        </a:defRPr>
      </a:lvl8pPr>
      <a:lvl9pPr marL="753575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4.w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181" y="3409"/>
            <a:ext cx="11863136" cy="2265458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1763166" y="2375520"/>
            <a:ext cx="9621373" cy="4414521"/>
          </a:xfrm>
          <a:prstGeom prst="rect">
            <a:avLst/>
          </a:prstGeom>
        </p:spPr>
        <p:txBody>
          <a:bodyPr vert="horz" wrap="square" lIns="0" tIns="29570" rIns="0" bIns="0" rtlCol="0">
            <a:spAutoFit/>
          </a:bodyPr>
          <a:lstStyle/>
          <a:p>
            <a:pPr marL="38979">
              <a:spcBef>
                <a:spcPts val="233"/>
              </a:spcBef>
            </a:pPr>
            <a:r>
              <a:rPr sz="4800" b="1" dirty="0" err="1">
                <a:solidFill>
                  <a:srgbClr val="002060"/>
                </a:solidFill>
                <a:latin typeface="Arial"/>
                <a:cs typeface="Arial"/>
              </a:rPr>
              <a:t>Mavzu</a:t>
            </a:r>
            <a:r>
              <a:rPr sz="4800" b="1" dirty="0">
                <a:solidFill>
                  <a:srgbClr val="002060"/>
                </a:solidFill>
                <a:latin typeface="Arial"/>
                <a:cs typeface="Arial"/>
              </a:rPr>
              <a:t>:</a:t>
            </a:r>
            <a:r>
              <a:rPr lang="en-US" sz="4800" b="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4800" b="1" spc="11" dirty="0">
                <a:solidFill>
                  <a:srgbClr val="002060"/>
                </a:solidFill>
                <a:latin typeface="Arial"/>
                <a:cs typeface="Arial"/>
              </a:rPr>
              <a:t>SMM </a:t>
            </a:r>
            <a:r>
              <a:rPr lang="en-US" sz="4800" b="1" spc="11" dirty="0" err="1">
                <a:solidFill>
                  <a:srgbClr val="002060"/>
                </a:solidFill>
                <a:latin typeface="Arial"/>
                <a:cs typeface="Arial"/>
              </a:rPr>
              <a:t>platformalar</a:t>
            </a:r>
            <a:r>
              <a:rPr lang="en-US" sz="4800" b="1" spc="1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4800" b="1" spc="11" dirty="0" err="1">
                <a:solidFill>
                  <a:srgbClr val="002060"/>
                </a:solidFill>
                <a:latin typeface="Arial"/>
                <a:cs typeface="Arial"/>
              </a:rPr>
              <a:t>bilan</a:t>
            </a:r>
            <a:r>
              <a:rPr lang="en-US" sz="4800" b="1" spc="11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en-US" sz="4800" b="1" spc="11" dirty="0" err="1">
                <a:solidFill>
                  <a:srgbClr val="002060"/>
                </a:solidFill>
                <a:latin typeface="Arial"/>
                <a:cs typeface="Arial"/>
              </a:rPr>
              <a:t>tanishish</a:t>
            </a:r>
            <a:r>
              <a:rPr lang="en-US" sz="4800" b="1" spc="11" dirty="0">
                <a:solidFill>
                  <a:srgbClr val="002060"/>
                </a:solidFill>
                <a:latin typeface="Arial"/>
                <a:cs typeface="Arial"/>
              </a:rPr>
              <a:t>. YOUTUBE </a:t>
            </a:r>
            <a:r>
              <a:rPr lang="en-US" sz="4800" b="1" spc="11" dirty="0" err="1">
                <a:solidFill>
                  <a:srgbClr val="002060"/>
                </a:solidFill>
                <a:latin typeface="Arial"/>
                <a:cs typeface="Arial"/>
              </a:rPr>
              <a:t>sayti</a:t>
            </a:r>
            <a:endParaRPr lang="en-US" sz="4800" b="1" spc="11" dirty="0">
              <a:solidFill>
                <a:srgbClr val="002060"/>
              </a:solidFill>
              <a:latin typeface="Arial"/>
              <a:cs typeface="Arial"/>
            </a:endParaRPr>
          </a:p>
          <a:p>
            <a:pPr marL="26882">
              <a:lnSpc>
                <a:spcPts val="5917"/>
              </a:lnSpc>
            </a:pPr>
            <a:endParaRPr lang="en-US" sz="3700" dirty="0">
              <a:solidFill>
                <a:srgbClr val="373435"/>
              </a:solidFill>
              <a:latin typeface="Arial"/>
              <a:cs typeface="Arial"/>
            </a:endParaRPr>
          </a:p>
          <a:p>
            <a:pPr marL="26882">
              <a:lnSpc>
                <a:spcPts val="5917"/>
              </a:lnSpc>
            </a:pPr>
            <a:endParaRPr lang="en-US" sz="3700" dirty="0">
              <a:solidFill>
                <a:srgbClr val="373435"/>
              </a:solidFill>
              <a:latin typeface="Arial"/>
              <a:cs typeface="Arial"/>
            </a:endParaRPr>
          </a:p>
          <a:p>
            <a:pPr marL="26882">
              <a:lnSpc>
                <a:spcPts val="5917"/>
              </a:lnSpc>
            </a:pPr>
            <a:endParaRPr lang="en-US" sz="3700" dirty="0">
              <a:solidFill>
                <a:srgbClr val="373435"/>
              </a:solidFill>
              <a:latin typeface="Arial"/>
              <a:cs typeface="Arial"/>
            </a:endParaRPr>
          </a:p>
          <a:p>
            <a:pPr marL="26882">
              <a:lnSpc>
                <a:spcPts val="5917"/>
              </a:lnSpc>
            </a:pPr>
            <a:r>
              <a:rPr sz="2400" i="1" dirty="0" err="1">
                <a:solidFill>
                  <a:srgbClr val="373435"/>
                </a:solidFill>
                <a:latin typeface="Arial"/>
                <a:cs typeface="Arial"/>
              </a:rPr>
              <a:t>O‘qituvchi</a:t>
            </a:r>
            <a:r>
              <a:rPr sz="2400" i="1" dirty="0">
                <a:solidFill>
                  <a:srgbClr val="373435"/>
                </a:solidFill>
                <a:latin typeface="Arial"/>
                <a:cs typeface="Arial"/>
              </a:rPr>
              <a:t>:</a:t>
            </a:r>
            <a:r>
              <a:rPr lang="en-US" sz="2400" i="1" dirty="0">
                <a:solidFill>
                  <a:srgbClr val="373435"/>
                </a:solidFill>
                <a:latin typeface="Arial"/>
                <a:cs typeface="Arial"/>
              </a:rPr>
              <a:t> </a:t>
            </a:r>
            <a:r>
              <a:rPr lang="en-US" sz="2400" i="1" spc="11" dirty="0" err="1">
                <a:solidFill>
                  <a:srgbClr val="373435"/>
                </a:solidFill>
                <a:latin typeface="Arial"/>
                <a:cs typeface="Arial"/>
              </a:rPr>
              <a:t>Tilovova</a:t>
            </a:r>
            <a:r>
              <a:rPr lang="en-US" sz="2400" i="1" spc="11" dirty="0">
                <a:solidFill>
                  <a:srgbClr val="373435"/>
                </a:solidFill>
                <a:latin typeface="Arial"/>
                <a:cs typeface="Arial"/>
              </a:rPr>
              <a:t> </a:t>
            </a:r>
            <a:r>
              <a:rPr lang="en-US" sz="2400" i="1" spc="11" dirty="0" err="1">
                <a:solidFill>
                  <a:srgbClr val="373435"/>
                </a:solidFill>
                <a:latin typeface="Arial"/>
                <a:cs typeface="Arial"/>
              </a:rPr>
              <a:t>Muattar</a:t>
            </a:r>
            <a:r>
              <a:rPr lang="en-US" sz="2400" i="1" spc="11" dirty="0">
                <a:solidFill>
                  <a:srgbClr val="373435"/>
                </a:solidFill>
                <a:latin typeface="Arial"/>
                <a:cs typeface="Arial"/>
              </a:rPr>
              <a:t> </a:t>
            </a:r>
            <a:r>
              <a:rPr lang="en-US" sz="2400" i="1" spc="11" dirty="0" err="1">
                <a:solidFill>
                  <a:srgbClr val="373435"/>
                </a:solidFill>
                <a:latin typeface="Arial"/>
                <a:cs typeface="Arial"/>
              </a:rPr>
              <a:t>Muzapparovna</a:t>
            </a:r>
            <a:endParaRPr lang="en-US" sz="2400" i="1" spc="11" dirty="0">
              <a:solidFill>
                <a:srgbClr val="373435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683047" y="2447528"/>
            <a:ext cx="708833" cy="208823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ACB4B4C4-B96E-4D3D-A3B1-019ECDA735A1}"/>
              </a:ext>
            </a:extLst>
          </p:cNvPr>
          <p:cNvSpPr/>
          <p:nvPr/>
        </p:nvSpPr>
        <p:spPr>
          <a:xfrm>
            <a:off x="683047" y="4823792"/>
            <a:ext cx="708833" cy="208823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602215" y="506094"/>
            <a:ext cx="2098056" cy="933322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400" dirty="0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602215" y="506094"/>
            <a:ext cx="2098056" cy="933322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9900071" y="592596"/>
            <a:ext cx="1484469" cy="680264"/>
          </a:xfrm>
          <a:prstGeom prst="rect">
            <a:avLst/>
          </a:prstGeom>
        </p:spPr>
        <p:txBody>
          <a:bodyPr vert="horz" wrap="square" lIns="0" tIns="33605" rIns="0" bIns="0" rtlCol="0">
            <a:spAutoFit/>
          </a:bodyPr>
          <a:lstStyle/>
          <a:p>
            <a:pPr>
              <a:spcBef>
                <a:spcPts val="265"/>
              </a:spcBef>
            </a:pPr>
            <a:r>
              <a:rPr lang="en-US" sz="4200" b="1" spc="21" dirty="0">
                <a:solidFill>
                  <a:srgbClr val="FEFEFE"/>
                </a:solidFill>
                <a:latin typeface="Arial"/>
                <a:cs typeface="Arial"/>
              </a:rPr>
              <a:t>8-sinf</a:t>
            </a:r>
            <a:endParaRPr sz="4200" dirty="0">
              <a:latin typeface="Arial"/>
              <a:cs typeface="Arial"/>
            </a:endParaRPr>
          </a:p>
        </p:txBody>
      </p:sp>
      <p:sp>
        <p:nvSpPr>
          <p:cNvPr id="25" name="object 2">
            <a:extLst>
              <a:ext uri="{FF2B5EF4-FFF2-40B4-BE49-F238E27FC236}">
                <a16:creationId xmlns:a16="http://schemas.microsoft.com/office/drawing/2014/main" id="{173C2D9C-C6BD-4DDA-B358-531897F817D9}"/>
              </a:ext>
            </a:extLst>
          </p:cNvPr>
          <p:cNvSpPr txBox="1">
            <a:spLocks/>
          </p:cNvSpPr>
          <p:nvPr/>
        </p:nvSpPr>
        <p:spPr>
          <a:xfrm>
            <a:off x="1763167" y="453855"/>
            <a:ext cx="7767040" cy="1385478"/>
          </a:xfrm>
          <a:prstGeom prst="rect">
            <a:avLst/>
          </a:prstGeom>
        </p:spPr>
        <p:txBody>
          <a:bodyPr vert="horz" wrap="square" lIns="0" tIns="30959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923" algn="ctr" defTabSz="1938437">
              <a:spcBef>
                <a:spcPts val="242"/>
              </a:spcBef>
              <a:defRPr/>
            </a:pPr>
            <a:r>
              <a:rPr lang="en-US" sz="4400" kern="0" cap="all" spc="-64" dirty="0" err="1">
                <a:solidFill>
                  <a:sysClr val="window" lastClr="FFFFFF"/>
                </a:solidFill>
              </a:rPr>
              <a:t>Informatika</a:t>
            </a:r>
            <a:r>
              <a:rPr lang="en-US" sz="4400" kern="0" cap="all" spc="-64" dirty="0">
                <a:solidFill>
                  <a:sysClr val="window" lastClr="FFFFFF"/>
                </a:solidFill>
              </a:rPr>
              <a:t> </a:t>
            </a:r>
            <a:r>
              <a:rPr lang="en-US" sz="4400" kern="0" cap="all" spc="-64" dirty="0" err="1">
                <a:solidFill>
                  <a:sysClr val="window" lastClr="FFFFFF"/>
                </a:solidFill>
              </a:rPr>
              <a:t>va</a:t>
            </a:r>
            <a:r>
              <a:rPr lang="en-US" sz="4400" kern="0" cap="all" spc="-64" dirty="0">
                <a:solidFill>
                  <a:sysClr val="window" lastClr="FFFFFF"/>
                </a:solidFill>
              </a:rPr>
              <a:t> </a:t>
            </a:r>
            <a:r>
              <a:rPr lang="en-US" sz="4400" kern="0" cap="all" spc="-64" dirty="0" err="1">
                <a:solidFill>
                  <a:sysClr val="window" lastClr="FFFFFF"/>
                </a:solidFill>
              </a:rPr>
              <a:t>axborot</a:t>
            </a:r>
            <a:r>
              <a:rPr lang="en-US" sz="4400" kern="0" cap="all" spc="-64" dirty="0">
                <a:solidFill>
                  <a:sysClr val="window" lastClr="FFFFFF"/>
                </a:solidFill>
              </a:rPr>
              <a:t> </a:t>
            </a:r>
            <a:r>
              <a:rPr lang="en-US" sz="4400" kern="0" cap="all" spc="-64" dirty="0" err="1">
                <a:solidFill>
                  <a:sysClr val="window" lastClr="FFFFFF"/>
                </a:solidFill>
              </a:rPr>
              <a:t>texnologiyalari</a:t>
            </a:r>
            <a:endParaRPr lang="en-US" sz="4400" kern="0" cap="all" spc="11" dirty="0">
              <a:solidFill>
                <a:sysClr val="window" lastClr="FFFFFF"/>
              </a:solidFill>
            </a:endParaRPr>
          </a:p>
        </p:txBody>
      </p:sp>
      <p:sp>
        <p:nvSpPr>
          <p:cNvPr id="27" name="object 12">
            <a:extLst>
              <a:ext uri="{FF2B5EF4-FFF2-40B4-BE49-F238E27FC236}">
                <a16:creationId xmlns:a16="http://schemas.microsoft.com/office/drawing/2014/main" id="{83775CBE-21CF-425D-ABFB-41180DA5A377}"/>
              </a:ext>
            </a:extLst>
          </p:cNvPr>
          <p:cNvSpPr/>
          <p:nvPr/>
        </p:nvSpPr>
        <p:spPr>
          <a:xfrm>
            <a:off x="1351647" y="1157297"/>
            <a:ext cx="28814" cy="150970"/>
          </a:xfrm>
          <a:custGeom>
            <a:avLst/>
            <a:gdLst/>
            <a:ahLst/>
            <a:cxnLst/>
            <a:rect l="l" t="t" r="r" b="b"/>
            <a:pathLst>
              <a:path w="13970" h="67945">
                <a:moveTo>
                  <a:pt x="0" y="67814"/>
                </a:moveTo>
                <a:lnTo>
                  <a:pt x="13561" y="67814"/>
                </a:lnTo>
                <a:lnTo>
                  <a:pt x="13561" y="0"/>
                </a:lnTo>
                <a:lnTo>
                  <a:pt x="0" y="0"/>
                </a:lnTo>
                <a:lnTo>
                  <a:pt x="0" y="67814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8437"/>
            <a:endParaRPr sz="3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13">
            <a:extLst>
              <a:ext uri="{FF2B5EF4-FFF2-40B4-BE49-F238E27FC236}">
                <a16:creationId xmlns:a16="http://schemas.microsoft.com/office/drawing/2014/main" id="{B178D85C-EB66-41A7-A3BD-6CA192A25BC2}"/>
              </a:ext>
            </a:extLst>
          </p:cNvPr>
          <p:cNvSpPr/>
          <p:nvPr/>
        </p:nvSpPr>
        <p:spPr>
          <a:xfrm>
            <a:off x="1351647" y="1338108"/>
            <a:ext cx="28814" cy="105820"/>
          </a:xfrm>
          <a:custGeom>
            <a:avLst/>
            <a:gdLst/>
            <a:ahLst/>
            <a:cxnLst/>
            <a:rect l="l" t="t" r="r" b="b"/>
            <a:pathLst>
              <a:path w="13970" h="47625">
                <a:moveTo>
                  <a:pt x="0" y="47468"/>
                </a:moveTo>
                <a:lnTo>
                  <a:pt x="13561" y="47468"/>
                </a:lnTo>
                <a:lnTo>
                  <a:pt x="13561" y="0"/>
                </a:lnTo>
                <a:lnTo>
                  <a:pt x="0" y="0"/>
                </a:lnTo>
                <a:lnTo>
                  <a:pt x="0" y="47468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8437"/>
            <a:endParaRPr sz="3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14">
            <a:extLst>
              <a:ext uri="{FF2B5EF4-FFF2-40B4-BE49-F238E27FC236}">
                <a16:creationId xmlns:a16="http://schemas.microsoft.com/office/drawing/2014/main" id="{B1AC9C4C-06A4-42C7-B853-E49E57991666}"/>
              </a:ext>
            </a:extLst>
          </p:cNvPr>
          <p:cNvSpPr/>
          <p:nvPr/>
        </p:nvSpPr>
        <p:spPr>
          <a:xfrm>
            <a:off x="820148" y="1157297"/>
            <a:ext cx="28814" cy="150970"/>
          </a:xfrm>
          <a:custGeom>
            <a:avLst/>
            <a:gdLst/>
            <a:ahLst/>
            <a:cxnLst/>
            <a:rect l="l" t="t" r="r" b="b"/>
            <a:pathLst>
              <a:path w="13970" h="67945">
                <a:moveTo>
                  <a:pt x="0" y="67814"/>
                </a:moveTo>
                <a:lnTo>
                  <a:pt x="13561" y="67814"/>
                </a:lnTo>
                <a:lnTo>
                  <a:pt x="13561" y="0"/>
                </a:lnTo>
                <a:lnTo>
                  <a:pt x="0" y="0"/>
                </a:lnTo>
                <a:lnTo>
                  <a:pt x="0" y="67814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8437"/>
            <a:endParaRPr sz="3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15">
            <a:extLst>
              <a:ext uri="{FF2B5EF4-FFF2-40B4-BE49-F238E27FC236}">
                <a16:creationId xmlns:a16="http://schemas.microsoft.com/office/drawing/2014/main" id="{AA74AE73-2CC7-4164-A38A-9C32CF275CE9}"/>
              </a:ext>
            </a:extLst>
          </p:cNvPr>
          <p:cNvSpPr/>
          <p:nvPr/>
        </p:nvSpPr>
        <p:spPr>
          <a:xfrm>
            <a:off x="820148" y="1338108"/>
            <a:ext cx="28814" cy="105820"/>
          </a:xfrm>
          <a:custGeom>
            <a:avLst/>
            <a:gdLst/>
            <a:ahLst/>
            <a:cxnLst/>
            <a:rect l="l" t="t" r="r" b="b"/>
            <a:pathLst>
              <a:path w="13970" h="47625">
                <a:moveTo>
                  <a:pt x="0" y="47468"/>
                </a:moveTo>
                <a:lnTo>
                  <a:pt x="13561" y="47468"/>
                </a:lnTo>
                <a:lnTo>
                  <a:pt x="13561" y="0"/>
                </a:lnTo>
                <a:lnTo>
                  <a:pt x="0" y="0"/>
                </a:lnTo>
                <a:lnTo>
                  <a:pt x="0" y="47468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938437"/>
            <a:endParaRPr sz="38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3808D9-1C3C-415C-89B0-E0960AE400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68" y="447260"/>
            <a:ext cx="1315697" cy="1398668"/>
          </a:xfrm>
          <a:prstGeom prst="rect">
            <a:avLst/>
          </a:prstGeom>
        </p:spPr>
      </p:pic>
      <p:pic>
        <p:nvPicPr>
          <p:cNvPr id="4098" name="Picture 2" descr="YouTube launches a new logo design | Creative Bloq">
            <a:extLst>
              <a:ext uri="{FF2B5EF4-FFF2-40B4-BE49-F238E27FC236}">
                <a16:creationId xmlns:a16="http://schemas.microsoft.com/office/drawing/2014/main" id="{305F46A3-61A4-42AC-93D0-C80272D30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852" y="4103712"/>
            <a:ext cx="4032448" cy="2258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72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640" y="287288"/>
            <a:ext cx="10639983" cy="769441"/>
          </a:xfrm>
        </p:spPr>
        <p:txBody>
          <a:bodyPr/>
          <a:lstStyle/>
          <a:p>
            <a:pPr algn="ctr"/>
            <a:r>
              <a:rPr lang="en-US" sz="5000" dirty="0" err="1"/>
              <a:t>Takrorlash</a:t>
            </a:r>
            <a:r>
              <a:rPr lang="en-US" sz="5000" dirty="0"/>
              <a:t> </a:t>
            </a:r>
            <a:r>
              <a:rPr lang="en-US" sz="5000" dirty="0" err="1"/>
              <a:t>uchun</a:t>
            </a:r>
            <a:r>
              <a:rPr lang="en-US" sz="5000" dirty="0"/>
              <a:t> </a:t>
            </a:r>
            <a:r>
              <a:rPr lang="en-US" sz="5000" dirty="0" err="1"/>
              <a:t>savollar</a:t>
            </a:r>
            <a:r>
              <a:rPr lang="en-US" sz="5000" dirty="0"/>
              <a:t>:</a:t>
            </a:r>
            <a:endParaRPr lang="ru-RU" sz="50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D2FFA85-15F3-48A4-B54C-865D23E91C02}"/>
              </a:ext>
            </a:extLst>
          </p:cNvPr>
          <p:cNvSpPr/>
          <p:nvPr/>
        </p:nvSpPr>
        <p:spPr>
          <a:xfrm>
            <a:off x="1115095" y="1594656"/>
            <a:ext cx="9649072" cy="1224136"/>
          </a:xfrm>
          <a:prstGeom prst="roundRect">
            <a:avLst/>
          </a:prstGeom>
          <a:ln w="57150"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Facebookda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ro‘yxatdan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o‘tish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ma’lumotlar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kerak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3AE10B2-B1C4-4FD9-AE1A-092624B34E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46" t="16913" r="36058" b="18733"/>
          <a:stretch/>
        </p:blipFill>
        <p:spPr>
          <a:xfrm>
            <a:off x="2475995" y="3052688"/>
            <a:ext cx="3103596" cy="38593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3F8079-CA6C-4104-8C97-30AE0B7D7E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969" t="27358" r="25148" b="47844"/>
          <a:stretch/>
        </p:blipFill>
        <p:spPr>
          <a:xfrm>
            <a:off x="7882493" y="3249211"/>
            <a:ext cx="3312368" cy="1656184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5810D39-8061-45B0-8312-A91003BF9DEF}"/>
              </a:ext>
            </a:extLst>
          </p:cNvPr>
          <p:cNvSpPr/>
          <p:nvPr/>
        </p:nvSpPr>
        <p:spPr>
          <a:xfrm>
            <a:off x="224339" y="3788464"/>
            <a:ext cx="2085550" cy="43204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Ism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DE76C725-2FE4-4B03-B548-B3290963671C}"/>
              </a:ext>
            </a:extLst>
          </p:cNvPr>
          <p:cNvSpPr/>
          <p:nvPr/>
        </p:nvSpPr>
        <p:spPr>
          <a:xfrm>
            <a:off x="5795615" y="3743672"/>
            <a:ext cx="1872208" cy="43204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Familiya</a:t>
            </a:r>
            <a:endParaRPr lang="en-US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8818863-F31B-44C2-BAC4-83DEF96340CD}"/>
              </a:ext>
            </a:extLst>
          </p:cNvPr>
          <p:cNvSpPr/>
          <p:nvPr/>
        </p:nvSpPr>
        <p:spPr>
          <a:xfrm>
            <a:off x="5767729" y="5273214"/>
            <a:ext cx="5428486" cy="94782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dirty="0"/>
              <a:t>Mobil </a:t>
            </a:r>
            <a:r>
              <a:rPr lang="en-US" dirty="0" err="1"/>
              <a:t>telefon</a:t>
            </a:r>
            <a:r>
              <a:rPr lang="en-US" dirty="0"/>
              <a:t> </a:t>
            </a:r>
            <a:r>
              <a:rPr lang="en-US" dirty="0" err="1"/>
              <a:t>raqami</a:t>
            </a:r>
            <a:r>
              <a:rPr lang="en-US" dirty="0"/>
              <a:t> </a:t>
            </a:r>
            <a:r>
              <a:rPr lang="en-US" dirty="0" err="1"/>
              <a:t>yoki</a:t>
            </a:r>
            <a:r>
              <a:rPr lang="en-US" dirty="0"/>
              <a:t> </a:t>
            </a:r>
            <a:r>
              <a:rPr lang="en-US" dirty="0" err="1"/>
              <a:t>elektron</a:t>
            </a:r>
            <a:r>
              <a:rPr lang="en-US" dirty="0"/>
              <a:t> </a:t>
            </a:r>
            <a:r>
              <a:rPr lang="en-US" dirty="0" err="1"/>
              <a:t>pochta</a:t>
            </a:r>
            <a:r>
              <a:rPr lang="en-US" dirty="0"/>
              <a:t> </a:t>
            </a:r>
            <a:r>
              <a:rPr lang="en-US" dirty="0" err="1"/>
              <a:t>manzili</a:t>
            </a:r>
            <a:endParaRPr lang="en-US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7B77109-5E24-4856-8FB6-68CD36D39635}"/>
              </a:ext>
            </a:extLst>
          </p:cNvPr>
          <p:cNvSpPr/>
          <p:nvPr/>
        </p:nvSpPr>
        <p:spPr>
          <a:xfrm>
            <a:off x="5795615" y="4250554"/>
            <a:ext cx="1872208" cy="94782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dirty="0" err="1"/>
              <a:t>Yangi</a:t>
            </a:r>
            <a:r>
              <a:rPr lang="en-US" dirty="0"/>
              <a:t> </a:t>
            </a:r>
            <a:r>
              <a:rPr lang="en-US" dirty="0" err="1"/>
              <a:t>parol</a:t>
            </a:r>
            <a:endParaRPr lang="en-US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DB024D5-68FC-4338-8EAE-EDA9A7ECDC89}"/>
              </a:ext>
            </a:extLst>
          </p:cNvPr>
          <p:cNvSpPr/>
          <p:nvPr/>
        </p:nvSpPr>
        <p:spPr>
          <a:xfrm>
            <a:off x="197727" y="4345541"/>
            <a:ext cx="2123207" cy="94782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dirty="0" err="1"/>
              <a:t>Tug‘ilgan</a:t>
            </a:r>
            <a:r>
              <a:rPr lang="en-US" dirty="0"/>
              <a:t> </a:t>
            </a:r>
            <a:r>
              <a:rPr lang="en-US" dirty="0" err="1"/>
              <a:t>sana</a:t>
            </a:r>
            <a:endParaRPr lang="en-US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48A9CBD-9AAE-45AB-8108-302F25FE28F6}"/>
              </a:ext>
            </a:extLst>
          </p:cNvPr>
          <p:cNvSpPr/>
          <p:nvPr/>
        </p:nvSpPr>
        <p:spPr>
          <a:xfrm>
            <a:off x="208772" y="5513912"/>
            <a:ext cx="2123207" cy="43204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Jinsi</a:t>
            </a:r>
            <a:endParaRPr lang="en-US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42B5635-C6D6-4ABD-9C6B-E2DC0221EAE9}"/>
              </a:ext>
            </a:extLst>
          </p:cNvPr>
          <p:cNvSpPr/>
          <p:nvPr/>
        </p:nvSpPr>
        <p:spPr>
          <a:xfrm>
            <a:off x="5768839" y="6414118"/>
            <a:ext cx="5426021" cy="432048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Tasdiqlash</a:t>
            </a:r>
            <a:r>
              <a:rPr lang="en-US" dirty="0"/>
              <a:t> </a:t>
            </a:r>
            <a:r>
              <a:rPr lang="en-US" dirty="0" err="1"/>
              <a:t>kodi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551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640" y="287288"/>
            <a:ext cx="10639983" cy="769441"/>
          </a:xfrm>
        </p:spPr>
        <p:txBody>
          <a:bodyPr/>
          <a:lstStyle/>
          <a:p>
            <a:pPr algn="ctr"/>
            <a:r>
              <a:rPr lang="en-US" sz="5000" dirty="0" err="1"/>
              <a:t>Takrorlash</a:t>
            </a:r>
            <a:r>
              <a:rPr lang="en-US" sz="5000" dirty="0"/>
              <a:t> </a:t>
            </a:r>
            <a:r>
              <a:rPr lang="en-US" sz="5000" dirty="0" err="1"/>
              <a:t>uchun</a:t>
            </a:r>
            <a:r>
              <a:rPr lang="en-US" sz="5000" dirty="0"/>
              <a:t> </a:t>
            </a:r>
            <a:r>
              <a:rPr lang="en-US" sz="5000" dirty="0" err="1"/>
              <a:t>savollar</a:t>
            </a:r>
            <a:r>
              <a:rPr lang="en-US" sz="5000" dirty="0"/>
              <a:t>:</a:t>
            </a:r>
            <a:endParaRPr lang="ru-RU" sz="500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720348F4-3686-4C8B-A1F5-13F9131AC44E}"/>
              </a:ext>
            </a:extLst>
          </p:cNvPr>
          <p:cNvSpPr/>
          <p:nvPr/>
        </p:nvSpPr>
        <p:spPr>
          <a:xfrm>
            <a:off x="1115095" y="1810510"/>
            <a:ext cx="9649072" cy="1224136"/>
          </a:xfrm>
          <a:prstGeom prst="round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Facebook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xabarlarni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almashish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ulashish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HTTP сообщение: структура и синтаксис сообщений HTTP | IT-блог о  веб-технологиях, серверах, протоколах, базах данных, СУБД, SQL,  компьютерных сетях, языках программирования и создание сайтов.">
            <a:extLst>
              <a:ext uri="{FF2B5EF4-FFF2-40B4-BE49-F238E27FC236}">
                <a16:creationId xmlns:a16="http://schemas.microsoft.com/office/drawing/2014/main" id="{1E0FCE2F-8CC3-4C1D-A6EA-D778BC3C6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40" y="3605269"/>
            <a:ext cx="3480342" cy="232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9 приложений, способных прокачать камеру вашего Android-смартфона">
            <a:extLst>
              <a:ext uri="{FF2B5EF4-FFF2-40B4-BE49-F238E27FC236}">
                <a16:creationId xmlns:a16="http://schemas.microsoft.com/office/drawing/2014/main" id="{6EC950DC-2517-49E0-8145-9D6F454BA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519" y="3725578"/>
            <a:ext cx="2160988" cy="212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4E659BB-52EA-45EB-BC62-DB5440C5BF0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2172287"/>
              </p:ext>
            </p:extLst>
          </p:nvPr>
        </p:nvGraphicFramePr>
        <p:xfrm>
          <a:off x="8459911" y="3725578"/>
          <a:ext cx="2123943" cy="2123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Image" r:id="rId5" imgW="2501280" imgH="2501280" progId="Photoshop.Image.13">
                  <p:embed/>
                </p:oleObj>
              </mc:Choice>
              <mc:Fallback>
                <p:oleObj name="Image" r:id="rId5" imgW="2501280" imgH="25012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459911" y="3725578"/>
                        <a:ext cx="2123943" cy="2123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E66531B7-C1D3-4EC0-B40C-629F0D291650}"/>
              </a:ext>
            </a:extLst>
          </p:cNvPr>
          <p:cNvSpPr/>
          <p:nvPr/>
        </p:nvSpPr>
        <p:spPr>
          <a:xfrm>
            <a:off x="5264754" y="5849521"/>
            <a:ext cx="1999456" cy="61227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Rasm</a:t>
            </a:r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E65F1BB7-A55D-499D-A961-ABDAE697455E}"/>
              </a:ext>
            </a:extLst>
          </p:cNvPr>
          <p:cNvSpPr/>
          <p:nvPr/>
        </p:nvSpPr>
        <p:spPr>
          <a:xfrm>
            <a:off x="1418382" y="5849521"/>
            <a:ext cx="1847056" cy="61227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Matn</a:t>
            </a:r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84E7EE2-2E33-45E2-BD19-0FAE42ACD285}"/>
              </a:ext>
            </a:extLst>
          </p:cNvPr>
          <p:cNvSpPr/>
          <p:nvPr/>
        </p:nvSpPr>
        <p:spPr>
          <a:xfrm>
            <a:off x="8613826" y="5831904"/>
            <a:ext cx="1999456" cy="61227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Video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69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640" y="287288"/>
            <a:ext cx="10639983" cy="769441"/>
          </a:xfrm>
        </p:spPr>
        <p:txBody>
          <a:bodyPr/>
          <a:lstStyle/>
          <a:p>
            <a:pPr algn="ctr"/>
            <a:r>
              <a:rPr lang="en-US" sz="5000" dirty="0" err="1"/>
              <a:t>Takrorlash</a:t>
            </a:r>
            <a:r>
              <a:rPr lang="en-US" sz="5000" dirty="0"/>
              <a:t> </a:t>
            </a:r>
            <a:r>
              <a:rPr lang="en-US" sz="5000" dirty="0" err="1"/>
              <a:t>uchun</a:t>
            </a:r>
            <a:r>
              <a:rPr lang="en-US" sz="5000" dirty="0"/>
              <a:t> </a:t>
            </a:r>
            <a:r>
              <a:rPr lang="en-US" sz="5000" dirty="0" err="1"/>
              <a:t>savollar</a:t>
            </a:r>
            <a:r>
              <a:rPr lang="en-US" sz="5000" dirty="0"/>
              <a:t>:</a:t>
            </a:r>
            <a:endParaRPr lang="ru-RU" sz="5000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7A616859-E413-4F62-8323-F9D228D0B4A8}"/>
              </a:ext>
            </a:extLst>
          </p:cNvPr>
          <p:cNvSpPr/>
          <p:nvPr/>
        </p:nvSpPr>
        <p:spPr>
          <a:xfrm>
            <a:off x="1115095" y="1699659"/>
            <a:ext cx="9649072" cy="1224136"/>
          </a:xfrm>
          <a:prstGeom prst="round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Facebookda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shaxsiy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xabarlarni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nashr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qanchalik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to‘g‘ri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nima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o‘ylaysiz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1BCA3D-37AD-4B29-86E3-6B240C6CEB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62" t="4718" r="16408" b="43755"/>
          <a:stretch/>
        </p:blipFill>
        <p:spPr>
          <a:xfrm>
            <a:off x="467023" y="3233598"/>
            <a:ext cx="6768752" cy="2558877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54A70DD-12EA-4B6B-BF61-D92FB4B92F88}"/>
              </a:ext>
            </a:extLst>
          </p:cNvPr>
          <p:cNvSpPr/>
          <p:nvPr/>
        </p:nvSpPr>
        <p:spPr>
          <a:xfrm>
            <a:off x="7401697" y="3275750"/>
            <a:ext cx="4176464" cy="370828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Profilingizda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yuklangan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rasm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xabar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ma’lumotlaringiz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doimo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onlayn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holatda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saqlanadi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Siz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o‘chirib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tashlaganingizda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ham,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maxsus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usullar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uni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qayta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tiklab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nashr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imkoni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781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1879263" cy="134707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dirty="0"/>
              <a:t>   </a:t>
            </a:r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Ijtimoiy</a:t>
            </a:r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 media </a:t>
            </a:r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platformasi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9640" y="1574325"/>
            <a:ext cx="1063998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uz-Latn-UZ" sz="5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6CF2BBAE-7EBE-41E2-B476-EC37AF54D8CC}"/>
              </a:ext>
            </a:extLst>
          </p:cNvPr>
          <p:cNvSpPr/>
          <p:nvPr/>
        </p:nvSpPr>
        <p:spPr>
          <a:xfrm>
            <a:off x="391949" y="4679776"/>
            <a:ext cx="10864607" cy="108012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YouTube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hajmdagi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video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fayllar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jamlangan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sayt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Tizimdan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professional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videolavhalardan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tortib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havaskorlar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videolarini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videoblogerlar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materiallarini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topish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YouTube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sayti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kanal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ochib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biznes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loyihalarni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yuritish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en-US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YouTube </a:t>
            </a:r>
            <a:r>
              <a:rPr lang="en-US" sz="30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sayti</a:t>
            </a:r>
            <a:r>
              <a:rPr lang="en-US" sz="3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Steve Chen, Chad Hurley, Jawed Karim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tomonidan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amalga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oshirilgan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loyiha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2005-yil 14-fevralda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ro‘yxatdan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o‘tgan</a:t>
            </a:r>
            <a:r>
              <a:rPr lang="en-US" sz="3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YouTube has a new look and, for the first time, a new logo - The Verge">
            <a:extLst>
              <a:ext uri="{FF2B5EF4-FFF2-40B4-BE49-F238E27FC236}">
                <a16:creationId xmlns:a16="http://schemas.microsoft.com/office/drawing/2014/main" id="{47EAEE99-3A13-47FE-8299-B1D89E674B8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449" y="1461648"/>
            <a:ext cx="5972363" cy="184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311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015" y="287288"/>
            <a:ext cx="11152640" cy="769441"/>
          </a:xfrm>
        </p:spPr>
        <p:txBody>
          <a:bodyPr/>
          <a:lstStyle/>
          <a:p>
            <a:pPr algn="ctr"/>
            <a:r>
              <a:rPr lang="en-US" sz="5000" dirty="0"/>
              <a:t>YouTube </a:t>
            </a:r>
            <a:r>
              <a:rPr lang="en-US" sz="5000" dirty="0" err="1"/>
              <a:t>saytidan</a:t>
            </a:r>
            <a:r>
              <a:rPr lang="en-US" sz="5000" dirty="0"/>
              <a:t> </a:t>
            </a:r>
            <a:r>
              <a:rPr lang="en-US" sz="5000" dirty="0" err="1"/>
              <a:t>foydalanish</a:t>
            </a:r>
            <a:endParaRPr lang="ru-RU" sz="5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9BCC574-7129-4780-BFF0-C48EACB19E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95"/>
          <a:stretch/>
        </p:blipFill>
        <p:spPr>
          <a:xfrm>
            <a:off x="1259110" y="1655440"/>
            <a:ext cx="9380989" cy="4968552"/>
          </a:xfrm>
          <a:prstGeom prst="rect">
            <a:avLst/>
          </a:prstGeom>
        </p:spPr>
      </p:pic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771BDB6B-3A65-49CB-9ED1-64ADDF026EF1}"/>
              </a:ext>
            </a:extLst>
          </p:cNvPr>
          <p:cNvSpPr/>
          <p:nvPr/>
        </p:nvSpPr>
        <p:spPr>
          <a:xfrm flipH="1">
            <a:off x="3059311" y="1406174"/>
            <a:ext cx="1152128" cy="12241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3E7C528-ABD7-4D69-AEC6-8FF4B82A1350}"/>
              </a:ext>
            </a:extLst>
          </p:cNvPr>
          <p:cNvSpPr/>
          <p:nvPr/>
        </p:nvSpPr>
        <p:spPr>
          <a:xfrm>
            <a:off x="4211439" y="1793284"/>
            <a:ext cx="52897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YouTube.com</a:t>
            </a:r>
            <a:endParaRPr lang="ru-RU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04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015" y="287288"/>
            <a:ext cx="11152640" cy="769441"/>
          </a:xfrm>
        </p:spPr>
        <p:txBody>
          <a:bodyPr/>
          <a:lstStyle/>
          <a:p>
            <a:pPr algn="ctr"/>
            <a:r>
              <a:rPr lang="en-US" sz="5000" dirty="0"/>
              <a:t>YouTube </a:t>
            </a:r>
            <a:r>
              <a:rPr lang="en-US" sz="5000" dirty="0" err="1"/>
              <a:t>sayti</a:t>
            </a:r>
            <a:r>
              <a:rPr lang="ru-RU" sz="5000" dirty="0"/>
              <a:t> </a:t>
            </a:r>
            <a:r>
              <a:rPr lang="en-US" sz="5000" dirty="0" err="1"/>
              <a:t>imkoniyatlari</a:t>
            </a:r>
            <a:endParaRPr lang="ru-RU" sz="5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4DDF05-91CE-4DF5-B76E-9F8E312ACF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874"/>
          <a:stretch/>
        </p:blipFill>
        <p:spPr>
          <a:xfrm>
            <a:off x="925651" y="1628396"/>
            <a:ext cx="10091368" cy="528362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C9285B4-1966-45F8-9042-A99AF41C66A1}"/>
              </a:ext>
            </a:extLst>
          </p:cNvPr>
          <p:cNvSpPr/>
          <p:nvPr/>
        </p:nvSpPr>
        <p:spPr>
          <a:xfrm>
            <a:off x="1619151" y="2735560"/>
            <a:ext cx="9217024" cy="4320480"/>
          </a:xfrm>
          <a:prstGeom prst="rect">
            <a:avLst/>
          </a:prstGeom>
          <a:solidFill>
            <a:schemeClr val="bg2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86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015" y="287288"/>
            <a:ext cx="11152640" cy="769441"/>
          </a:xfrm>
        </p:spPr>
        <p:txBody>
          <a:bodyPr/>
          <a:lstStyle/>
          <a:p>
            <a:pPr algn="ctr"/>
            <a:r>
              <a:rPr lang="en-US" sz="5000" dirty="0"/>
              <a:t>YouTube </a:t>
            </a:r>
            <a:r>
              <a:rPr lang="en-US" sz="5000" dirty="0" err="1"/>
              <a:t>sayti</a:t>
            </a:r>
            <a:r>
              <a:rPr lang="en-US" sz="5000" dirty="0"/>
              <a:t> </a:t>
            </a:r>
            <a:r>
              <a:rPr lang="en-US" sz="5000" dirty="0" err="1"/>
              <a:t>imkoniyatlari</a:t>
            </a:r>
            <a:endParaRPr lang="ru-RU" sz="5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78BF26-FD3D-4186-A0B8-4555D23ACB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952" r="80308" b="26281"/>
          <a:stretch/>
        </p:blipFill>
        <p:spPr>
          <a:xfrm>
            <a:off x="505555" y="1414683"/>
            <a:ext cx="2880321" cy="540851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AB6F0E4-4C68-4B7A-86BB-209321E6FC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202" r="80308" b="13343"/>
          <a:stretch/>
        </p:blipFill>
        <p:spPr>
          <a:xfrm>
            <a:off x="4283447" y="1462597"/>
            <a:ext cx="2880321" cy="505386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57B850-89B8-4A78-8CD9-C0821AA77DE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369" r="80308" b="11780"/>
          <a:stretch/>
        </p:blipFill>
        <p:spPr>
          <a:xfrm>
            <a:off x="8027862" y="1462597"/>
            <a:ext cx="2880321" cy="533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6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B30998-ADBA-465C-AFD5-794E99E30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259" y="468976"/>
            <a:ext cx="10638746" cy="603244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AC6F6D3-58BD-4D2B-A49E-05B2FDFFDEBB}"/>
              </a:ext>
            </a:extLst>
          </p:cNvPr>
          <p:cNvSpPr/>
          <p:nvPr/>
        </p:nvSpPr>
        <p:spPr>
          <a:xfrm>
            <a:off x="-1" y="0"/>
            <a:ext cx="11879263" cy="150841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Latn-UZ" sz="4400" b="1" dirty="0">
                <a:latin typeface="Arial" panose="020B0604020202020204" pitchFamily="34" charset="0"/>
                <a:cs typeface="Arial" panose="020B0604020202020204" pitchFamily="34" charset="0"/>
              </a:rPr>
              <a:t>YouTube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sayt</a:t>
            </a:r>
            <a:r>
              <a:rPr lang="uz-Latn-UZ" sz="4400" b="1" dirty="0">
                <a:latin typeface="Arial" panose="020B0604020202020204" pitchFamily="34" charset="0"/>
                <a:cs typeface="Arial" panose="020B0604020202020204" pitchFamily="34" charset="0"/>
              </a:rPr>
              <a:t>ida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ma’lumot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qidirish</a:t>
            </a:r>
            <a:endParaRPr lang="uz-Latn-UZ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880D6A-A14A-414D-931A-AD4B99107BEE}"/>
              </a:ext>
            </a:extLst>
          </p:cNvPr>
          <p:cNvSpPr/>
          <p:nvPr/>
        </p:nvSpPr>
        <p:spPr>
          <a:xfrm>
            <a:off x="1002313" y="1720320"/>
            <a:ext cx="9874637" cy="163185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br>
              <a:rPr lang="uz-Latn-UZ" sz="5012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501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CE47DB-81F7-4247-9171-57FB742212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62" t="46293" r="51259" b="29273"/>
          <a:stretch/>
        </p:blipFill>
        <p:spPr>
          <a:xfrm>
            <a:off x="827063" y="3858783"/>
            <a:ext cx="8905247" cy="29279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FFEB6D-4DD7-4D4B-9F30-DB347D6184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3719"/>
          <a:stretch/>
        </p:blipFill>
        <p:spPr>
          <a:xfrm>
            <a:off x="385764" y="1862979"/>
            <a:ext cx="11107725" cy="164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1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B30998-ADBA-465C-AFD5-794E99E30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259" y="468976"/>
            <a:ext cx="10638746" cy="603244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AC6F6D3-58BD-4D2B-A49E-05B2FDFFDEBB}"/>
              </a:ext>
            </a:extLst>
          </p:cNvPr>
          <p:cNvSpPr/>
          <p:nvPr/>
        </p:nvSpPr>
        <p:spPr>
          <a:xfrm>
            <a:off x="-1" y="0"/>
            <a:ext cx="11879263" cy="150841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Latn-UZ" sz="5000" b="1" dirty="0">
                <a:latin typeface="Arial" panose="020B0604020202020204" pitchFamily="34" charset="0"/>
                <a:cs typeface="Arial" panose="020B0604020202020204" pitchFamily="34" charset="0"/>
              </a:rPr>
              <a:t>YouTube </a:t>
            </a:r>
            <a:r>
              <a:rPr lang="en-US" sz="5000" b="1" dirty="0" err="1">
                <a:latin typeface="Arial" panose="020B0604020202020204" pitchFamily="34" charset="0"/>
                <a:cs typeface="Arial" panose="020B0604020202020204" pitchFamily="34" charset="0"/>
              </a:rPr>
              <a:t>sayti</a:t>
            </a:r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000" b="1" dirty="0" err="1">
                <a:latin typeface="Arial" panose="020B0604020202020204" pitchFamily="34" charset="0"/>
                <a:cs typeface="Arial" panose="020B0604020202020204" pitchFamily="34" charset="0"/>
              </a:rPr>
              <a:t>imkoniyatlari</a:t>
            </a:r>
            <a:endParaRPr lang="uz-Latn-UZ" sz="5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880D6A-A14A-414D-931A-AD4B99107BEE}"/>
              </a:ext>
            </a:extLst>
          </p:cNvPr>
          <p:cNvSpPr/>
          <p:nvPr/>
        </p:nvSpPr>
        <p:spPr>
          <a:xfrm>
            <a:off x="1002313" y="1720320"/>
            <a:ext cx="9874637" cy="163185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br>
              <a:rPr lang="uz-Latn-UZ" sz="5012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501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4C7DB8-88DA-4769-A9F4-C5EF718890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3" t="16578" r="39695" b="7951"/>
          <a:stretch/>
        </p:blipFill>
        <p:spPr>
          <a:xfrm>
            <a:off x="1835175" y="1689777"/>
            <a:ext cx="6912768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92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4B30998-ADBA-465C-AFD5-794E99E30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259" y="468976"/>
            <a:ext cx="10638746" cy="603244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AC6F6D3-58BD-4D2B-A49E-05B2FDFFDEBB}"/>
              </a:ext>
            </a:extLst>
          </p:cNvPr>
          <p:cNvSpPr/>
          <p:nvPr/>
        </p:nvSpPr>
        <p:spPr>
          <a:xfrm>
            <a:off x="-1" y="0"/>
            <a:ext cx="11879263" cy="1508411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uz-Latn-UZ" sz="4400" b="1" dirty="0">
                <a:latin typeface="Arial" panose="020B0604020202020204" pitchFamily="34" charset="0"/>
                <a:cs typeface="Arial" panose="020B0604020202020204" pitchFamily="34" charset="0"/>
              </a:rPr>
              <a:t>YouTube platformasida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akkauntga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latin typeface="Arial" panose="020B0604020202020204" pitchFamily="34" charset="0"/>
                <a:cs typeface="Arial" panose="020B0604020202020204" pitchFamily="34" charset="0"/>
              </a:rPr>
              <a:t>kirish</a:t>
            </a:r>
            <a:endParaRPr lang="uz-Latn-UZ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4880D6A-A14A-414D-931A-AD4B99107BEE}"/>
              </a:ext>
            </a:extLst>
          </p:cNvPr>
          <p:cNvSpPr/>
          <p:nvPr/>
        </p:nvSpPr>
        <p:spPr>
          <a:xfrm>
            <a:off x="1002313" y="1720320"/>
            <a:ext cx="9874637" cy="163185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br>
              <a:rPr lang="uz-Latn-UZ" sz="5012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5012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AEFEE8-F689-4220-8E95-06910096B0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15" t="16577" r="31815" b="6874"/>
          <a:stretch/>
        </p:blipFill>
        <p:spPr>
          <a:xfrm>
            <a:off x="6231934" y="1746387"/>
            <a:ext cx="4320480" cy="51125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037117-43B3-4A49-8EDC-CA5342A361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630" t="7952" b="25203"/>
          <a:stretch/>
        </p:blipFill>
        <p:spPr>
          <a:xfrm>
            <a:off x="1258111" y="1900540"/>
            <a:ext cx="4649287" cy="48042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639" y="309935"/>
            <a:ext cx="10639983" cy="769441"/>
          </a:xfrm>
        </p:spPr>
        <p:txBody>
          <a:bodyPr/>
          <a:lstStyle/>
          <a:p>
            <a:pPr algn="ctr"/>
            <a:r>
              <a:rPr lang="en-US" sz="5000" dirty="0"/>
              <a:t>MUSTAHKAMLASH</a:t>
            </a:r>
            <a:endParaRPr lang="ru-RU" sz="50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A513178-E415-417F-BEC2-5389EEC25A67}"/>
              </a:ext>
            </a:extLst>
          </p:cNvPr>
          <p:cNvSpPr/>
          <p:nvPr/>
        </p:nvSpPr>
        <p:spPr>
          <a:xfrm>
            <a:off x="640957" y="1389856"/>
            <a:ext cx="997919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1-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amaliy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(14-bet). </a:t>
            </a: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YouTube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saytida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ro‘yxatdan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cs typeface="Arial" panose="020B0604020202020204" pitchFamily="34" charset="0"/>
              </a:rPr>
              <a:t>o‘ting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00CC2A4-D427-4AB9-8236-0F6D198ED8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719"/>
          <a:stretch/>
        </p:blipFill>
        <p:spPr>
          <a:xfrm>
            <a:off x="1331119" y="4103712"/>
            <a:ext cx="10090365" cy="149091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8668AEC-D08B-4F3E-8E53-2D80BCEFDD06}"/>
              </a:ext>
            </a:extLst>
          </p:cNvPr>
          <p:cNvSpPr/>
          <p:nvPr/>
        </p:nvSpPr>
        <p:spPr>
          <a:xfrm>
            <a:off x="640957" y="3220800"/>
            <a:ext cx="5937250" cy="1265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Topshiriqning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bajarilishi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6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639" y="287288"/>
            <a:ext cx="10639983" cy="769441"/>
          </a:xfrm>
        </p:spPr>
        <p:txBody>
          <a:bodyPr/>
          <a:lstStyle/>
          <a:p>
            <a:pPr algn="ctr"/>
            <a:r>
              <a:rPr lang="en-US" sz="5000" dirty="0"/>
              <a:t>MUSTAHKAMLASH</a:t>
            </a:r>
            <a:endParaRPr lang="ru-RU" sz="5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93C3D3-DD6E-4C1E-8BDB-ED30E1F8BE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10" t="12266" r="21511" b="12264"/>
          <a:stretch/>
        </p:blipFill>
        <p:spPr>
          <a:xfrm>
            <a:off x="667681" y="2097742"/>
            <a:ext cx="5832648" cy="434346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1F34AA-3790-4E34-9ED0-7620DFA836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510" t="16913" r="21511" b="13342"/>
          <a:stretch/>
        </p:blipFill>
        <p:spPr>
          <a:xfrm>
            <a:off x="7091759" y="2109295"/>
            <a:ext cx="3057904" cy="21043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7E87FA-F7DF-4A77-AF1E-C1ACA1B4C3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510" t="16913" r="21511" b="13342"/>
          <a:stretch/>
        </p:blipFill>
        <p:spPr>
          <a:xfrm>
            <a:off x="7091759" y="4864272"/>
            <a:ext cx="3057905" cy="2104367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A513178-E415-417F-BEC2-5389EEC25A67}"/>
              </a:ext>
            </a:extLst>
          </p:cNvPr>
          <p:cNvSpPr/>
          <p:nvPr/>
        </p:nvSpPr>
        <p:spPr>
          <a:xfrm>
            <a:off x="640957" y="1389856"/>
            <a:ext cx="6181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2. </a:t>
            </a:r>
            <a:endParaRPr lang="ru-RU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B6047BD-3A8B-4E6E-8673-617DE20BB0B7}"/>
              </a:ext>
            </a:extLst>
          </p:cNvPr>
          <p:cNvSpPr/>
          <p:nvPr/>
        </p:nvSpPr>
        <p:spPr>
          <a:xfrm>
            <a:off x="6923654" y="1401409"/>
            <a:ext cx="6181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3. </a:t>
            </a:r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3E0F64C-3D16-41DD-9AE8-55B4F7F7A9EC}"/>
              </a:ext>
            </a:extLst>
          </p:cNvPr>
          <p:cNvSpPr/>
          <p:nvPr/>
        </p:nvSpPr>
        <p:spPr>
          <a:xfrm>
            <a:off x="6923654" y="4225215"/>
            <a:ext cx="6181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4.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261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236E87-4047-43B2-85C0-722DEB521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904" t="12265" r="22116" b="7952"/>
          <a:stretch/>
        </p:blipFill>
        <p:spPr>
          <a:xfrm>
            <a:off x="467023" y="2164322"/>
            <a:ext cx="5256584" cy="413816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B2B8170-AF66-4339-B47F-4940B026CE1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04" t="11187" r="22116" b="9030"/>
          <a:stretch/>
        </p:blipFill>
        <p:spPr>
          <a:xfrm>
            <a:off x="6227663" y="2125792"/>
            <a:ext cx="5256584" cy="413816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0A30BE0-9F08-4F9E-9F04-E9BBCC9EB82D}"/>
              </a:ext>
            </a:extLst>
          </p:cNvPr>
          <p:cNvSpPr/>
          <p:nvPr/>
        </p:nvSpPr>
        <p:spPr>
          <a:xfrm>
            <a:off x="1403127" y="3455640"/>
            <a:ext cx="79208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D05A7DD-1422-46DA-90BF-C9D57ACE6423}"/>
              </a:ext>
            </a:extLst>
          </p:cNvPr>
          <p:cNvSpPr/>
          <p:nvPr/>
        </p:nvSpPr>
        <p:spPr>
          <a:xfrm>
            <a:off x="539031" y="1389856"/>
            <a:ext cx="6181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5. </a:t>
            </a:r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2884B8D-2572-4B6B-91EE-9771A9086A10}"/>
              </a:ext>
            </a:extLst>
          </p:cNvPr>
          <p:cNvSpPr/>
          <p:nvPr/>
        </p:nvSpPr>
        <p:spPr>
          <a:xfrm>
            <a:off x="6257581" y="1523618"/>
            <a:ext cx="6181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/>
              <a:t>6. </a:t>
            </a:r>
            <a:endParaRPr lang="ru-RU" dirty="0"/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2FED84A2-7387-409E-9710-412000CB1097}"/>
              </a:ext>
            </a:extLst>
          </p:cNvPr>
          <p:cNvSpPr txBox="1">
            <a:spLocks/>
          </p:cNvSpPr>
          <p:nvPr/>
        </p:nvSpPr>
        <p:spPr>
          <a:xfrm>
            <a:off x="619639" y="287288"/>
            <a:ext cx="10639983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914400"/>
            <a:r>
              <a:rPr lang="en-US" sz="5000" kern="0" dirty="0"/>
              <a:t>MUSTAHKAMLASH</a:t>
            </a:r>
            <a:endParaRPr lang="ru-RU" sz="5000" kern="0" dirty="0"/>
          </a:p>
        </p:txBody>
      </p:sp>
    </p:spTree>
    <p:extLst>
      <p:ext uri="{BB962C8B-B14F-4D97-AF65-F5344CB8AC3E}">
        <p14:creationId xmlns:p14="http://schemas.microsoft.com/office/powerpoint/2010/main" val="107303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3130" y="371376"/>
            <a:ext cx="10639983" cy="769441"/>
          </a:xfrm>
        </p:spPr>
        <p:txBody>
          <a:bodyPr/>
          <a:lstStyle/>
          <a:p>
            <a:pPr algn="ctr"/>
            <a:r>
              <a:rPr lang="en-US" sz="5000" dirty="0"/>
              <a:t>YouTube </a:t>
            </a:r>
            <a:r>
              <a:rPr lang="en-US" sz="5000" dirty="0" err="1"/>
              <a:t>va</a:t>
            </a:r>
            <a:r>
              <a:rPr lang="en-US" sz="5000" dirty="0"/>
              <a:t> Google </a:t>
            </a:r>
            <a:r>
              <a:rPr lang="en-US" sz="5000" dirty="0" err="1"/>
              <a:t>platformalari</a:t>
            </a:r>
            <a:endParaRPr lang="ru-RU" sz="50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0A30BE0-9F08-4F9E-9F04-E9BBCC9EB82D}"/>
              </a:ext>
            </a:extLst>
          </p:cNvPr>
          <p:cNvSpPr/>
          <p:nvPr/>
        </p:nvSpPr>
        <p:spPr>
          <a:xfrm>
            <a:off x="1547143" y="3239616"/>
            <a:ext cx="792088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7F45C-FC48-4F4F-B08D-74BCA2C103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47" t="14421" b="18733"/>
          <a:stretch/>
        </p:blipFill>
        <p:spPr>
          <a:xfrm>
            <a:off x="1547143" y="1943472"/>
            <a:ext cx="8891959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9639" y="215280"/>
            <a:ext cx="10639983" cy="923330"/>
          </a:xfrm>
        </p:spPr>
        <p:txBody>
          <a:bodyPr/>
          <a:lstStyle/>
          <a:p>
            <a:pPr algn="ctr"/>
            <a:r>
              <a:rPr lang="en-US" sz="6000" dirty="0"/>
              <a:t>MUSTAHKAMLASH</a:t>
            </a:r>
            <a:endParaRPr lang="ru-RU" sz="60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A513178-E415-417F-BEC2-5389EEC25A67}"/>
              </a:ext>
            </a:extLst>
          </p:cNvPr>
          <p:cNvSpPr/>
          <p:nvPr/>
        </p:nvSpPr>
        <p:spPr>
          <a:xfrm>
            <a:off x="640957" y="1389856"/>
            <a:ext cx="997919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4 –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amaliy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</a:t>
            </a: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(14-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bet). 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B3E51AE-E5C5-4240-9464-E7210C583B64}"/>
              </a:ext>
            </a:extLst>
          </p:cNvPr>
          <p:cNvSpPr/>
          <p:nvPr/>
        </p:nvSpPr>
        <p:spPr>
          <a:xfrm>
            <a:off x="585371" y="2106644"/>
            <a:ext cx="10754859" cy="4940783"/>
          </a:xfrm>
          <a:prstGeom prst="roundRect">
            <a:avLst/>
          </a:prstGeom>
          <a:ln w="3810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YouTube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saytida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qidirib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topgan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videoroligingizni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qurilmangizga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ko‘chirib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oling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Buning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videorolik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manzili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qatoriga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</a:t>
            </a: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о‘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shib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masalan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</a:t>
            </a:r>
            <a:r>
              <a:rPr lang="en-US" sz="40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</a:t>
            </a: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youtube.com/watch?v=pQN-pnXPaVg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Enter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tugmachasini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bosing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savefrom.net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manziliga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kiring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Maxsus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maydonga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videorolik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manzilini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kiriting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</a:t>
            </a: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о‘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ngra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formatni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tanlab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tugmachasini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bosing</a:t>
            </a:r>
            <a:r>
              <a:rPr lang="en-US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568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EE8DAAB-D103-4E17-8A0E-081C781B7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39" y="215280"/>
            <a:ext cx="10639983" cy="923330"/>
          </a:xfrm>
        </p:spPr>
        <p:txBody>
          <a:bodyPr/>
          <a:lstStyle/>
          <a:p>
            <a:pPr algn="ctr"/>
            <a:r>
              <a:rPr lang="en-US" sz="6000" dirty="0"/>
              <a:t>MUSTAHKAMLASH</a:t>
            </a:r>
            <a:endParaRPr lang="ru-RU" sz="60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9AECDE2-511C-4EE0-B9E4-A1FCF9E1AF38}"/>
              </a:ext>
            </a:extLst>
          </p:cNvPr>
          <p:cNvSpPr/>
          <p:nvPr/>
        </p:nvSpPr>
        <p:spPr>
          <a:xfrm>
            <a:off x="578445" y="1389856"/>
            <a:ext cx="5937250" cy="1265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Topshiriqning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bajarilishi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1. 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2974C6D-1772-444E-B4D0-E167DDA7C9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20" b="54312"/>
          <a:stretch/>
        </p:blipFill>
        <p:spPr>
          <a:xfrm>
            <a:off x="1403126" y="2231504"/>
            <a:ext cx="8826943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60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2BCE51-C1F5-47BD-B0F0-3AFF88BBEB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4361" b="79594"/>
          <a:stretch/>
        </p:blipFill>
        <p:spPr>
          <a:xfrm>
            <a:off x="1475135" y="4307417"/>
            <a:ext cx="8928992" cy="2244567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EE8DAAB-D103-4E17-8A0E-081C781B7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39" y="215280"/>
            <a:ext cx="10639983" cy="923330"/>
          </a:xfrm>
        </p:spPr>
        <p:txBody>
          <a:bodyPr/>
          <a:lstStyle/>
          <a:p>
            <a:pPr algn="ctr"/>
            <a:r>
              <a:rPr lang="en-US" sz="6000" dirty="0"/>
              <a:t>MUSTAHKAMLASH</a:t>
            </a:r>
            <a:endParaRPr lang="ru-RU" sz="60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9AECDE2-511C-4EE0-B9E4-A1FCF9E1AF38}"/>
              </a:ext>
            </a:extLst>
          </p:cNvPr>
          <p:cNvSpPr/>
          <p:nvPr/>
        </p:nvSpPr>
        <p:spPr>
          <a:xfrm>
            <a:off x="578445" y="863352"/>
            <a:ext cx="5937250" cy="12652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914A17-9FBC-456C-B087-51E790C654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25" r="65154" b="82503"/>
          <a:stretch/>
        </p:blipFill>
        <p:spPr>
          <a:xfrm>
            <a:off x="1475134" y="1727448"/>
            <a:ext cx="8928992" cy="207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56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881267-6AF2-4C6C-873F-1DEC85752F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374"/>
          <a:stretch/>
        </p:blipFill>
        <p:spPr>
          <a:xfrm>
            <a:off x="1475135" y="1684199"/>
            <a:ext cx="8481580" cy="279557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8AAC5F0-96BB-4198-BE3E-7BBB7E3E649D}"/>
              </a:ext>
            </a:extLst>
          </p:cNvPr>
          <p:cNvSpPr/>
          <p:nvPr/>
        </p:nvSpPr>
        <p:spPr>
          <a:xfrm>
            <a:off x="578445" y="863352"/>
            <a:ext cx="5937250" cy="12652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B38A56-75CF-4657-A700-6685613200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692" t="23185" r="26360" b="33828"/>
          <a:stretch/>
        </p:blipFill>
        <p:spPr>
          <a:xfrm>
            <a:off x="2843287" y="4725950"/>
            <a:ext cx="5040560" cy="225808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FF5EC1A-F678-49C9-A459-5F4C7E0B4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39" y="215280"/>
            <a:ext cx="10639983" cy="923330"/>
          </a:xfrm>
        </p:spPr>
        <p:txBody>
          <a:bodyPr/>
          <a:lstStyle/>
          <a:p>
            <a:pPr algn="ctr"/>
            <a:r>
              <a:rPr lang="en-US" sz="6000" dirty="0"/>
              <a:t>MUSTAHKAMLASH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2760050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8AAC5F0-96BB-4198-BE3E-7BBB7E3E649D}"/>
              </a:ext>
            </a:extLst>
          </p:cNvPr>
          <p:cNvSpPr/>
          <p:nvPr/>
        </p:nvSpPr>
        <p:spPr>
          <a:xfrm>
            <a:off x="578445" y="863352"/>
            <a:ext cx="5937250" cy="1265218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CD57356-BC93-4C51-99C3-5BCA07BB8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39" y="215280"/>
            <a:ext cx="10639983" cy="923330"/>
          </a:xfrm>
        </p:spPr>
        <p:txBody>
          <a:bodyPr/>
          <a:lstStyle/>
          <a:p>
            <a:pPr algn="ctr"/>
            <a:r>
              <a:rPr lang="en-US" sz="6000" dirty="0"/>
              <a:t>MUSTAHKAMLASH</a:t>
            </a:r>
            <a:endParaRPr lang="ru-RU" sz="60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64EDE3-F35A-4B21-8C12-0849A70A20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82" t="10666" r="21646" b="66458"/>
          <a:stretch/>
        </p:blipFill>
        <p:spPr>
          <a:xfrm>
            <a:off x="2020398" y="1855621"/>
            <a:ext cx="7838465" cy="17390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9523940-E13F-4BFF-837A-A031606C32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905" t="37676" r="23769" b="34906"/>
          <a:stretch/>
        </p:blipFill>
        <p:spPr>
          <a:xfrm>
            <a:off x="2020398" y="4063186"/>
            <a:ext cx="8167705" cy="227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93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CD57356-BC93-4C51-99C3-5BCA07BB8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639" y="215280"/>
            <a:ext cx="10639983" cy="923330"/>
          </a:xfrm>
        </p:spPr>
        <p:txBody>
          <a:bodyPr/>
          <a:lstStyle/>
          <a:p>
            <a:pPr algn="ctr"/>
            <a:r>
              <a:rPr lang="en-US" sz="6000" dirty="0"/>
              <a:t>MUSTAHKAMLASH</a:t>
            </a:r>
            <a:endParaRPr lang="ru-RU" sz="60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D3AB940-B8F0-4644-9BEF-B92E7595AB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795"/>
          <a:stretch/>
        </p:blipFill>
        <p:spPr>
          <a:xfrm>
            <a:off x="971079" y="1605136"/>
            <a:ext cx="9729698" cy="515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44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C8BC426-6521-4212-B4D5-4AA43415AA5A}"/>
              </a:ext>
            </a:extLst>
          </p:cNvPr>
          <p:cNvSpPr/>
          <p:nvPr/>
        </p:nvSpPr>
        <p:spPr>
          <a:xfrm>
            <a:off x="-1" y="0"/>
            <a:ext cx="11879263" cy="154862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71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CF622F9-D57A-4A81-907C-1EFCEA31696A}"/>
              </a:ext>
            </a:extLst>
          </p:cNvPr>
          <p:cNvSpPr txBox="1">
            <a:spLocks/>
          </p:cNvSpPr>
          <p:nvPr/>
        </p:nvSpPr>
        <p:spPr>
          <a:xfrm>
            <a:off x="323007" y="381943"/>
            <a:ext cx="11377264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24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848671">
              <a:defRPr/>
            </a:pPr>
            <a:r>
              <a:rPr lang="en-US" sz="5000" kern="0" dirty="0" err="1"/>
              <a:t>Mustaqil</a:t>
            </a:r>
            <a:r>
              <a:rPr lang="en-US" sz="5000" kern="0" dirty="0"/>
              <a:t> </a:t>
            </a:r>
            <a:r>
              <a:rPr lang="en-US" sz="5000" kern="0" dirty="0" err="1"/>
              <a:t>bajarish</a:t>
            </a:r>
            <a:r>
              <a:rPr lang="en-US" sz="5000" kern="0" dirty="0"/>
              <a:t> </a:t>
            </a:r>
            <a:r>
              <a:rPr lang="en-US" sz="5000" kern="0" dirty="0" err="1"/>
              <a:t>uchun</a:t>
            </a:r>
            <a:r>
              <a:rPr lang="en-US" sz="5000" kern="0" dirty="0"/>
              <a:t> </a:t>
            </a:r>
            <a:r>
              <a:rPr lang="en-US" sz="5000" kern="0" dirty="0" err="1"/>
              <a:t>topshiriqlar</a:t>
            </a:r>
            <a:r>
              <a:rPr lang="en-US" sz="5000" kern="0" dirty="0"/>
              <a:t>:</a:t>
            </a:r>
            <a:endParaRPr lang="ru-RU" sz="5000" kern="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28B4121-27B0-4293-A378-4E62D1BEA4D9}"/>
              </a:ext>
            </a:extLst>
          </p:cNvPr>
          <p:cNvSpPr/>
          <p:nvPr/>
        </p:nvSpPr>
        <p:spPr>
          <a:xfrm>
            <a:off x="575035" y="1777600"/>
            <a:ext cx="10729192" cy="287391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688975" indent="-688975">
              <a:lnSpc>
                <a:spcPct val="200000"/>
              </a:lnSpc>
              <a:buFontTx/>
              <a:buAutoNum type="arabicPeriod"/>
              <a:defRPr/>
            </a:pP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Savollarga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javob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yozing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(14-bet)</a:t>
            </a:r>
          </a:p>
          <a:p>
            <a:pPr marL="688975" indent="-688975">
              <a:lnSpc>
                <a:spcPct val="200000"/>
              </a:lnSpc>
              <a:buFontTx/>
              <a:buAutoNum type="arabicPeriod"/>
              <a:defRPr/>
            </a:pP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2-3-amaliy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topshiriqni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bajaring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(14-bet) 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BED33A8B-FE74-43EF-8AB1-150693EACC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328588"/>
              </p:ext>
            </p:extLst>
          </p:nvPr>
        </p:nvGraphicFramePr>
        <p:xfrm>
          <a:off x="7739831" y="4632739"/>
          <a:ext cx="2268530" cy="2129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Image" r:id="rId3" imgW="4964760" imgH="4660200" progId="Photoshop.Image.13">
                  <p:embed/>
                </p:oleObj>
              </mc:Choice>
              <mc:Fallback>
                <p:oleObj name="Image" r:id="rId3" imgW="4964760" imgH="46602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39831" y="4632739"/>
                        <a:ext cx="2268530" cy="21299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1879263" cy="13898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032" y="391815"/>
            <a:ext cx="10720592" cy="615553"/>
          </a:xfrm>
        </p:spPr>
        <p:txBody>
          <a:bodyPr/>
          <a:lstStyle/>
          <a:p>
            <a:pPr algn="ctr"/>
            <a:r>
              <a:rPr lang="en-US" sz="4000" dirty="0" err="1"/>
              <a:t>Mustaqil</a:t>
            </a:r>
            <a:r>
              <a:rPr lang="en-US" sz="4000" dirty="0"/>
              <a:t> </a:t>
            </a:r>
            <a:r>
              <a:rPr lang="en-US" sz="4000" dirty="0" err="1"/>
              <a:t>bajarish</a:t>
            </a:r>
            <a:r>
              <a:rPr lang="en-US" sz="4000" dirty="0"/>
              <a:t> </a:t>
            </a:r>
            <a:r>
              <a:rPr lang="en-US" sz="4000" dirty="0" err="1"/>
              <a:t>uchun</a:t>
            </a:r>
            <a:r>
              <a:rPr lang="en-US" sz="4000" dirty="0"/>
              <a:t> </a:t>
            </a:r>
            <a:r>
              <a:rPr lang="en-US" sz="4000" dirty="0" err="1"/>
              <a:t>topshiriqlar</a:t>
            </a:r>
            <a:r>
              <a:rPr lang="en-US" sz="4000" dirty="0"/>
              <a:t>:</a:t>
            </a:r>
            <a:endParaRPr lang="ru-RU" sz="4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A8EFC5-E1D9-491E-B075-F9C2FF2B8A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10" t="14421" r="16662" b="25202"/>
          <a:stretch/>
        </p:blipFill>
        <p:spPr>
          <a:xfrm>
            <a:off x="935075" y="1583432"/>
            <a:ext cx="9253028" cy="508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48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4776</TotalTime>
  <Words>372</Words>
  <Application>Microsoft Office PowerPoint</Application>
  <PresentationFormat>Произвольный</PresentationFormat>
  <Paragraphs>72</Paragraphs>
  <Slides>23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Arial Black</vt:lpstr>
      <vt:lpstr>Calibri</vt:lpstr>
      <vt:lpstr>Office Theme</vt:lpstr>
      <vt:lpstr>Image</vt:lpstr>
      <vt:lpstr>Презентация PowerPoint</vt:lpstr>
      <vt:lpstr>Takrorlash uchun savollar:</vt:lpstr>
      <vt:lpstr>Takrorlash uchun savollar:</vt:lpstr>
      <vt:lpstr>Takrorlash uchun savollar:</vt:lpstr>
      <vt:lpstr>Презентация PowerPoint</vt:lpstr>
      <vt:lpstr>YouTube saytidan foydalanish</vt:lpstr>
      <vt:lpstr>YouTube sayti imkoniyatlari</vt:lpstr>
      <vt:lpstr>YouTube sayti imkoniyatlari</vt:lpstr>
      <vt:lpstr>Презентация PowerPoint</vt:lpstr>
      <vt:lpstr>Презентация PowerPoint</vt:lpstr>
      <vt:lpstr>Презентация PowerPoint</vt:lpstr>
      <vt:lpstr>MUSTAHKAMLASH</vt:lpstr>
      <vt:lpstr>MUSTAHKAMLASH</vt:lpstr>
      <vt:lpstr>Презентация PowerPoint</vt:lpstr>
      <vt:lpstr>YouTube va Google platformalari</vt:lpstr>
      <vt:lpstr>MUSTAHKAMLASH</vt:lpstr>
      <vt:lpstr>MUSTAHKAMLASH</vt:lpstr>
      <vt:lpstr>MUSTAHKAMLASH</vt:lpstr>
      <vt:lpstr>MUSTAHKAMLASH</vt:lpstr>
      <vt:lpstr>MUSTAHKAMLASH</vt:lpstr>
      <vt:lpstr>MUSTAHKAMLASH</vt:lpstr>
      <vt:lpstr>Презентация PowerPoint</vt:lpstr>
      <vt:lpstr>Mustaqil bajarish uchun topshiriqlar: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Ona tili</dc:title>
  <dc:creator>Karol_1996</dc:creator>
  <cp:lastModifiedBy>M T</cp:lastModifiedBy>
  <cp:revision>252</cp:revision>
  <dcterms:created xsi:type="dcterms:W3CDTF">2020-04-13T08:06:06Z</dcterms:created>
  <dcterms:modified xsi:type="dcterms:W3CDTF">2020-09-09T12:38:01Z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2020-04-13T00:00:00Z</vt:filetime>
  </property>
</Properties>
</file>