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72" r:id="rId5"/>
    <p:sldId id="375" r:id="rId6"/>
    <p:sldId id="402" r:id="rId7"/>
    <p:sldId id="380" r:id="rId8"/>
    <p:sldId id="403" r:id="rId9"/>
    <p:sldId id="394" r:id="rId10"/>
    <p:sldId id="414" r:id="rId11"/>
    <p:sldId id="404" r:id="rId12"/>
    <p:sldId id="415" r:id="rId13"/>
    <p:sldId id="407" r:id="rId14"/>
    <p:sldId id="417" r:id="rId15"/>
    <p:sldId id="332" r:id="rId16"/>
    <p:sldId id="409" r:id="rId17"/>
    <p:sldId id="410" r:id="rId18"/>
    <p:sldId id="315" r:id="rId19"/>
    <p:sldId id="383" r:id="rId20"/>
    <p:sldId id="418" r:id="rId21"/>
    <p:sldId id="408" r:id="rId22"/>
    <p:sldId id="419" r:id="rId23"/>
    <p:sldId id="393" r:id="rId24"/>
    <p:sldId id="365" r:id="rId25"/>
    <p:sldId id="382" r:id="rId26"/>
    <p:sldId id="366" r:id="rId27"/>
    <p:sldId id="388" r:id="rId28"/>
    <p:sldId id="389" r:id="rId29"/>
    <p:sldId id="420" r:id="rId30"/>
    <p:sldId id="296" r:id="rId31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5CBE99-9980-45FF-8A62-E0312C9D74DB}">
          <p14:sldIdLst>
            <p14:sldId id="287"/>
            <p14:sldId id="372"/>
            <p14:sldId id="375"/>
            <p14:sldId id="402"/>
            <p14:sldId id="380"/>
            <p14:sldId id="403"/>
            <p14:sldId id="394"/>
            <p14:sldId id="414"/>
            <p14:sldId id="404"/>
            <p14:sldId id="415"/>
            <p14:sldId id="407"/>
            <p14:sldId id="417"/>
            <p14:sldId id="332"/>
            <p14:sldId id="409"/>
            <p14:sldId id="410"/>
            <p14:sldId id="315"/>
            <p14:sldId id="383"/>
            <p14:sldId id="418"/>
            <p14:sldId id="408"/>
            <p14:sldId id="419"/>
            <p14:sldId id="393"/>
            <p14:sldId id="365"/>
            <p14:sldId id="382"/>
            <p14:sldId id="366"/>
            <p14:sldId id="388"/>
            <p14:sldId id="389"/>
            <p14:sldId id="420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E0AB6"/>
    <a:srgbClr val="FF0066"/>
    <a:srgbClr val="4218F4"/>
    <a:srgbClr val="B88864"/>
    <a:srgbClr val="B8F3F4"/>
    <a:srgbClr val="F7FBF9"/>
    <a:srgbClr val="FFFFFF"/>
    <a:srgbClr val="87CA3E"/>
    <a:srgbClr val="76B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291" autoAdjust="0"/>
  </p:normalViewPr>
  <p:slideViewPr>
    <p:cSldViewPr>
      <p:cViewPr varScale="1">
        <p:scale>
          <a:sx n="72" d="100"/>
          <a:sy n="72" d="100"/>
        </p:scale>
        <p:origin x="70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77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9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5" Type="http://schemas.microsoft.com/office/2007/relationships/hdphoto" Target="../media/hdphoto21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4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939868" y="727639"/>
            <a:ext cx="8041149" cy="510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60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0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000" b="1" dirty="0">
                <a:solidFill>
                  <a:srgbClr val="1E0AB6"/>
                </a:solidFill>
              </a:rPr>
              <a:t>: </a:t>
            </a:r>
            <a:r>
              <a:rPr lang="en-US" altLang="ru-RU" sz="6000" b="1" dirty="0" err="1">
                <a:solidFill>
                  <a:srgbClr val="1E0AB6"/>
                </a:solidFill>
              </a:rPr>
              <a:t>Xorazm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viloyati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va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Qoraqalpog‘iston</a:t>
            </a:r>
            <a:r>
              <a:rPr lang="en-US" altLang="ru-RU" sz="6000" b="1" dirty="0">
                <a:solidFill>
                  <a:srgbClr val="1E0AB6"/>
                </a:solidFill>
              </a:rPr>
              <a:t> </a:t>
            </a:r>
            <a:r>
              <a:rPr lang="en-US" altLang="ru-RU" sz="6000" b="1" dirty="0" err="1">
                <a:solidFill>
                  <a:srgbClr val="1E0AB6"/>
                </a:solidFill>
              </a:rPr>
              <a:t>Respublikasi</a:t>
            </a:r>
            <a:endParaRPr lang="ru-RU" altLang="ru-RU" sz="60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52400" y="2101114"/>
            <a:ext cx="728133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247649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24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492606" y="390912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15560" y="583025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152400" y="4477082"/>
            <a:ext cx="707128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9361B-82F6-42EB-9D23-A7B03E3CF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02" r="49725" b="17778"/>
          <a:stretch/>
        </p:blipFill>
        <p:spPr>
          <a:xfrm>
            <a:off x="9753600" y="2104854"/>
            <a:ext cx="2200530" cy="16190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4B8576-7D20-428E-89CE-F4F6C2C09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72" t="23202" b="17778"/>
          <a:stretch/>
        </p:blipFill>
        <p:spPr>
          <a:xfrm>
            <a:off x="8539387" y="4040913"/>
            <a:ext cx="2115293" cy="161905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2486CDE-8F9F-48C9-BF70-D75AA9A7C2E9}"/>
              </a:ext>
            </a:extLst>
          </p:cNvPr>
          <p:cNvSpPr/>
          <p:nvPr/>
        </p:nvSpPr>
        <p:spPr>
          <a:xfrm>
            <a:off x="6705600" y="583576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5490D-91E1-4BD4-A4B5-8CD47CF0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6042992" cy="37238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18D092-CA02-4993-AED8-437B74227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" t="2093" r="5208" b="18519"/>
          <a:stretch/>
        </p:blipFill>
        <p:spPr>
          <a:xfrm>
            <a:off x="6042991" y="3429000"/>
            <a:ext cx="6132443" cy="3429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337F74-0BC3-4D4B-AEF8-B3D03A25DF57}"/>
              </a:ext>
            </a:extLst>
          </p:cNvPr>
          <p:cNvSpPr/>
          <p:nvPr/>
        </p:nvSpPr>
        <p:spPr>
          <a:xfrm>
            <a:off x="6271591" y="1075083"/>
            <a:ext cx="5715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viloyatining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salohiyatini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rivojlantirish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turistlar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oqimini</a:t>
            </a:r>
            <a:r>
              <a:rPr lang="ml-I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ko‘paytirishga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e’tibor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qaratilmoqda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9DE61A-D709-4E2B-9BF7-03FD89892ACC}"/>
              </a:ext>
            </a:extLst>
          </p:cNvPr>
          <p:cNvSpPr/>
          <p:nvPr/>
        </p:nvSpPr>
        <p:spPr>
          <a:xfrm>
            <a:off x="163996" y="4648200"/>
            <a:ext cx="5715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Urganch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shahridagi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Shovot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Shovot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zonasini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G‘ovuk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mehmonxona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komplekslari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madaniy-sog‘lomlashtirish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savdo-ko‘ngilochar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rejalashtirilmoqda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3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23CF2E-E267-476D-9918-FF4C44C75A83}"/>
              </a:ext>
            </a:extLst>
          </p:cNvPr>
          <p:cNvSpPr/>
          <p:nvPr/>
        </p:nvSpPr>
        <p:spPr>
          <a:xfrm>
            <a:off x="5867400" y="281435"/>
            <a:ext cx="61721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Urganch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ma’muriy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markazidir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ahamiyatiga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sanoatdan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7B5B3-A5B7-40BB-8768-CBBC2D2FD5BC}"/>
              </a:ext>
            </a:extLst>
          </p:cNvPr>
          <p:cNvSpPr/>
          <p:nvPr/>
        </p:nvSpPr>
        <p:spPr>
          <a:xfrm>
            <a:off x="228600" y="3888700"/>
            <a:ext cx="5257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energiyani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Taxiatosh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IES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Tuyamo‘yin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GESdan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Shaharning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joy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binolari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madaniy-ma’rifiy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muassasalar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9D6B21-8107-4A08-8471-62F69D6D5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3"/>
            <a:ext cx="5715000" cy="3737193"/>
          </a:xfrm>
          <a:prstGeom prst="rect">
            <a:avLst/>
          </a:prstGeom>
        </p:spPr>
      </p:pic>
      <p:pic>
        <p:nvPicPr>
          <p:cNvPr id="1026" name="Picture 2" descr="Картинки по запросу &quot;urgench&quot;">
            <a:extLst>
              <a:ext uri="{FF2B5EF4-FFF2-40B4-BE49-F238E27FC236}">
                <a16:creationId xmlns:a16="http://schemas.microsoft.com/office/drawing/2014/main" id="{46C4897D-61B5-4BE0-BCD9-025B0835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0807"/>
            <a:ext cx="6477000" cy="37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097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23CF2E-E267-476D-9918-FF4C44C75A83}"/>
              </a:ext>
            </a:extLst>
          </p:cNvPr>
          <p:cNvSpPr/>
          <p:nvPr/>
        </p:nvSpPr>
        <p:spPr>
          <a:xfrm>
            <a:off x="5867400" y="76200"/>
            <a:ext cx="6172199" cy="259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5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Xiva</a:t>
            </a:r>
            <a:r>
              <a:rPr lang="en-US" sz="325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viloyatdagi</a:t>
            </a:r>
            <a:r>
              <a:rPr lang="ml-IN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me’morchilik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yodgorliklariga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</a:p>
          <a:p>
            <a:pPr algn="just"/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shahardir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Xiva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hunarmandchilikning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markazidir</a:t>
            </a:r>
            <a:r>
              <a:rPr lang="en-US" sz="3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7B5B3-A5B7-40BB-8768-CBBC2D2FD5BC}"/>
              </a:ext>
            </a:extLst>
          </p:cNvPr>
          <p:cNvSpPr/>
          <p:nvPr/>
        </p:nvSpPr>
        <p:spPr>
          <a:xfrm>
            <a:off x="152400" y="3810000"/>
            <a:ext cx="5486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yog‘och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toshlarga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naqsh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solish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zargarlik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naqqoshlik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kashtachilik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miskarlik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kulolchilikdagi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ajoyib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mahorat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avloddan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avlodga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kelmoqda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matematigi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Muhammad ibn Muso al-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Xorazmiyning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vatanidir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A66B7F-748B-4F61-A346-A6B21A90D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443"/>
            <a:ext cx="5715000" cy="37610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E09B97-E7BA-439A-BAE2-AC6C9717B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819401"/>
            <a:ext cx="6477000" cy="40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287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6858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Общая информация / Узбекистан / Adeca Tours">
            <a:extLst>
              <a:ext uri="{FF2B5EF4-FFF2-40B4-BE49-F238E27FC236}">
                <a16:creationId xmlns:a16="http://schemas.microsoft.com/office/drawing/2014/main" id="{5CB16E3C-6BB8-4094-9B97-DC0D9D9DA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3778" b="11111"/>
          <a:stretch/>
        </p:blipFill>
        <p:spPr bwMode="auto">
          <a:xfrm>
            <a:off x="87004" y="738159"/>
            <a:ext cx="837119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041092-5BB9-41EA-9090-17123FDA532E}"/>
              </a:ext>
            </a:extLst>
          </p:cNvPr>
          <p:cNvSpPr/>
          <p:nvPr/>
        </p:nvSpPr>
        <p:spPr>
          <a:xfrm>
            <a:off x="3276600" y="791358"/>
            <a:ext cx="5410200" cy="677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36B339-C162-4513-88A3-767AB94E99EC}"/>
              </a:ext>
            </a:extLst>
          </p:cNvPr>
          <p:cNvSpPr/>
          <p:nvPr/>
        </p:nvSpPr>
        <p:spPr>
          <a:xfrm>
            <a:off x="4343400" y="685800"/>
            <a:ext cx="763987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transportining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qo‘yilishi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chiqaruvchi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kuchlarining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uzluksiz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yuksalishiga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zamin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hozirladi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DE97DC-77A0-4D08-A686-F13944DBA598}"/>
              </a:ext>
            </a:extLst>
          </p:cNvPr>
          <p:cNvSpPr/>
          <p:nvPr/>
        </p:nvSpPr>
        <p:spPr>
          <a:xfrm>
            <a:off x="7573617" y="5070535"/>
            <a:ext cx="4531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166,6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2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1 923,8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(01.01.2021)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 ta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4E363D-2006-4A46-A0AF-6FBB335FA220}"/>
              </a:ext>
            </a:extLst>
          </p:cNvPr>
          <p:cNvSpPr/>
          <p:nvPr/>
        </p:nvSpPr>
        <p:spPr>
          <a:xfrm>
            <a:off x="8191500" y="2470904"/>
            <a:ext cx="389613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muxtor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1925-yilda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1932-yilda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muxtor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aylantirilgan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1936-yilda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5983D9-A0CC-43DB-A351-8CC4C26B398C}"/>
              </a:ext>
            </a:extLst>
          </p:cNvPr>
          <p:cNvSpPr/>
          <p:nvPr/>
        </p:nvSpPr>
        <p:spPr>
          <a:xfrm>
            <a:off x="87004" y="4812038"/>
            <a:ext cx="34943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osligi</a:t>
            </a:r>
            <a:r>
              <a:rPr lang="ml-I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jiddiy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tkazishidir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AFEB7-A79E-4DFA-BF30-39C441FC3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378" t="50000" r="6977" b="24869"/>
          <a:stretch/>
        </p:blipFill>
        <p:spPr>
          <a:xfrm>
            <a:off x="152399" y="1731791"/>
            <a:ext cx="11762147" cy="253331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90FE93-C85B-4D76-9C47-C92AB54D6868}"/>
              </a:ext>
            </a:extLst>
          </p:cNvPr>
          <p:cNvSpPr/>
          <p:nvPr/>
        </p:nvSpPr>
        <p:spPr>
          <a:xfrm>
            <a:off x="914399" y="533400"/>
            <a:ext cx="10453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1,9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ml-I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ml-I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8DE924-9CC5-4049-BB85-82CF64FB17A7}"/>
              </a:ext>
            </a:extLst>
          </p:cNvPr>
          <p:cNvSpPr/>
          <p:nvPr/>
        </p:nvSpPr>
        <p:spPr>
          <a:xfrm>
            <a:off x="699473" y="4876800"/>
            <a:ext cx="1066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o‘zbeklar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qoraqalpoqlar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qolganlarini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qozoqlar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millatlar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782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0AEEA9-5498-43B8-8AFF-B52245712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26" y="0"/>
            <a:ext cx="12198626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D73CD9-FA23-4C7C-9799-89EB618CCE10}"/>
              </a:ext>
            </a:extLst>
          </p:cNvPr>
          <p:cNvSpPr/>
          <p:nvPr/>
        </p:nvSpPr>
        <p:spPr>
          <a:xfrm>
            <a:off x="2362200" y="1981200"/>
            <a:ext cx="685800" cy="38100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4062CD-7D9F-40C7-A47D-890B211EC173}"/>
              </a:ext>
            </a:extLst>
          </p:cNvPr>
          <p:cNvSpPr/>
          <p:nvPr/>
        </p:nvSpPr>
        <p:spPr>
          <a:xfrm>
            <a:off x="0" y="0"/>
            <a:ext cx="12192000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agrosanoat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majmuyidan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obikor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mablag‘ni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talab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mansabida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qazilishi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ketishidan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saqlovchi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dambalar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botqoqliklarni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qurituvchi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zovurlar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qazishga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majbur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09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5395EC-76C4-4258-9CE2-959490988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6666"/>
          <a:stretch/>
        </p:blipFill>
        <p:spPr>
          <a:xfrm>
            <a:off x="0" y="0"/>
            <a:ext cx="6429375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2B0666-2813-494E-BA69-B2D47B458ED0}"/>
              </a:ext>
            </a:extLst>
          </p:cNvPr>
          <p:cNvSpPr/>
          <p:nvPr/>
        </p:nvSpPr>
        <p:spPr>
          <a:xfrm>
            <a:off x="19875" y="3429000"/>
            <a:ext cx="6433934" cy="3429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sholichilik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paxtachilik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polizchilik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qo‘ychilik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B6521-AF53-4F88-8284-7C349F411A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36928"/>
          <a:stretch/>
        </p:blipFill>
        <p:spPr>
          <a:xfrm>
            <a:off x="6429374" y="16878"/>
            <a:ext cx="5762626" cy="684112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7732CE-1F7E-45AC-A78C-99E4B7039723}"/>
              </a:ext>
            </a:extLst>
          </p:cNvPr>
          <p:cNvSpPr/>
          <p:nvPr/>
        </p:nvSpPr>
        <p:spPr>
          <a:xfrm>
            <a:off x="6553200" y="152400"/>
            <a:ext cx="1981200" cy="152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81376E-DE1C-47D9-A8D4-24C7416AB422}"/>
              </a:ext>
            </a:extLst>
          </p:cNvPr>
          <p:cNvSpPr/>
          <p:nvPr/>
        </p:nvSpPr>
        <p:spPr>
          <a:xfrm>
            <a:off x="6553200" y="2438400"/>
            <a:ext cx="1676400" cy="152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D70B14-79DD-4310-97DC-0FCD372D2F7D}"/>
              </a:ext>
            </a:extLst>
          </p:cNvPr>
          <p:cNvSpPr/>
          <p:nvPr/>
        </p:nvSpPr>
        <p:spPr>
          <a:xfrm>
            <a:off x="6449251" y="4800600"/>
            <a:ext cx="1981200" cy="152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F57A16-F5E8-4FD1-909D-D6D6EA494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0" t="28798" r="1875" b="38693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0F987C-1947-4040-A30A-09B7C5DA276E}"/>
              </a:ext>
            </a:extLst>
          </p:cNvPr>
          <p:cNvSpPr/>
          <p:nvPr/>
        </p:nvSpPr>
        <p:spPr>
          <a:xfrm>
            <a:off x="152400" y="3610368"/>
            <a:ext cx="11887200" cy="301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irrigatsiya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kengaytirildi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Qizketgan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Paxta-arna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kanallar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ikkala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qirg‘og‘i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cho‘zilib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toshqinga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dambalar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gidrotexnika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inshooti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Taxiatosh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gidrouzeli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1973-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tushirildi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6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BC3B91-F56F-4B67-909E-E0D68D1E7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0" b="40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AC2834-6D72-4ACF-AA0D-95155A8A5035}"/>
              </a:ext>
            </a:extLst>
          </p:cNvPr>
          <p:cNvSpPr/>
          <p:nvPr/>
        </p:nvSpPr>
        <p:spPr>
          <a:xfrm>
            <a:off x="76200" y="95071"/>
            <a:ext cx="11963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g‘alla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yetishtiriladi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mansabida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O‘zbekistondagina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yetishtiradigan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mintaqadir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Beda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eng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sifatli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hisoblanadi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G‘alla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ekinlaridan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sholi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oq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jo‘xori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makkajo‘xori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ko‘p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ekiladi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Sholikorlik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katta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o‘rin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tutadi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O‘zbekistondagi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sholi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maydonlarining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katta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qismi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Qoraqalpog‘istondadir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4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D54157-F37E-4CA3-AE65-1DD1D90C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18102F-C758-4525-B930-B9E8310F357B}"/>
              </a:ext>
            </a:extLst>
          </p:cNvPr>
          <p:cNvSpPr/>
          <p:nvPr/>
        </p:nvSpPr>
        <p:spPr>
          <a:xfrm>
            <a:off x="0" y="23191"/>
            <a:ext cx="4953000" cy="6834808"/>
          </a:xfrm>
          <a:prstGeom prst="rect">
            <a:avLst/>
          </a:prstGeom>
          <a:solidFill>
            <a:srgbClr val="4218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0F288A-31C1-420A-A217-CB505DF5CE0A}"/>
              </a:ext>
            </a:extLst>
          </p:cNvPr>
          <p:cNvSpPr/>
          <p:nvPr/>
        </p:nvSpPr>
        <p:spPr>
          <a:xfrm>
            <a:off x="26504" y="117693"/>
            <a:ext cx="49264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‘is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</a:p>
          <a:p>
            <a:pPr algn="just"/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mansab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yem-xashak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Mollarn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makkajo‘xor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jo‘xor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tozalash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sut-moy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qo‘ylar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Cho‘ldag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klarda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Qoramollar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m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ntaqalar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mansab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1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33A810-C9B1-432F-BAD9-A85F53FD4A79}"/>
              </a:ext>
            </a:extLst>
          </p:cNvPr>
          <p:cNvSpPr/>
          <p:nvPr/>
        </p:nvSpPr>
        <p:spPr>
          <a:xfrm>
            <a:off x="0" y="-1"/>
            <a:ext cx="12192000" cy="6858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Общая информация / Узбекистан / Adeca Tours">
            <a:extLst>
              <a:ext uri="{FF2B5EF4-FFF2-40B4-BE49-F238E27FC236}">
                <a16:creationId xmlns:a16="http://schemas.microsoft.com/office/drawing/2014/main" id="{403A732B-4002-4CD0-A8D2-9D397BAF6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3778" b="11111"/>
          <a:stretch/>
        </p:blipFill>
        <p:spPr bwMode="auto">
          <a:xfrm>
            <a:off x="6626" y="867991"/>
            <a:ext cx="8299172" cy="595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BDA479-ED23-4DB7-99A9-6FD43CF22ECE}"/>
              </a:ext>
            </a:extLst>
          </p:cNvPr>
          <p:cNvSpPr/>
          <p:nvPr/>
        </p:nvSpPr>
        <p:spPr>
          <a:xfrm>
            <a:off x="3104319" y="793486"/>
            <a:ext cx="5334000" cy="677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0639E3-CF0F-4FB2-8823-79516EC6E4FA}"/>
              </a:ext>
            </a:extLst>
          </p:cNvPr>
          <p:cNvSpPr/>
          <p:nvPr/>
        </p:nvSpPr>
        <p:spPr>
          <a:xfrm>
            <a:off x="2667000" y="914400"/>
            <a:ext cx="9296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yotqiziqlaridan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4F64EE-D7FC-4563-9253-E5FABDACD160}"/>
              </a:ext>
            </a:extLst>
          </p:cNvPr>
          <p:cNvSpPr/>
          <p:nvPr/>
        </p:nvSpPr>
        <p:spPr>
          <a:xfrm>
            <a:off x="8156717" y="2488870"/>
            <a:ext cx="373380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Polvon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Yermish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Shovot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Qilichniyozboy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kanallari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suvini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viloyatga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tarqatadi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imkoniyatlaridan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shifobaxsh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binokorlikda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tosh,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ham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58CCB0-759A-4BC5-BD74-1C81789461BB}"/>
              </a:ext>
            </a:extLst>
          </p:cNvPr>
          <p:cNvSpPr/>
          <p:nvPr/>
        </p:nvSpPr>
        <p:spPr>
          <a:xfrm>
            <a:off x="-23191" y="5029200"/>
            <a:ext cx="40584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6,1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2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1 893,1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(01.01.2021)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 ta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67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DE0F81-4FE5-4978-8836-5E6A28970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52400"/>
            <a:ext cx="6231834" cy="65532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9A0AF1-B9E2-4AE8-9D70-6BB350B3D008}"/>
              </a:ext>
            </a:extLst>
          </p:cNvPr>
          <p:cNvSpPr/>
          <p:nvPr/>
        </p:nvSpPr>
        <p:spPr>
          <a:xfrm>
            <a:off x="76200" y="181957"/>
            <a:ext cx="56388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parranda,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parrandalarini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ko‘paytirish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To‘rtko‘l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xo‘jaliklararo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fermasi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etildi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To‘rtko‘l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Respublikasidagi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ml-IN" sz="32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67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5F1156-38CF-4077-A3CA-8F67CEAAA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12F156-9000-4FA8-81C1-9DAF10C812E8}"/>
              </a:ext>
            </a:extLst>
          </p:cNvPr>
          <p:cNvSpPr/>
          <p:nvPr/>
        </p:nvSpPr>
        <p:spPr>
          <a:xfrm>
            <a:off x="0" y="3041571"/>
            <a:ext cx="6096000" cy="3816429"/>
          </a:xfrm>
          <a:prstGeom prst="rect">
            <a:avLst/>
          </a:prstGeom>
          <a:solidFill>
            <a:srgbClr val="B8F3F4"/>
          </a:solidFill>
          <a:ln>
            <a:solidFill>
              <a:srgbClr val="B8F3F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Chorjo‘y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Qo‘ng‘irot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temiryo‘lining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tushirilishi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o‘ynadi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metallsozlik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binokorlik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Qo‘ng‘irotda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160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kalsiyli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soda, 150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kaustik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soda, 20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sodasi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</a:t>
            </a:r>
            <a:r>
              <a:rPr lang="ml-I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chiqaradigan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tushirildi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Картинки по запросу &quot;infographic about structure&quot;">
            <a:extLst>
              <a:ext uri="{FF2B5EF4-FFF2-40B4-BE49-F238E27FC236}">
                <a16:creationId xmlns:a16="http://schemas.microsoft.com/office/drawing/2014/main" id="{61076DC0-4FFC-4049-92C4-B54DF2761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16667" r="4063" b="27778"/>
          <a:stretch/>
        </p:blipFill>
        <p:spPr bwMode="auto">
          <a:xfrm>
            <a:off x="3313" y="0"/>
            <a:ext cx="575157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D6ECAD9-FDDF-4380-B02C-81864A10B1D1}"/>
              </a:ext>
            </a:extLst>
          </p:cNvPr>
          <p:cNvSpPr/>
          <p:nvPr/>
        </p:nvSpPr>
        <p:spPr>
          <a:xfrm>
            <a:off x="152400" y="152400"/>
            <a:ext cx="1219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D6EE1EE-C504-404E-BD28-D67E34A0543F}"/>
              </a:ext>
            </a:extLst>
          </p:cNvPr>
          <p:cNvSpPr/>
          <p:nvPr/>
        </p:nvSpPr>
        <p:spPr>
          <a:xfrm>
            <a:off x="2511420" y="0"/>
            <a:ext cx="1219200" cy="317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0270A1-92F9-4FC9-8020-FA5F028A38CD}"/>
              </a:ext>
            </a:extLst>
          </p:cNvPr>
          <p:cNvSpPr/>
          <p:nvPr/>
        </p:nvSpPr>
        <p:spPr>
          <a:xfrm>
            <a:off x="2855910" y="1890404"/>
            <a:ext cx="1003786" cy="333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5643AF-A190-4467-B314-698EB416983C}"/>
              </a:ext>
            </a:extLst>
          </p:cNvPr>
          <p:cNvSpPr/>
          <p:nvPr/>
        </p:nvSpPr>
        <p:spPr>
          <a:xfrm>
            <a:off x="2286000" y="2895600"/>
            <a:ext cx="1219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022E7F-9945-4743-A31E-0A9F54AB93D9}"/>
              </a:ext>
            </a:extLst>
          </p:cNvPr>
          <p:cNvSpPr/>
          <p:nvPr/>
        </p:nvSpPr>
        <p:spPr>
          <a:xfrm>
            <a:off x="5831089" y="0"/>
            <a:ext cx="628471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ml-I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rivojlanmoqda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Qoraqalpog‘istonda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korxonalarga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ml-I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stansiyalar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Taxiatosh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IES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shular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yirigidir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Korxona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ml-I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punktlari</a:t>
            </a:r>
            <a:r>
              <a:rPr lang="ml-I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gazlashtirildi</a:t>
            </a:r>
            <a:r>
              <a:rPr lang="ml-IN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Taxtako‘pir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tumanida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ml-I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chuchuklashtirish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qurilmasi</a:t>
            </a:r>
            <a:r>
              <a:rPr lang="ml-I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tushirildi</a:t>
            </a:r>
            <a:r>
              <a:rPr lang="ml-IN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27A785-A7C4-4685-8007-CD7AEAC7B5C7}"/>
              </a:ext>
            </a:extLst>
          </p:cNvPr>
          <p:cNvSpPr/>
          <p:nvPr/>
        </p:nvSpPr>
        <p:spPr>
          <a:xfrm>
            <a:off x="4419600" y="838200"/>
            <a:ext cx="994177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90338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C66FF4-7BAA-4F3A-B290-42A711E7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AEEE95-8254-4941-91EA-9D243232C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278" r="6278" b="21621"/>
          <a:stretch/>
        </p:blipFill>
        <p:spPr>
          <a:xfrm>
            <a:off x="6871253" y="2362200"/>
            <a:ext cx="5320748" cy="453555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5401A2-357F-4E34-BC2F-537716124E13}"/>
              </a:ext>
            </a:extLst>
          </p:cNvPr>
          <p:cNvSpPr/>
          <p:nvPr/>
        </p:nvSpPr>
        <p:spPr>
          <a:xfrm>
            <a:off x="6871252" y="169305"/>
            <a:ext cx="53207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elektroenergetika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gaz-kimyo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un-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yorma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27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199553-4E7B-4585-A0FB-6D7A52D4288C}"/>
              </a:ext>
            </a:extLst>
          </p:cNvPr>
          <p:cNvSpPr/>
          <p:nvPr/>
        </p:nvSpPr>
        <p:spPr>
          <a:xfrm>
            <a:off x="762000" y="0"/>
            <a:ext cx="4267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913CA3-FE3B-4180-A0C0-487B0FAD629B}"/>
              </a:ext>
            </a:extLst>
          </p:cNvPr>
          <p:cNvSpPr/>
          <p:nvPr/>
        </p:nvSpPr>
        <p:spPr>
          <a:xfrm>
            <a:off x="7010400" y="0"/>
            <a:ext cx="4648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D5CF16-F56A-4124-B2F9-3261C197A179}"/>
              </a:ext>
            </a:extLst>
          </p:cNvPr>
          <p:cNvSpPr/>
          <p:nvPr/>
        </p:nvSpPr>
        <p:spPr>
          <a:xfrm>
            <a:off x="10210800" y="533400"/>
            <a:ext cx="1447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64998D-CFC3-4E4C-B706-DC9646AD8AC6}"/>
              </a:ext>
            </a:extLst>
          </p:cNvPr>
          <p:cNvSpPr/>
          <p:nvPr/>
        </p:nvSpPr>
        <p:spPr>
          <a:xfrm>
            <a:off x="155713" y="241502"/>
            <a:ext cx="1185407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Binokorlik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g‘isht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qamish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Xo‘jayli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Nukus,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Taxiatosh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shaharlaridadir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Qoraqalpog‘istondagi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xomashyosi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binokorlik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chiqarishni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rivojlantirishga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623ED3-FA0F-475E-92A1-A002A6B7F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5704" y="1778404"/>
            <a:ext cx="7032282" cy="50292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668E11-2CB6-4FAF-98C8-1394D3FD7F32}"/>
              </a:ext>
            </a:extLst>
          </p:cNvPr>
          <p:cNvSpPr/>
          <p:nvPr/>
        </p:nvSpPr>
        <p:spPr>
          <a:xfrm>
            <a:off x="152400" y="3733800"/>
            <a:ext cx="4873487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Metallsozlik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ehtiyojlariga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Taxiatoshdagi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suzib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yuradigan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nasoslar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tuzatiladi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kaliyli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magniyli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fosforit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negizida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rivojlanmoqda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95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BA95FD-E196-4AC0-8C53-FD57DFE7B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625" t="18875" r="6250" b="34436"/>
          <a:stretch/>
        </p:blipFill>
        <p:spPr>
          <a:xfrm>
            <a:off x="4191000" y="990600"/>
            <a:ext cx="7636329" cy="5334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40F69F-1C4A-4735-8F86-462A2C116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875" t="38884" r="54375" b="24431"/>
          <a:stretch/>
        </p:blipFill>
        <p:spPr>
          <a:xfrm>
            <a:off x="533400" y="1143000"/>
            <a:ext cx="3339548" cy="50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20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6FDC6C-7756-4473-AF08-28EE26AAE6FE}"/>
              </a:ext>
            </a:extLst>
          </p:cNvPr>
          <p:cNvSpPr/>
          <p:nvPr/>
        </p:nvSpPr>
        <p:spPr>
          <a:xfrm>
            <a:off x="5562600" y="168057"/>
            <a:ext cx="654988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ta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Nukus 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Respublikasining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 1932-yilda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ovul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662CA77-943A-4618-BCDD-486984E3B7DE}"/>
              </a:ext>
            </a:extLst>
          </p:cNvPr>
          <p:cNvSpPr/>
          <p:nvPr/>
        </p:nvSpPr>
        <p:spPr>
          <a:xfrm>
            <a:off x="-1" y="3392557"/>
            <a:ext cx="65498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qulayligi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1939-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respublikaning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To‘rtko‘ldan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Nukusga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ko‘chdi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qurilgan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gidrotexnik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to‘g‘on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Nukusga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o‘tkazildi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poligrafiya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tuzatish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g‘isht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zavodlari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ml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BFEF91-001D-45DE-84F3-D9F9E2DA6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31763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E8D4B3-BDCA-4A01-B27A-2102FF439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392557"/>
            <a:ext cx="5406887" cy="346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39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65BA82-82FC-4207-9E72-EE20B1CD3BA4}"/>
              </a:ext>
            </a:extLst>
          </p:cNvPr>
          <p:cNvSpPr/>
          <p:nvPr/>
        </p:nvSpPr>
        <p:spPr>
          <a:xfrm>
            <a:off x="6248400" y="152400"/>
            <a:ext cx="58640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Taxiatosh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nomdagi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1952-yilda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gidrotexniklar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muhandislar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suvchilar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shahridir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1BD97B-C402-49C8-98DB-8EB6BD6FBBCC}"/>
              </a:ext>
            </a:extLst>
          </p:cNvPr>
          <p:cNvSpPr/>
          <p:nvPr/>
        </p:nvSpPr>
        <p:spPr>
          <a:xfrm>
            <a:off x="0" y="3564791"/>
            <a:ext cx="5867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Taxiatosh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Amudaryoga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qurilgan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gidrotexnik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to‘g‘on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yuksaltirdi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Kelajakda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Taxiatosh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binokorlik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chiqaruvchi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quriladi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Картинки по запросу &quot;taxiatosh shahri&quot;">
            <a:extLst>
              <a:ext uri="{FF2B5EF4-FFF2-40B4-BE49-F238E27FC236}">
                <a16:creationId xmlns:a16="http://schemas.microsoft.com/office/drawing/2014/main" id="{87663735-25DF-422F-AA03-482B3C29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5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82D789-B869-4A9A-AF96-91E31293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5" y="2965846"/>
            <a:ext cx="6095999" cy="389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39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65BA82-82FC-4207-9E72-EE20B1CD3BA4}"/>
              </a:ext>
            </a:extLst>
          </p:cNvPr>
          <p:cNvSpPr/>
          <p:nvPr/>
        </p:nvSpPr>
        <p:spPr>
          <a:xfrm>
            <a:off x="6095996" y="0"/>
            <a:ext cx="60164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Mo‘ynoq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sohilidagi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sathining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ketishi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oqibatida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dengizdan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butkul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o‘zgardi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1BD97B-C402-49C8-98DB-8EB6BD6FBBCC}"/>
              </a:ext>
            </a:extLst>
          </p:cNvPr>
          <p:cNvSpPr/>
          <p:nvPr/>
        </p:nvSpPr>
        <p:spPr>
          <a:xfrm>
            <a:off x="0" y="3564791"/>
            <a:ext cx="5867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Beruniy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Amudaryoning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qirg‘og‘ida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markazidir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Nukus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tozalash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zavodlari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shaharning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9C49D2-923F-4812-9D3C-97F5F3B35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6016492" cy="33750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16D9E8-B497-4F23-AA8F-9F920C74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16" b="15556"/>
          <a:stretch/>
        </p:blipFill>
        <p:spPr>
          <a:xfrm>
            <a:off x="6016491" y="3072882"/>
            <a:ext cx="6175509" cy="378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20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Информационные технологии обучения: определение, использование и  возможности - Новости, статьи и обзоры">
            <a:extLst>
              <a:ext uri="{FF2B5EF4-FFF2-40B4-BE49-F238E27FC236}">
                <a16:creationId xmlns:a16="http://schemas.microsoft.com/office/drawing/2014/main" id="{3A4F40A9-827B-4031-8352-2086DE54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3589" r="5435" b="4467"/>
          <a:stretch/>
        </p:blipFill>
        <p:spPr bwMode="auto">
          <a:xfrm>
            <a:off x="695739" y="3581401"/>
            <a:ext cx="5184913" cy="27848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304800" y="1066800"/>
            <a:ext cx="11582400" cy="1295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</a:t>
            </a:r>
            <a:r>
              <a:rPr lang="en-US" altLang="ru-RU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r>
              <a:rPr lang="en-US" altLang="ru-RU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altLang="ru-RU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304800" y="2617304"/>
            <a:ext cx="11582400" cy="659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434" name="Picture 2" descr="ACTUAL🤝MAGAZIN (@actual_magazin) - E'lon #842">
            <a:extLst>
              <a:ext uri="{FF2B5EF4-FFF2-40B4-BE49-F238E27FC236}">
                <a16:creationId xmlns:a16="http://schemas.microsoft.com/office/drawing/2014/main" id="{691BF8FE-B362-4CE8-AB24-7201F559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11826"/>
            <a:ext cx="5184913" cy="3058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296A5C-E361-456D-B1CB-98B5869CF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32897" b="25555"/>
          <a:stretch/>
        </p:blipFill>
        <p:spPr>
          <a:xfrm>
            <a:off x="26504" y="0"/>
            <a:ext cx="6450496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61705C-A49A-453D-9E87-7EFAA4C3C8DF}"/>
              </a:ext>
            </a:extLst>
          </p:cNvPr>
          <p:cNvSpPr/>
          <p:nvPr/>
        </p:nvSpPr>
        <p:spPr>
          <a:xfrm>
            <a:off x="9144000" y="2590801"/>
            <a:ext cx="2783226" cy="990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CEC0DF-9116-42E7-A716-05178408851E}"/>
              </a:ext>
            </a:extLst>
          </p:cNvPr>
          <p:cNvSpPr/>
          <p:nvPr/>
        </p:nvSpPr>
        <p:spPr>
          <a:xfrm>
            <a:off x="6477000" y="228600"/>
            <a:ext cx="546016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viloyatlari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o‘rinlarda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Xorazmliklar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ketishini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hisobga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uylarni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paxsa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devordan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(4–5  m)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paxsa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ichidagi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namlikning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me’yorda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saqlanishini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yuzasiga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yaqinligidan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to‘lalar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maqsadga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o‘ralar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ml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1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10FB58-0CDB-4632-A471-28B90A7FE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67" t="7942" r="8881" b="9236"/>
          <a:stretch/>
        </p:blipFill>
        <p:spPr>
          <a:xfrm>
            <a:off x="101876" y="2261726"/>
            <a:ext cx="6248401" cy="449025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C7673D-EA73-4339-823E-EE3A7E54C1AB}"/>
              </a:ext>
            </a:extLst>
          </p:cNvPr>
          <p:cNvSpPr/>
          <p:nvPr/>
        </p:nvSpPr>
        <p:spPr>
          <a:xfrm>
            <a:off x="190500" y="0"/>
            <a:ext cx="11772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agrosanoat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majmuyidan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Shovot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Yangiariq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paxtaning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Gurlan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sholipoyalar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Obikor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makkajo‘xori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yetishtiriladi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9D857A-A61F-41BA-B33E-D9ACCFCFC045}"/>
              </a:ext>
            </a:extLst>
          </p:cNvPr>
          <p:cNvSpPr/>
          <p:nvPr/>
        </p:nvSpPr>
        <p:spPr>
          <a:xfrm rot="1846551">
            <a:off x="4954059" y="2957989"/>
            <a:ext cx="1143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BD4A98-D7D2-4B7A-9736-A07C9130BB7A}"/>
              </a:ext>
            </a:extLst>
          </p:cNvPr>
          <p:cNvSpPr/>
          <p:nvPr/>
        </p:nvSpPr>
        <p:spPr>
          <a:xfrm>
            <a:off x="6477000" y="2778352"/>
            <a:ext cx="51435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Iqtisodiyotning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paxtachilikning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borilishi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ishchi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kuchlaridan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oqilona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foydalanishga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Viloyatning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tumanlarida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ekiladi</a:t>
            </a:r>
            <a:r>
              <a:rPr lang="ml-I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F92B279-2B52-47D2-97A9-CAC9C9FCA2A3}"/>
              </a:ext>
            </a:extLst>
          </p:cNvPr>
          <p:cNvCxnSpPr/>
          <p:nvPr/>
        </p:nvCxnSpPr>
        <p:spPr>
          <a:xfrm>
            <a:off x="4953000" y="2514600"/>
            <a:ext cx="67818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81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E601AF-4C3A-4393-84F4-ABDD96EEC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223"/>
          <a:stretch/>
        </p:blipFill>
        <p:spPr>
          <a:xfrm>
            <a:off x="-1" y="0"/>
            <a:ext cx="12197565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0B44FF-517E-4BDF-ADDA-32830FB0BF4D}"/>
              </a:ext>
            </a:extLst>
          </p:cNvPr>
          <p:cNvSpPr/>
          <p:nvPr/>
        </p:nvSpPr>
        <p:spPr>
          <a:xfrm>
            <a:off x="2209801" y="152400"/>
            <a:ext cx="7924799" cy="30469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paxtachilik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polizchilik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sholichilik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go‘sht-sut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chorvachiligi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2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962CC953-2E35-4A49-B1F8-BC5B4B1EFB38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7841146" y="2946532"/>
            <a:ext cx="1150454" cy="0"/>
          </a:xfrm>
          <a:prstGeom prst="line">
            <a:avLst/>
          </a:prstGeom>
          <a:ln w="28575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39DE498-2317-45C0-BE18-DD71FE73BD7B}"/>
              </a:ext>
            </a:extLst>
          </p:cNvPr>
          <p:cNvCxnSpPr>
            <a:cxnSpLocks/>
          </p:cNvCxnSpPr>
          <p:nvPr/>
        </p:nvCxnSpPr>
        <p:spPr>
          <a:xfrm>
            <a:off x="3352800" y="2895600"/>
            <a:ext cx="838200" cy="0"/>
          </a:xfrm>
          <a:prstGeom prst="line">
            <a:avLst/>
          </a:prstGeom>
          <a:ln w="28575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3261E11F-D59A-4F43-9B66-1DD139F112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15000" y="685800"/>
            <a:ext cx="2579204" cy="730730"/>
          </a:xfrm>
          <a:prstGeom prst="bentConnector3">
            <a:avLst>
              <a:gd name="adj1" fmla="val 57193"/>
            </a:avLst>
          </a:prstGeom>
          <a:ln w="28575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id="{1C831F61-DB27-4654-B15C-0447CB0EFACC}"/>
              </a:ext>
            </a:extLst>
          </p:cNvPr>
          <p:cNvCxnSpPr/>
          <p:nvPr/>
        </p:nvCxnSpPr>
        <p:spPr>
          <a:xfrm>
            <a:off x="3657600" y="685800"/>
            <a:ext cx="2438400" cy="914400"/>
          </a:xfrm>
          <a:prstGeom prst="bentConnector3">
            <a:avLst>
              <a:gd name="adj1" fmla="val 67934"/>
            </a:avLst>
          </a:prstGeom>
          <a:ln w="28575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188C99-6759-4D14-BF94-EA4CCBEC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6667" t="18889" r="16667" b="15555"/>
          <a:stretch/>
        </p:blipFill>
        <p:spPr>
          <a:xfrm>
            <a:off x="3810000" y="1051164"/>
            <a:ext cx="4572000" cy="4495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F27EA1-8DA4-48B0-A0E8-47749A1B21B8}"/>
              </a:ext>
            </a:extLst>
          </p:cNvPr>
          <p:cNvSpPr/>
          <p:nvPr/>
        </p:nvSpPr>
        <p:spPr>
          <a:xfrm>
            <a:off x="7391400" y="1143000"/>
            <a:ext cx="990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1A048D-4B2A-4D18-A500-33096721529F}"/>
              </a:ext>
            </a:extLst>
          </p:cNvPr>
          <p:cNvSpPr/>
          <p:nvPr/>
        </p:nvSpPr>
        <p:spPr>
          <a:xfrm>
            <a:off x="3810000" y="114300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7D65DF-880A-4FE0-9F73-8F5652EEA428}"/>
              </a:ext>
            </a:extLst>
          </p:cNvPr>
          <p:cNvSpPr/>
          <p:nvPr/>
        </p:nvSpPr>
        <p:spPr>
          <a:xfrm>
            <a:off x="8115300" y="4827104"/>
            <a:ext cx="533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BAB4AB-99E6-4CA0-93B5-A47827D1360E}"/>
              </a:ext>
            </a:extLst>
          </p:cNvPr>
          <p:cNvSpPr/>
          <p:nvPr/>
        </p:nvSpPr>
        <p:spPr>
          <a:xfrm>
            <a:off x="3657600" y="4827104"/>
            <a:ext cx="533400" cy="1116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33870C3-FF65-43D0-9B7E-3E681837EAF7}"/>
              </a:ext>
            </a:extLst>
          </p:cNvPr>
          <p:cNvSpPr/>
          <p:nvPr/>
        </p:nvSpPr>
        <p:spPr>
          <a:xfrm>
            <a:off x="5067300" y="1384140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0419E75-9B0C-42C8-BE6C-F61895E30D8C}"/>
              </a:ext>
            </a:extLst>
          </p:cNvPr>
          <p:cNvSpPr/>
          <p:nvPr/>
        </p:nvSpPr>
        <p:spPr>
          <a:xfrm>
            <a:off x="6508476" y="1336347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2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3A6F90F-7AE2-4B68-8EE8-CE7EE08EC84F}"/>
              </a:ext>
            </a:extLst>
          </p:cNvPr>
          <p:cNvSpPr/>
          <p:nvPr/>
        </p:nvSpPr>
        <p:spPr>
          <a:xfrm>
            <a:off x="7391400" y="2513508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4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F621A1E-ACBB-4235-BA8E-C9C70A0A5E32}"/>
              </a:ext>
            </a:extLst>
          </p:cNvPr>
          <p:cNvSpPr/>
          <p:nvPr/>
        </p:nvSpPr>
        <p:spPr>
          <a:xfrm>
            <a:off x="4191000" y="2451652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3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53B7C9F-6D19-4B14-9376-BCBD3CB46A06}"/>
              </a:ext>
            </a:extLst>
          </p:cNvPr>
          <p:cNvSpPr/>
          <p:nvPr/>
        </p:nvSpPr>
        <p:spPr>
          <a:xfrm>
            <a:off x="4495800" y="3912704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5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8960E1E-2A62-42C2-9BFD-DDE8A18665D2}"/>
              </a:ext>
            </a:extLst>
          </p:cNvPr>
          <p:cNvSpPr/>
          <p:nvPr/>
        </p:nvSpPr>
        <p:spPr>
          <a:xfrm>
            <a:off x="5791200" y="4522304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7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1CB1936-144F-49DB-9279-3964F42BC410}"/>
              </a:ext>
            </a:extLst>
          </p:cNvPr>
          <p:cNvSpPr/>
          <p:nvPr/>
        </p:nvSpPr>
        <p:spPr>
          <a:xfrm>
            <a:off x="7096538" y="3938489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6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D5AAB25-A8C4-4522-9C41-3C45428B1281}"/>
              </a:ext>
            </a:extLst>
          </p:cNvPr>
          <p:cNvSpPr/>
          <p:nvPr/>
        </p:nvSpPr>
        <p:spPr>
          <a:xfrm>
            <a:off x="5486400" y="2743200"/>
            <a:ext cx="1295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9E025C-C8BC-4F79-8C48-5E21E9A651BC}"/>
              </a:ext>
            </a:extLst>
          </p:cNvPr>
          <p:cNvSpPr/>
          <p:nvPr/>
        </p:nvSpPr>
        <p:spPr>
          <a:xfrm>
            <a:off x="75369" y="153650"/>
            <a:ext cx="37280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kelayotgan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seleksiyasi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ertapishar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kechpishar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qovunlarning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ajoyib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navlari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6B41386-C9BF-4B58-B693-F9675273C519}"/>
              </a:ext>
            </a:extLst>
          </p:cNvPr>
          <p:cNvSpPr/>
          <p:nvPr/>
        </p:nvSpPr>
        <p:spPr>
          <a:xfrm>
            <a:off x="8262731" y="228600"/>
            <a:ext cx="37006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idishlarga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solinib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tuyalarda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Bag‘dod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oylik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jo‘natilgan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81B0378-0BE7-413B-A580-5B264B53D220}"/>
              </a:ext>
            </a:extLst>
          </p:cNvPr>
          <p:cNvSpPr/>
          <p:nvPr/>
        </p:nvSpPr>
        <p:spPr>
          <a:xfrm>
            <a:off x="84482" y="2426167"/>
            <a:ext cx="3344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Yangiariq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Gurlan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Hazorasp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762E90F-375B-4AA5-9EF3-B19B8646BE44}"/>
              </a:ext>
            </a:extLst>
          </p:cNvPr>
          <p:cNvSpPr/>
          <p:nvPr/>
        </p:nvSpPr>
        <p:spPr>
          <a:xfrm>
            <a:off x="8991600" y="2284812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Kelgusida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bog‘ </a:t>
            </a: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tokzorlar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maydonini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kengaytirish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tutiladi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8A2178B-956B-414D-B113-F8855B3CD618}"/>
              </a:ext>
            </a:extLst>
          </p:cNvPr>
          <p:cNvSpPr/>
          <p:nvPr/>
        </p:nvSpPr>
        <p:spPr>
          <a:xfrm>
            <a:off x="2431776" y="5682305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kamligidan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qo‘ylarini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yaylovlarida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boqadi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43B9D83-9DE2-4647-83DC-9B4F5BE80785}"/>
              </a:ext>
            </a:extLst>
          </p:cNvPr>
          <p:cNvSpPr/>
          <p:nvPr/>
        </p:nvSpPr>
        <p:spPr>
          <a:xfrm>
            <a:off x="3771900" y="897523"/>
            <a:ext cx="1028700" cy="24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CF3E7CD-E10E-45D3-9466-042970697A77}"/>
              </a:ext>
            </a:extLst>
          </p:cNvPr>
          <p:cNvSpPr/>
          <p:nvPr/>
        </p:nvSpPr>
        <p:spPr>
          <a:xfrm>
            <a:off x="7391400" y="889465"/>
            <a:ext cx="1028700" cy="24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320FF57-72FA-4421-AF6C-5391F76D2E87}"/>
              </a:ext>
            </a:extLst>
          </p:cNvPr>
          <p:cNvSpPr/>
          <p:nvPr/>
        </p:nvSpPr>
        <p:spPr>
          <a:xfrm>
            <a:off x="3457162" y="4627316"/>
            <a:ext cx="819976" cy="186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E8BC2C6F-2DAA-4A30-815A-7D49148091CA}"/>
              </a:ext>
            </a:extLst>
          </p:cNvPr>
          <p:cNvCxnSpPr>
            <a:cxnSpLocks/>
          </p:cNvCxnSpPr>
          <p:nvPr/>
        </p:nvCxnSpPr>
        <p:spPr>
          <a:xfrm flipV="1">
            <a:off x="3750362" y="4614082"/>
            <a:ext cx="391769" cy="183205"/>
          </a:xfrm>
          <a:prstGeom prst="line">
            <a:avLst/>
          </a:prstGeom>
          <a:ln w="28575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F48E60A-8EBA-4735-A816-62A4FC38D07B}"/>
              </a:ext>
            </a:extLst>
          </p:cNvPr>
          <p:cNvSpPr/>
          <p:nvPr/>
        </p:nvSpPr>
        <p:spPr>
          <a:xfrm>
            <a:off x="7959587" y="4672536"/>
            <a:ext cx="669234" cy="249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D10721C0-07CD-46E9-9030-D9430CDC03CE}"/>
              </a:ext>
            </a:extLst>
          </p:cNvPr>
          <p:cNvCxnSpPr>
            <a:cxnSpLocks/>
          </p:cNvCxnSpPr>
          <p:nvPr/>
        </p:nvCxnSpPr>
        <p:spPr>
          <a:xfrm>
            <a:off x="7848600" y="4625124"/>
            <a:ext cx="533400" cy="188746"/>
          </a:xfrm>
          <a:prstGeom prst="line">
            <a:avLst/>
          </a:prstGeom>
          <a:ln w="28575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оединитель: уступ 53">
            <a:extLst>
              <a:ext uri="{FF2B5EF4-FFF2-40B4-BE49-F238E27FC236}">
                <a16:creationId xmlns:a16="http://schemas.microsoft.com/office/drawing/2014/main" id="{BD0B05B1-D2B1-436D-8DD5-DB1843BC3E0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58530" y="5339330"/>
            <a:ext cx="415062" cy="336277"/>
          </a:xfrm>
          <a:prstGeom prst="bentConnector3">
            <a:avLst>
              <a:gd name="adj1" fmla="val -1085"/>
            </a:avLst>
          </a:prstGeom>
          <a:ln w="28575">
            <a:solidFill>
              <a:srgbClr val="1E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C811E0B-F1FD-4863-BE61-B7E08D7FE749}"/>
              </a:ext>
            </a:extLst>
          </p:cNvPr>
          <p:cNvSpPr/>
          <p:nvPr/>
        </p:nvSpPr>
        <p:spPr>
          <a:xfrm>
            <a:off x="75369" y="4363571"/>
            <a:ext cx="3668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chorvachilikdir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34B8785-C55A-462D-AD97-9F97347123EE}"/>
              </a:ext>
            </a:extLst>
          </p:cNvPr>
          <p:cNvSpPr/>
          <p:nvPr/>
        </p:nvSpPr>
        <p:spPr>
          <a:xfrm>
            <a:off x="8322366" y="4055794"/>
            <a:ext cx="37006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tanqisligidan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qo‘ylarning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ml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7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3EE889-8FFC-4CE5-A2AB-E5368F1B5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9314" y="1497495"/>
            <a:ext cx="6724651" cy="44577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FF9FAF-01C1-4F5E-B19A-6E9F71AAD83D}"/>
              </a:ext>
            </a:extLst>
          </p:cNvPr>
          <p:cNvSpPr/>
          <p:nvPr/>
        </p:nvSpPr>
        <p:spPr>
          <a:xfrm>
            <a:off x="152400" y="84483"/>
            <a:ext cx="3810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sanoatining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yuzdan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8E4BE61-DE51-4BF5-AAE8-2E6053A669FF}"/>
              </a:ext>
            </a:extLst>
          </p:cNvPr>
          <p:cNvSpPr/>
          <p:nvPr/>
        </p:nvSpPr>
        <p:spPr>
          <a:xfrm>
            <a:off x="7620000" y="397565"/>
            <a:ext cx="4383159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mahsulotlarini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ishlashdan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FBF33EE-9A21-403D-9BAD-3A6F40A8879B}"/>
              </a:ext>
            </a:extLst>
          </p:cNvPr>
          <p:cNvSpPr/>
          <p:nvPr/>
        </p:nvSpPr>
        <p:spPr>
          <a:xfrm>
            <a:off x="152400" y="5307495"/>
            <a:ext cx="3124199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tikuvchilik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poyabzal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gilamdo‘zlik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ml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 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7F1FD5A-E344-4F54-9777-1122ED743A57}"/>
              </a:ext>
            </a:extLst>
          </p:cNvPr>
          <p:cNvSpPr/>
          <p:nvPr/>
        </p:nvSpPr>
        <p:spPr>
          <a:xfrm>
            <a:off x="8810625" y="5441674"/>
            <a:ext cx="3313043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markazlarida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0853B6C-CF67-42F5-B571-F0AB09709EF6}"/>
              </a:ext>
            </a:extLst>
          </p:cNvPr>
          <p:cNvCxnSpPr>
            <a:cxnSpLocks/>
          </p:cNvCxnSpPr>
          <p:nvPr/>
        </p:nvCxnSpPr>
        <p:spPr>
          <a:xfrm>
            <a:off x="3505200" y="1371600"/>
            <a:ext cx="467137" cy="381000"/>
          </a:xfrm>
          <a:prstGeom prst="straightConnector1">
            <a:avLst/>
          </a:prstGeom>
          <a:ln w="38100">
            <a:solidFill>
              <a:srgbClr val="1E0A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F9F851B-69C2-4BFF-ABE6-A83CD6DFC1E4}"/>
              </a:ext>
            </a:extLst>
          </p:cNvPr>
          <p:cNvCxnSpPr>
            <a:cxnSpLocks/>
          </p:cNvCxnSpPr>
          <p:nvPr/>
        </p:nvCxnSpPr>
        <p:spPr>
          <a:xfrm flipH="1">
            <a:off x="8001000" y="1270345"/>
            <a:ext cx="354496" cy="48225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106C85B-45F6-432C-97AC-97B2AB09930A}"/>
              </a:ext>
            </a:extLst>
          </p:cNvPr>
          <p:cNvCxnSpPr>
            <a:cxnSpLocks/>
          </p:cNvCxnSpPr>
          <p:nvPr/>
        </p:nvCxnSpPr>
        <p:spPr>
          <a:xfrm flipV="1">
            <a:off x="3276599" y="5223013"/>
            <a:ext cx="496957" cy="3776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755E4A9-3B06-4626-A818-9B253B3A9195}"/>
              </a:ext>
            </a:extLst>
          </p:cNvPr>
          <p:cNvCxnSpPr>
            <a:cxnSpLocks/>
          </p:cNvCxnSpPr>
          <p:nvPr/>
        </p:nvCxnSpPr>
        <p:spPr>
          <a:xfrm flipH="1" flipV="1">
            <a:off x="8418446" y="5392807"/>
            <a:ext cx="533402" cy="415787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176755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C66FF4-7BAA-4F3A-B290-42A711E7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AEEE95-8254-4941-91EA-9D243232C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278" r="6278" b="21621"/>
          <a:stretch/>
        </p:blipFill>
        <p:spPr>
          <a:xfrm>
            <a:off x="6871253" y="2362200"/>
            <a:ext cx="5320748" cy="453555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5401A2-357F-4E34-BC2F-537716124E13}"/>
              </a:ext>
            </a:extLst>
          </p:cNvPr>
          <p:cNvSpPr/>
          <p:nvPr/>
        </p:nvSpPr>
        <p:spPr>
          <a:xfrm>
            <a:off x="6871252" y="169305"/>
            <a:ext cx="53207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elektroenergetika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un-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yorma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8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5AACB0-98E8-42AC-A303-4BA8B8A25704}"/>
              </a:ext>
            </a:extLst>
          </p:cNvPr>
          <p:cNvSpPr/>
          <p:nvPr/>
        </p:nvSpPr>
        <p:spPr>
          <a:xfrm>
            <a:off x="4191000" y="2819400"/>
            <a:ext cx="1676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DBD0ED-751B-4278-BCF9-C7778443977D}"/>
              </a:ext>
            </a:extLst>
          </p:cNvPr>
          <p:cNvSpPr/>
          <p:nvPr/>
        </p:nvSpPr>
        <p:spPr>
          <a:xfrm>
            <a:off x="5867400" y="29718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3E154F-7977-4A71-B9E8-DDB3DF1B453D}"/>
              </a:ext>
            </a:extLst>
          </p:cNvPr>
          <p:cNvSpPr/>
          <p:nvPr/>
        </p:nvSpPr>
        <p:spPr>
          <a:xfrm>
            <a:off x="6934200" y="3200400"/>
            <a:ext cx="152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C6E2BD-562F-4276-BE1D-DA637DFDD2D1}"/>
              </a:ext>
            </a:extLst>
          </p:cNvPr>
          <p:cNvSpPr/>
          <p:nvPr/>
        </p:nvSpPr>
        <p:spPr>
          <a:xfrm>
            <a:off x="8001000" y="3657600"/>
            <a:ext cx="1219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4A55348-B170-4A78-971E-4A6A87D703AF}"/>
              </a:ext>
            </a:extLst>
          </p:cNvPr>
          <p:cNvSpPr/>
          <p:nvPr/>
        </p:nvSpPr>
        <p:spPr>
          <a:xfrm>
            <a:off x="2895600" y="4038600"/>
            <a:ext cx="1905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BC17C7-0593-4AC4-84B1-7ACBDA5F50CC}"/>
              </a:ext>
            </a:extLst>
          </p:cNvPr>
          <p:cNvSpPr/>
          <p:nvPr/>
        </p:nvSpPr>
        <p:spPr>
          <a:xfrm>
            <a:off x="2438400" y="5257800"/>
            <a:ext cx="1219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4330A-4E79-4D71-8DEE-364E10C60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6165"/>
          <a:stretch/>
        </p:blipFill>
        <p:spPr>
          <a:xfrm>
            <a:off x="3657600" y="609600"/>
            <a:ext cx="8062406" cy="5791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00AA52-BAF8-40F5-B823-07479EF1DA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875" t="23320" r="54375" b="39995"/>
          <a:stretch/>
        </p:blipFill>
        <p:spPr>
          <a:xfrm>
            <a:off x="177800" y="1066800"/>
            <a:ext cx="3454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01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7046</TotalTime>
  <Words>1773</Words>
  <Application>Microsoft Office PowerPoint</Application>
  <PresentationFormat>Широкоэкранный</PresentationFormat>
  <Paragraphs>125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Open Sans</vt:lpstr>
      <vt:lpstr>Open Sans Light</vt:lpstr>
      <vt:lpstr>Verdana</vt:lpstr>
      <vt:lpstr>Wingdings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553</cp:revision>
  <dcterms:created xsi:type="dcterms:W3CDTF">2020-06-30T15:34:35Z</dcterms:created>
  <dcterms:modified xsi:type="dcterms:W3CDTF">2021-02-24T17:12:25Z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