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37" r:id="rId10"/>
    <p:sldId id="316" r:id="rId11"/>
    <p:sldId id="338" r:id="rId12"/>
    <p:sldId id="365" r:id="rId13"/>
    <p:sldId id="1416" r:id="rId14"/>
    <p:sldId id="343" r:id="rId15"/>
    <p:sldId id="366" r:id="rId16"/>
    <p:sldId id="1417" r:id="rId17"/>
    <p:sldId id="1418" r:id="rId18"/>
    <p:sldId id="1419" r:id="rId19"/>
    <p:sldId id="1420" r:id="rId20"/>
    <p:sldId id="1421" r:id="rId21"/>
    <p:sldId id="1422" r:id="rId22"/>
    <p:sldId id="1423" r:id="rId23"/>
    <p:sldId id="296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37"/>
            <p14:sldId id="316"/>
            <p14:sldId id="338"/>
            <p14:sldId id="365"/>
            <p14:sldId id="1416"/>
            <p14:sldId id="343"/>
            <p14:sldId id="366"/>
            <p14:sldId id="1417"/>
            <p14:sldId id="1418"/>
            <p14:sldId id="1419"/>
            <p14:sldId id="1420"/>
            <p14:sldId id="1421"/>
            <p14:sldId id="1422"/>
            <p14:sldId id="1423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05"/>
    <a:srgbClr val="000000"/>
    <a:srgbClr val="1E0AB6"/>
    <a:srgbClr val="CC9900"/>
    <a:srgbClr val="CCCC00"/>
    <a:srgbClr val="00A249"/>
    <a:srgbClr val="AC75D5"/>
    <a:srgbClr val="15FF7F"/>
    <a:srgbClr val="FFFF66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0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37331" y="606873"/>
            <a:ext cx="7131051" cy="510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Jizzax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viloyati</a:t>
            </a:r>
            <a:r>
              <a:rPr lang="en-US" altLang="ru-RU" sz="6000" b="1" dirty="0">
                <a:solidFill>
                  <a:srgbClr val="1E0AB6"/>
                </a:solidFill>
              </a:rPr>
              <a:t>.       </a:t>
            </a:r>
            <a:r>
              <a:rPr lang="en-US" altLang="ru-RU" sz="6000" b="1" dirty="0" err="1">
                <a:solidFill>
                  <a:srgbClr val="1E0AB6"/>
                </a:solidFill>
              </a:rPr>
              <a:t>Farg‘ona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rayoni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Farg' ona iqtisodiy rayoni">
            <a:extLst>
              <a:ext uri="{FF2B5EF4-FFF2-40B4-BE49-F238E27FC236}">
                <a16:creationId xmlns:a16="http://schemas.microsoft.com/office/drawing/2014/main" id="{F31A774F-301A-4034-9020-60B16CE8D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382" y="2632764"/>
            <a:ext cx="3875343" cy="321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6E9AA4-A42F-4A94-90B3-F426086AB4E3}"/>
              </a:ext>
            </a:extLst>
          </p:cNvPr>
          <p:cNvSpPr/>
          <p:nvPr/>
        </p:nvSpPr>
        <p:spPr>
          <a:xfrm>
            <a:off x="1037331" y="6180892"/>
            <a:ext cx="845527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1E435C-0B55-437A-A448-1D58BD8A93F9}"/>
              </a:ext>
            </a:extLst>
          </p:cNvPr>
          <p:cNvSpPr/>
          <p:nvPr/>
        </p:nvSpPr>
        <p:spPr>
          <a:xfrm>
            <a:off x="182584" y="990600"/>
            <a:ext cx="11780816" cy="2477601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 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Toshkent–Samarqand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Katta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JIZZAX SHAHRI'' super chat — Jizzaxim shaxrim | OK.RU">
            <a:extLst>
              <a:ext uri="{FF2B5EF4-FFF2-40B4-BE49-F238E27FC236}">
                <a16:creationId xmlns:a16="http://schemas.microsoft.com/office/drawing/2014/main" id="{014139EB-AA79-4117-9364-4E1D0B618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" y="3594885"/>
            <a:ext cx="3458044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Xalqaro press-klub. Jizzax shahri, 2019 yil 26 sentyabr, Yoshlar  innovatsion markazi">
            <a:extLst>
              <a:ext uri="{FF2B5EF4-FFF2-40B4-BE49-F238E27FC236}">
                <a16:creationId xmlns:a16="http://schemas.microsoft.com/office/drawing/2014/main" id="{0D74FD2A-E5D5-4486-8F06-12E3CFDC7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594883"/>
            <a:ext cx="4191000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Jizzax shaxri suratlari — Jizzax...... | OK.RU">
            <a:extLst>
              <a:ext uri="{FF2B5EF4-FFF2-40B4-BE49-F238E27FC236}">
                <a16:creationId xmlns:a16="http://schemas.microsoft.com/office/drawing/2014/main" id="{4C3400DC-864E-4449-A029-10E0EB64B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972" y="3594884"/>
            <a:ext cx="3942115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072FB6-0AFE-44D3-B00C-1F7EAA222028}"/>
              </a:ext>
            </a:extLst>
          </p:cNvPr>
          <p:cNvSpPr/>
          <p:nvPr/>
        </p:nvSpPr>
        <p:spPr>
          <a:xfrm>
            <a:off x="228600" y="967409"/>
            <a:ext cx="11734798" cy="24006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ml-IN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Namangan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4 %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ortiqroq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Rayon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04B375-5FAE-44BE-86BE-857AF23832B5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arg' ona iqtisodiy rayoni">
            <a:extLst>
              <a:ext uri="{FF2B5EF4-FFF2-40B4-BE49-F238E27FC236}">
                <a16:creationId xmlns:a16="http://schemas.microsoft.com/office/drawing/2014/main" id="{C9AC211C-1291-4D3C-844A-736A39F7A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71559"/>
            <a:ext cx="4876800" cy="329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н-140: курс на Самару? (стр. 304) | АвиаПорт.Конференция">
            <a:extLst>
              <a:ext uri="{FF2B5EF4-FFF2-40B4-BE49-F238E27FC236}">
                <a16:creationId xmlns:a16="http://schemas.microsoft.com/office/drawing/2014/main" id="{AC292FA8-E931-4857-84DB-D29072EE4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5" t="6422" r="5506" b="10477"/>
          <a:stretch/>
        </p:blipFill>
        <p:spPr bwMode="auto">
          <a:xfrm>
            <a:off x="5867400" y="3471559"/>
            <a:ext cx="5715000" cy="32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C29F9C-C134-460A-8CA6-60CEA40ECB4D}"/>
              </a:ext>
            </a:extLst>
          </p:cNvPr>
          <p:cNvSpPr/>
          <p:nvPr/>
        </p:nvSpPr>
        <p:spPr>
          <a:xfrm>
            <a:off x="9677400" y="3471559"/>
            <a:ext cx="1905000" cy="567041"/>
          </a:xfrm>
          <a:prstGeom prst="rect">
            <a:avLst/>
          </a:prstGeom>
          <a:solidFill>
            <a:srgbClr val="FFC305"/>
          </a:solidFill>
          <a:ln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9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28600" y="1397316"/>
            <a:ext cx="11814195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un-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SIRDARYO MAGISTRAL ELEKTR TARMOQLARI» FILIALI: JORIY VA MAVSUMIY TA'MIR,  QO'SHMA KORXONA ZAVODI TA'MINOTI, ELEKTR QURILMALARINING MUSTAHKAM VA  ISHONCHLI ISHLASHI">
            <a:extLst>
              <a:ext uri="{FF2B5EF4-FFF2-40B4-BE49-F238E27FC236}">
                <a16:creationId xmlns:a16="http://schemas.microsoft.com/office/drawing/2014/main" id="{1DB9422A-0B56-4478-95AC-D76B6056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05809"/>
            <a:ext cx="3886200" cy="314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Bugun Sirdaryo va Namanganning ayrim hududlarida elektr energiyasida  uzilishlar bo'ladi">
            <a:extLst>
              <a:ext uri="{FF2B5EF4-FFF2-40B4-BE49-F238E27FC236}">
                <a16:creationId xmlns:a16="http://schemas.microsoft.com/office/drawing/2014/main" id="{A8890993-4C62-4391-AA52-FDB73381A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05809"/>
            <a:ext cx="3733800" cy="314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Модернизация Сырдарьинской ТЭС обойдется в $219 млн. Ее планируется окупить  за 17 лет – Spot">
            <a:extLst>
              <a:ext uri="{FF2B5EF4-FFF2-40B4-BE49-F238E27FC236}">
                <a16:creationId xmlns:a16="http://schemas.microsoft.com/office/drawing/2014/main" id="{D91E8E3E-8612-454D-8595-56F0523F9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429000"/>
            <a:ext cx="4041795" cy="312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228599" y="1066800"/>
            <a:ext cx="11734800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Shohimardon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G‘ovasoy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Kosonsoy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xushmanzara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sanatoriyalar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istirohat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5CB7F7-4BB6-41B0-86E0-119401BF4E3A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Namangan..nanay 2013. г">
            <a:extLst>
              <a:ext uri="{FF2B5EF4-FFF2-40B4-BE49-F238E27FC236}">
                <a16:creationId xmlns:a16="http://schemas.microsoft.com/office/drawing/2014/main" id="{BDD8F85E-6F76-4A77-809E-E54AD06D1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881437"/>
            <a:ext cx="4191002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amangan viloyatidagi “Nanay” qishlogʻi ekoturizm markaziga aylantiriladi">
            <a:extLst>
              <a:ext uri="{FF2B5EF4-FFF2-40B4-BE49-F238E27FC236}">
                <a16:creationId xmlns:a16="http://schemas.microsoft.com/office/drawing/2014/main" id="{5B53A626-169E-44CD-B3F8-10CF849DF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551" y="3881437"/>
            <a:ext cx="3899449" cy="287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осонсой санаторияси&quot; Ролик">
            <a:extLst>
              <a:ext uri="{FF2B5EF4-FFF2-40B4-BE49-F238E27FC236}">
                <a16:creationId xmlns:a16="http://schemas.microsoft.com/office/drawing/2014/main" id="{0C5735D1-F33C-46C8-BDEB-704A86B2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63" y="3878124"/>
            <a:ext cx="3515136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68356" y="1905000"/>
            <a:ext cx="11923644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hunarmandchilik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XIX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–Pop”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96DA2C-38AC-48CF-9C93-AEB4B8190AAA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Angren-Pop elektrlashtirilgan temir yo'li – strategik hamkorlikning yuksak  samarasi">
            <a:extLst>
              <a:ext uri="{FF2B5EF4-FFF2-40B4-BE49-F238E27FC236}">
                <a16:creationId xmlns:a16="http://schemas.microsoft.com/office/drawing/2014/main" id="{72354BD9-DE71-4832-B7D7-8D46589E61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8"/>
          <a:stretch/>
        </p:blipFill>
        <p:spPr bwMode="auto">
          <a:xfrm>
            <a:off x="569848" y="4190999"/>
            <a:ext cx="5297552" cy="250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бекистан потратит свыше $200 млн на покупку экологичных поездов">
            <a:extLst>
              <a:ext uri="{FF2B5EF4-FFF2-40B4-BE49-F238E27FC236}">
                <a16:creationId xmlns:a16="http://schemas.microsoft.com/office/drawing/2014/main" id="{CE1C81FD-E23E-4997-BBDD-EDCBA8F7D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52" y="4200939"/>
            <a:ext cx="5486400" cy="249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0377" y="1219200"/>
            <a:ext cx="117712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ko‘paymoqda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ko‘payayotgani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cheklanganligidan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ortiqchaligi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6C84DB-F829-471F-86FE-2C8D38D4E474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638A302C-F3BC-45AD-83E6-4377A3B233D8}"/>
              </a:ext>
            </a:extLst>
          </p:cNvPr>
          <p:cNvSpPr/>
          <p:nvPr/>
        </p:nvSpPr>
        <p:spPr>
          <a:xfrm>
            <a:off x="210377" y="5268594"/>
            <a:ext cx="117712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malakali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rayonlardagiga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58 % i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Фарғона шаҳрига янги ҳоким тайинланди">
            <a:extLst>
              <a:ext uri="{FF2B5EF4-FFF2-40B4-BE49-F238E27FC236}">
                <a16:creationId xmlns:a16="http://schemas.microsoft.com/office/drawing/2014/main" id="{98E6ADC0-03E8-4D61-A9B6-1970E53C1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3657599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 LOVE ANDIJAN&quot; Andijon shahar 13 - maktab o'quvchilari - YouTube">
            <a:extLst>
              <a:ext uri="{FF2B5EF4-FFF2-40B4-BE49-F238E27FC236}">
                <a16:creationId xmlns:a16="http://schemas.microsoft.com/office/drawing/2014/main" id="{3C18BE73-20AB-41D4-93F6-E88A39F48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16667"/>
          <a:stretch/>
        </p:blipFill>
        <p:spPr bwMode="auto">
          <a:xfrm>
            <a:off x="4114800" y="3124200"/>
            <a:ext cx="3886200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center of business and entertainment in Namangan – the complex of  Namangan Square">
            <a:extLst>
              <a:ext uri="{FF2B5EF4-FFF2-40B4-BE49-F238E27FC236}">
                <a16:creationId xmlns:a16="http://schemas.microsoft.com/office/drawing/2014/main" id="{95E1AD09-B934-4E31-8A90-F81B6DB4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124200"/>
            <a:ext cx="3733801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6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031238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rayonlardagidan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intensivligi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cheklaydi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o‘stiriladi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2B63B2-6CD3-47EF-95B8-4D007880AEA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5872F3B7-498D-411F-94F3-F7BFD98E66E3}"/>
              </a:ext>
            </a:extLst>
          </p:cNvPr>
          <p:cNvSpPr/>
          <p:nvPr/>
        </p:nvSpPr>
        <p:spPr>
          <a:xfrm>
            <a:off x="114299" y="51816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mevazor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Rayon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bazalaridan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Rayon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45 %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yaqinini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евали кочатлар | AgroSale">
            <a:extLst>
              <a:ext uri="{FF2B5EF4-FFF2-40B4-BE49-F238E27FC236}">
                <a16:creationId xmlns:a16="http://schemas.microsoft.com/office/drawing/2014/main" id="{452BCBD6-89CB-4507-97A7-10741A486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8269"/>
            <a:ext cx="3810000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n on Cherries to Top Your Sundae">
            <a:extLst>
              <a:ext uri="{FF2B5EF4-FFF2-40B4-BE49-F238E27FC236}">
                <a16:creationId xmlns:a16="http://schemas.microsoft.com/office/drawing/2014/main" id="{567918A5-2ADD-4710-AD74-469D6ACD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99" y="2668269"/>
            <a:ext cx="3505200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amanganning olmasi: Viloyatining agroturizm salohiyati rivojlantirilmoqda">
            <a:extLst>
              <a:ext uri="{FF2B5EF4-FFF2-40B4-BE49-F238E27FC236}">
                <a16:creationId xmlns:a16="http://schemas.microsoft.com/office/drawing/2014/main" id="{AE5A3151-8045-4CF1-95D8-258159D4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58" y="2668269"/>
            <a:ext cx="3819941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20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1092516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Gaz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76200" y="5359716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Quvasoy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IEM,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Namangan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IEMlari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Shahrixon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Namangansoy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gidroelektrostansiyalari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АО &quot;НЭС Узбекистана&quot; Ферганские МЭС - Posts | Facebook">
            <a:extLst>
              <a:ext uri="{FF2B5EF4-FFF2-40B4-BE49-F238E27FC236}">
                <a16:creationId xmlns:a16="http://schemas.microsoft.com/office/drawing/2014/main" id="{4CBCAF0C-D340-41BA-8281-E9D3DC1BB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7437"/>
            <a:ext cx="3189673" cy="30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ARG'ONA VODIYSI ISTE'MOLCHILARINI ELEKTR ENERGIYASI BILAN TA'MINLASH  IMKONIYATI QO'SHIMCHA 250 MVA QUVVATGA OSHIRILDI">
            <a:extLst>
              <a:ext uri="{FF2B5EF4-FFF2-40B4-BE49-F238E27FC236}">
                <a16:creationId xmlns:a16="http://schemas.microsoft.com/office/drawing/2014/main" id="{B8281CE9-6FF6-4B24-826E-8A2D8E853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758976"/>
            <a:ext cx="4038600" cy="260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O'zbekenergo&quot; vodiyni elektr energiyasi bilan ta'minlaydigan loyihani  yakunlash arafasida — Sof.uz">
            <a:extLst>
              <a:ext uri="{FF2B5EF4-FFF2-40B4-BE49-F238E27FC236}">
                <a16:creationId xmlns:a16="http://schemas.microsoft.com/office/drawing/2014/main" id="{9539B967-8EC1-4689-B833-C7439828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412" y="2762289"/>
            <a:ext cx="4717988" cy="259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31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14400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Namangan,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HICHMda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Quvasoy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Quvasoy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uysozlik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temir-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konstruksiyalari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76200" y="5410200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charm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oldindadir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Bugun Farg'ona Vodiysidagi eng yirik va katta sanoat korxonasi ya'ni Farg' ona neftni qayta ishlash zavodi 61 yoshga to'ldi!">
            <a:extLst>
              <a:ext uri="{FF2B5EF4-FFF2-40B4-BE49-F238E27FC236}">
                <a16:creationId xmlns:a16="http://schemas.microsoft.com/office/drawing/2014/main" id="{CAA7A18F-798D-41EC-8389-4D8F921BF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3" y="2514600"/>
            <a:ext cx="376402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Namangan viloyatida sanoat ishlab chiqarish hajmi oshdi">
            <a:extLst>
              <a:ext uri="{FF2B5EF4-FFF2-40B4-BE49-F238E27FC236}">
                <a16:creationId xmlns:a16="http://schemas.microsoft.com/office/drawing/2014/main" id="{72543077-1ED0-4911-9925-BB9F6D6B4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03" y="2514600"/>
            <a:ext cx="3916427" cy="29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Автомобили Ravon хотят собирать в России">
            <a:extLst>
              <a:ext uri="{FF2B5EF4-FFF2-40B4-BE49-F238E27FC236}">
                <a16:creationId xmlns:a16="http://schemas.microsoft.com/office/drawing/2014/main" id="{C441CC26-04C4-47F0-A499-19FDDBF1C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433" y="2514600"/>
            <a:ext cx="3804194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76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14400"/>
            <a:ext cx="11957187" cy="121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58704" y="5232558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Xo‘jand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darvozasi”dan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Qamchiq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dovoni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–Pop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Toshkent–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Rayon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ФВВ «Қамчиқ» довонида ги йўл ҳаракати тирбандлиги сабабини маълум қилди">
            <a:extLst>
              <a:ext uri="{FF2B5EF4-FFF2-40B4-BE49-F238E27FC236}">
                <a16:creationId xmlns:a16="http://schemas.microsoft.com/office/drawing/2014/main" id="{BF1C0BE3-CE8C-4987-9307-133147F43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8"/>
          <a:stretch/>
        </p:blipFill>
        <p:spPr bwMode="auto">
          <a:xfrm>
            <a:off x="150748" y="2202386"/>
            <a:ext cx="4116452" cy="29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oshkent va Qo'qon yo'nalishdagi yana bitta qo'shimcha poyezd qatnovi  yo'lga qo'yildi">
            <a:extLst>
              <a:ext uri="{FF2B5EF4-FFF2-40B4-BE49-F238E27FC236}">
                <a16:creationId xmlns:a16="http://schemas.microsoft.com/office/drawing/2014/main" id="{3C95EB1B-8CBF-4ED6-A3CB-2276B131A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6913"/>
            <a:ext cx="3733800" cy="299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Namangan xalqaro aeroportida Haj safaridan qaytgan urush faxriylari kutib  olindi">
            <a:extLst>
              <a:ext uri="{FF2B5EF4-FFF2-40B4-BE49-F238E27FC236}">
                <a16:creationId xmlns:a16="http://schemas.microsoft.com/office/drawing/2014/main" id="{68D31BA4-3712-4DD6-9432-DCB166648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15"/>
          <a:stretch/>
        </p:blipFill>
        <p:spPr bwMode="auto">
          <a:xfrm>
            <a:off x="8130209" y="2131074"/>
            <a:ext cx="3911043" cy="299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1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5CB16E3C-6BB8-4094-9B97-DC0D9D9DA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99392" y="2590800"/>
            <a:ext cx="6225208" cy="40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41092-5BB9-41EA-9090-17123FDA532E}"/>
              </a:ext>
            </a:extLst>
          </p:cNvPr>
          <p:cNvSpPr/>
          <p:nvPr/>
        </p:nvSpPr>
        <p:spPr>
          <a:xfrm>
            <a:off x="2362200" y="2514600"/>
            <a:ext cx="3962400" cy="525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6A31A2-8CFA-4A73-BD06-E03DAD695285}"/>
              </a:ext>
            </a:extLst>
          </p:cNvPr>
          <p:cNvSpPr/>
          <p:nvPr/>
        </p:nvSpPr>
        <p:spPr>
          <a:xfrm>
            <a:off x="6324600" y="2895600"/>
            <a:ext cx="5715000" cy="372565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21,2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</a:t>
            </a:r>
          </a:p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- 1382,1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(01.06.2020)</a:t>
            </a:r>
          </a:p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 ta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52400" y="830060"/>
            <a:ext cx="11887200" cy="176074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90600"/>
            <a:ext cx="11957187" cy="121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quritilgan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ip-gazlamalar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shifer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sopol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58702" y="5419351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yog‘och-taxta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asbob-uskunalar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molar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упить авто в кредит - Автосалон Ravon Одесса">
            <a:extLst>
              <a:ext uri="{FF2B5EF4-FFF2-40B4-BE49-F238E27FC236}">
                <a16:creationId xmlns:a16="http://schemas.microsoft.com/office/drawing/2014/main" id="{55E5D774-383E-4E52-9BA1-2306AB51E8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31539" r="7812" b="31538"/>
          <a:stretch/>
        </p:blipFill>
        <p:spPr bwMode="auto">
          <a:xfrm>
            <a:off x="117405" y="2602708"/>
            <a:ext cx="6664395" cy="26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инеральные и Органические удобрения — Agro-Uzbekistan">
            <a:extLst>
              <a:ext uri="{FF2B5EF4-FFF2-40B4-BE49-F238E27FC236}">
                <a16:creationId xmlns:a16="http://schemas.microsoft.com/office/drawing/2014/main" id="{0E7CF81F-359A-4CA0-A395-E7E8A7713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4" b="23334"/>
          <a:stretch/>
        </p:blipFill>
        <p:spPr bwMode="auto">
          <a:xfrm>
            <a:off x="6781800" y="2336484"/>
            <a:ext cx="5116338" cy="308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92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381000" y="3322984"/>
            <a:ext cx="6248400" cy="3306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Jizzax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408583"/>
            <a:ext cx="11734800" cy="7156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322984"/>
            <a:ext cx="5029200" cy="34356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89452" y="609600"/>
            <a:ext cx="12013096" cy="2057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topilgan.Turkiston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ml-IN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E92177-ADF9-4912-9B99-F2DA6DC14505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54D29B-1D9F-4593-9FAD-92E2A9A0A262}"/>
              </a:ext>
            </a:extLst>
          </p:cNvPr>
          <p:cNvSpPr/>
          <p:nvPr/>
        </p:nvSpPr>
        <p:spPr>
          <a:xfrm>
            <a:off x="6324600" y="2514600"/>
            <a:ext cx="5715000" cy="41910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yerda tog‘ o‘simlik va hayvonot olam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r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vojlan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 tadq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 ol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bor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 so‘l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ntaqaga dam 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 maskan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 sanator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тпуск, путевка, санаторий | NORMA.UZ">
            <a:extLst>
              <a:ext uri="{FF2B5EF4-FFF2-40B4-BE49-F238E27FC236}">
                <a16:creationId xmlns:a16="http://schemas.microsoft.com/office/drawing/2014/main" id="{6F09D76D-E26E-4936-8DC2-E8D8428ED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5867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261799" y="914400"/>
            <a:ext cx="11668401" cy="2677656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</a:t>
            </a:r>
            <a:r>
              <a:rPr lang="ml-IN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istirohat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G‘allaorol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balchiq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Uchquloch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polimetall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Marjonbuloq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Qoratosh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F2123B-EEA9-4BB4-9366-559899460A2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Zaamin National Park | Uzbekistan Travel">
            <a:extLst>
              <a:ext uri="{FF2B5EF4-FFF2-40B4-BE49-F238E27FC236}">
                <a16:creationId xmlns:a16="http://schemas.microsoft.com/office/drawing/2014/main" id="{3A29E021-1059-4F40-921D-EA9360CDE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44456"/>
            <a:ext cx="5834200" cy="293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aamin sanatorium | Uzbekistan Travel">
            <a:extLst>
              <a:ext uri="{FF2B5EF4-FFF2-40B4-BE49-F238E27FC236}">
                <a16:creationId xmlns:a16="http://schemas.microsoft.com/office/drawing/2014/main" id="{945E6663-D508-4EE7-9824-5E6A79774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9" y="3744456"/>
            <a:ext cx="5605601" cy="293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132522" y="1143000"/>
            <a:ext cx="11907078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4 %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81 %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ko‘prog‘ini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F29B30-2068-4602-8527-1D344474CE57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Жиззах вилояти ҳокими алмаштирилди - Zamin.uz">
            <a:extLst>
              <a:ext uri="{FF2B5EF4-FFF2-40B4-BE49-F238E27FC236}">
                <a16:creationId xmlns:a16="http://schemas.microsoft.com/office/drawing/2014/main" id="{85FA282D-7D3D-4D2B-85BD-4BCE8F61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61" y="2667000"/>
            <a:ext cx="576303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Жиззах қиёфаси ўзгаради. Шаҳарда 7 қаватли уйлар қурилади">
            <a:extLst>
              <a:ext uri="{FF2B5EF4-FFF2-40B4-BE49-F238E27FC236}">
                <a16:creationId xmlns:a16="http://schemas.microsoft.com/office/drawing/2014/main" id="{75C85781-ACBC-465A-AE15-68604A19B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0"/>
          <a:stretch/>
        </p:blipFill>
        <p:spPr bwMode="auto">
          <a:xfrm>
            <a:off x="6248400" y="2666999"/>
            <a:ext cx="576303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76199" y="1632066"/>
            <a:ext cx="120396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bog‘dorchilik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ml-IN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95D986-7FA4-4D50-B689-FC234F5505AF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2019-yilda qancha maydonga paxta ekilishi ma'lum bo'ldi">
            <a:extLst>
              <a:ext uri="{FF2B5EF4-FFF2-40B4-BE49-F238E27FC236}">
                <a16:creationId xmlns:a16="http://schemas.microsoft.com/office/drawing/2014/main" id="{BBCADECC-0DF3-411F-9311-F3ACBA404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61" y="3416533"/>
            <a:ext cx="5562600" cy="321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marmar tosh konlari (ma'dan) boshqarish va ishlab chiqarish - Resurslar -  Xiamen ForU Import &amp; Export Co., Ltd">
            <a:extLst>
              <a:ext uri="{FF2B5EF4-FFF2-40B4-BE49-F238E27FC236}">
                <a16:creationId xmlns:a16="http://schemas.microsoft.com/office/drawing/2014/main" id="{D0833E97-1ABA-4967-8997-122EFE19E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9" y="3416532"/>
            <a:ext cx="5247861" cy="321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8C481E5-C905-42EF-AFE9-B87D4AAEC6E4}"/>
              </a:ext>
            </a:extLst>
          </p:cNvPr>
          <p:cNvSpPr/>
          <p:nvPr/>
        </p:nvSpPr>
        <p:spPr>
          <a:xfrm>
            <a:off x="76200" y="1295400"/>
            <a:ext cx="121158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Tog‘-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Qo‘ytoshda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volfram-molibden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0523A4-A94A-4D67-B86A-24C6870F87FE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2B25570-AC95-458E-B08F-7C6491CB6FA1}"/>
              </a:ext>
            </a:extLst>
          </p:cNvPr>
          <p:cNvSpPr/>
          <p:nvPr/>
        </p:nvSpPr>
        <p:spPr>
          <a:xfrm>
            <a:off x="76200" y="5486399"/>
            <a:ext cx="120777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olinayotgan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Chirchiqdagi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issiqqa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qotishmalar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xomashyosidir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akkumulator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trikotaj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fabrikasi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qilinmoqda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Asosiy">
            <a:extLst>
              <a:ext uri="{FF2B5EF4-FFF2-40B4-BE49-F238E27FC236}">
                <a16:creationId xmlns:a16="http://schemas.microsoft.com/office/drawing/2014/main" id="{959FB000-D37E-4E0B-8791-413918E5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2" y="2657475"/>
            <a:ext cx="5324477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Jizzax Polimer Plast, ООО на Allbiz - Джизак (Узбекистан) - Товары и услуги  компании Jizzax Polimer Plast, ООО">
            <a:extLst>
              <a:ext uri="{FF2B5EF4-FFF2-40B4-BE49-F238E27FC236}">
                <a16:creationId xmlns:a16="http://schemas.microsoft.com/office/drawing/2014/main" id="{143A41C5-D76E-4913-BBB7-ED0F99D6B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657475"/>
            <a:ext cx="5857877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28599" y="914400"/>
            <a:ext cx="11734800" cy="138499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1,2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foydalanilmoqda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g‘allakorlik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salmoqqa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DC9EEF-A5CD-432F-971F-53F0FFC4608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CEBA74-2925-45FF-B17E-EE0A18879357}"/>
              </a:ext>
            </a:extLst>
          </p:cNvPr>
          <p:cNvSpPr/>
          <p:nvPr/>
        </p:nvSpPr>
        <p:spPr>
          <a:xfrm>
            <a:off x="228599" y="5412938"/>
            <a:ext cx="11734800" cy="129266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80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ukumat qarori: G'alla to'liq o'rib olinmaguncha kombaynlarning fermer  dalasidan chiqib ketishiga yo'l">
            <a:extLst>
              <a:ext uri="{FF2B5EF4-FFF2-40B4-BE49-F238E27FC236}">
                <a16:creationId xmlns:a16="http://schemas.microsoft.com/office/drawing/2014/main" id="{894BC115-EF6B-4EE1-9F12-5BC474FA9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391675"/>
            <a:ext cx="3505203" cy="29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Ғалла - 2019 мавсуми яқин: Қашқадарёда неча гектар ер майдонда бошоқли дон  экинлари парваришланди? - Nnews.uz Tezkor va xolis xabarlar">
            <a:extLst>
              <a:ext uri="{FF2B5EF4-FFF2-40B4-BE49-F238E27FC236}">
                <a16:creationId xmlns:a16="http://schemas.microsoft.com/office/drawing/2014/main" id="{EB225EBE-EAC2-496C-B242-53006720B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391675"/>
            <a:ext cx="3505202" cy="29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axta terimida ishtirok etmoqchi boʻlgan fuqarolar www.terim.uz saytida  roʻyxatdan oʻtishlari mumkin">
            <a:extLst>
              <a:ext uri="{FF2B5EF4-FFF2-40B4-BE49-F238E27FC236}">
                <a16:creationId xmlns:a16="http://schemas.microsoft.com/office/drawing/2014/main" id="{292C34CD-28CD-4CB2-8F66-7A21B45DB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395672"/>
            <a:ext cx="4267199" cy="293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152400" y="863916"/>
            <a:ext cx="11887200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g‘allakor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qorabayir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yetishtiradigan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5382A9-CA04-41DA-A5A3-391C6A9438A9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D99BF0-8CF4-4E9B-B688-F1903401AAD1}"/>
              </a:ext>
            </a:extLst>
          </p:cNvPr>
          <p:cNvSpPr/>
          <p:nvPr/>
        </p:nvSpPr>
        <p:spPr>
          <a:xfrm>
            <a:off x="152400" y="5301586"/>
            <a:ext cx="11887200" cy="138499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Qorabayir zotli otlarning seleksiyasi bilan maхsus markaz shugʻullanadi |  NORMA.UZ">
            <a:extLst>
              <a:ext uri="{FF2B5EF4-FFF2-40B4-BE49-F238E27FC236}">
                <a16:creationId xmlns:a16="http://schemas.microsoft.com/office/drawing/2014/main" id="{893F9F33-2A6A-4D98-8787-F9A26CB4A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15995"/>
            <a:ext cx="5486400" cy="308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АБР одобрил заем на 170 млн долларов для улучшения локомотивного парка  Узбекистана">
            <a:extLst>
              <a:ext uri="{FF2B5EF4-FFF2-40B4-BE49-F238E27FC236}">
                <a16:creationId xmlns:a16="http://schemas.microsoft.com/office/drawing/2014/main" id="{B7B0A6F7-6982-433B-ACD0-B08E5156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015995"/>
            <a:ext cx="6096000" cy="308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4771</TotalTime>
  <Words>1480</Words>
  <Application>Microsoft Office PowerPoint</Application>
  <PresentationFormat>Широкоэкранный</PresentationFormat>
  <Paragraphs>84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405</cp:revision>
  <dcterms:created xsi:type="dcterms:W3CDTF">2020-06-30T15:34:35Z</dcterms:created>
  <dcterms:modified xsi:type="dcterms:W3CDTF">2021-02-17T10:24:04Z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