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92" r:id="rId2"/>
    <p:sldMasterId id="2147483750" r:id="rId3"/>
  </p:sldMasterIdLst>
  <p:sldIdLst>
    <p:sldId id="287" r:id="rId4"/>
    <p:sldId id="332" r:id="rId5"/>
    <p:sldId id="263" r:id="rId6"/>
    <p:sldId id="364" r:id="rId7"/>
    <p:sldId id="315" r:id="rId8"/>
    <p:sldId id="1415" r:id="rId9"/>
    <p:sldId id="337" r:id="rId10"/>
    <p:sldId id="316" r:id="rId11"/>
    <p:sldId id="338" r:id="rId12"/>
    <p:sldId id="365" r:id="rId13"/>
    <p:sldId id="1416" r:id="rId14"/>
    <p:sldId id="343" r:id="rId15"/>
    <p:sldId id="366" r:id="rId16"/>
    <p:sldId id="1417" r:id="rId17"/>
    <p:sldId id="1418" r:id="rId18"/>
    <p:sldId id="1419" r:id="rId19"/>
    <p:sldId id="1420" r:id="rId20"/>
    <p:sldId id="1421" r:id="rId21"/>
    <p:sldId id="1422" r:id="rId22"/>
    <p:sldId id="1423" r:id="rId23"/>
    <p:sldId id="296" r:id="rId24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85CBE99-9980-45FF-8A62-E0312C9D74DB}">
          <p14:sldIdLst>
            <p14:sldId id="287"/>
            <p14:sldId id="332"/>
            <p14:sldId id="263"/>
            <p14:sldId id="364"/>
            <p14:sldId id="315"/>
            <p14:sldId id="1415"/>
            <p14:sldId id="337"/>
            <p14:sldId id="316"/>
            <p14:sldId id="338"/>
            <p14:sldId id="365"/>
            <p14:sldId id="1416"/>
            <p14:sldId id="343"/>
            <p14:sldId id="366"/>
            <p14:sldId id="1417"/>
            <p14:sldId id="1418"/>
            <p14:sldId id="1419"/>
            <p14:sldId id="1420"/>
            <p14:sldId id="1421"/>
            <p14:sldId id="1422"/>
            <p14:sldId id="1423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05"/>
    <a:srgbClr val="000000"/>
    <a:srgbClr val="1E0AB6"/>
    <a:srgbClr val="CC9900"/>
    <a:srgbClr val="CCCC00"/>
    <a:srgbClr val="00A249"/>
    <a:srgbClr val="AC75D5"/>
    <a:srgbClr val="15FF7F"/>
    <a:srgbClr val="FFFF66"/>
    <a:srgbClr val="C8A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 varScale="1">
        <p:scale>
          <a:sx n="72" d="100"/>
          <a:sy n="72" d="100"/>
        </p:scale>
        <p:origin x="63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171" indent="-247608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2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 numCol="2" spcCol="274320"/>
          <a:lstStyle>
            <a:lvl1pPr marL="0" indent="0">
              <a:spcBef>
                <a:spcPts val="1200"/>
              </a:spcBef>
              <a:buNone/>
              <a:defRPr sz="1600"/>
            </a:lvl1pPr>
            <a:lvl2pPr marL="228561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23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686" indent="-228561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248" indent="-228561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025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314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4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1"/>
            <a:ext cx="5080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2458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219203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560287"/>
            <a:ext cx="5082117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219203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560287"/>
            <a:ext cx="5084232" cy="4565877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206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4" y="1462287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4" y="1803373"/>
            <a:ext cx="5082117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1" y="1462287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498" indent="0">
              <a:buNone/>
              <a:defRPr sz="2667" b="1"/>
            </a:lvl2pPr>
            <a:lvl3pPr marL="1218996" indent="0">
              <a:buNone/>
              <a:defRPr sz="2400" b="1"/>
            </a:lvl3pPr>
            <a:lvl4pPr marL="1828492" indent="0">
              <a:buNone/>
              <a:defRPr sz="2135" b="1"/>
            </a:lvl4pPr>
            <a:lvl5pPr marL="2437990" indent="0">
              <a:buNone/>
              <a:defRPr sz="2135" b="1"/>
            </a:lvl5pPr>
            <a:lvl6pPr marL="3047486" indent="0">
              <a:buNone/>
              <a:defRPr sz="2135" b="1"/>
            </a:lvl6pPr>
            <a:lvl7pPr marL="3656985" indent="0">
              <a:buNone/>
              <a:defRPr sz="2135" b="1"/>
            </a:lvl7pPr>
            <a:lvl8pPr marL="4266483" indent="0">
              <a:buNone/>
              <a:defRPr sz="2135" b="1"/>
            </a:lvl8pPr>
            <a:lvl9pPr marL="4875981" indent="0">
              <a:buNone/>
              <a:defRPr sz="2135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1" y="1803373"/>
            <a:ext cx="5084232" cy="4368832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788367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9982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20381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14430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5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7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5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7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3713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5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34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62"/>
            <a:ext cx="2441448" cy="2295143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7051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500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9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5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500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9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5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500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9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5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500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9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5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7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17343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2519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1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5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199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382891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210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95393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8216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4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5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5" indent="-152375">
              <a:buFont typeface="Arial" panose="020B0604020202020204" pitchFamily="34" charset="0"/>
              <a:buChar char="•"/>
              <a:defRPr sz="1399"/>
            </a:lvl2pPr>
            <a:lvl3pPr marL="304750" indent="-152375">
              <a:defRPr sz="1399"/>
            </a:lvl3pPr>
            <a:lvl4pPr marL="533311" indent="-228561">
              <a:defRPr sz="1399"/>
            </a:lvl4pPr>
            <a:lvl5pPr marL="761872" indent="-228561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74205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6167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147616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5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7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1" y="3055284"/>
            <a:ext cx="2441448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1923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62230"/>
            <a:ext cx="12192000" cy="919480"/>
          </a:xfrm>
          <a:custGeom>
            <a:avLst/>
            <a:gdLst/>
            <a:ahLst/>
            <a:cxnLst/>
            <a:rect l="l" t="t" r="r" b="b"/>
            <a:pathLst>
              <a:path w="12192000" h="919480">
                <a:moveTo>
                  <a:pt x="0" y="0"/>
                </a:moveTo>
                <a:lnTo>
                  <a:pt x="0" y="919480"/>
                </a:lnTo>
                <a:lnTo>
                  <a:pt x="12191999" y="91948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7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5879"/>
            <a:ext cx="12192000" cy="932180"/>
          </a:xfrm>
          <a:custGeom>
            <a:avLst/>
            <a:gdLst/>
            <a:ahLst/>
            <a:cxnLst/>
            <a:rect l="l" t="t" r="r" b="b"/>
            <a:pathLst>
              <a:path w="12192000" h="932180">
                <a:moveTo>
                  <a:pt x="12191987" y="919480"/>
                </a:moveTo>
                <a:lnTo>
                  <a:pt x="0" y="919480"/>
                </a:lnTo>
                <a:lnTo>
                  <a:pt x="0" y="932180"/>
                </a:lnTo>
                <a:lnTo>
                  <a:pt x="12191987" y="932180"/>
                </a:lnTo>
                <a:lnTo>
                  <a:pt x="12191987" y="919480"/>
                </a:lnTo>
                <a:close/>
              </a:path>
              <a:path w="12192000" h="932180">
                <a:moveTo>
                  <a:pt x="12191987" y="0"/>
                </a:moveTo>
                <a:lnTo>
                  <a:pt x="0" y="0"/>
                </a:lnTo>
                <a:lnTo>
                  <a:pt x="0" y="12700"/>
                </a:lnTo>
                <a:lnTo>
                  <a:pt x="12191987" y="12700"/>
                </a:lnTo>
                <a:lnTo>
                  <a:pt x="121919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39444" y="1627504"/>
            <a:ext cx="5217795" cy="4416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4595" y="1447800"/>
            <a:ext cx="5439409" cy="4782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038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3055284"/>
            <a:ext cx="3328416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12354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9266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3055284"/>
            <a:ext cx="5084065" cy="2988333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75820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7151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5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3" y="1397001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9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1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5" y="4717007"/>
            <a:ext cx="2441448" cy="1326607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5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3" y="3057005"/>
            <a:ext cx="2438400" cy="1476167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48817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395594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720991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1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3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823183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3846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8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40" y="1397001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704406"/>
            <a:ext cx="5084065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40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99474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443681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2"/>
            <a:ext cx="2438400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4604490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4604490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4604490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4604490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0510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345790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4604490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490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4604490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06735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138726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2"/>
            <a:ext cx="5085589" cy="426610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491226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491226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587696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452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1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5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199" y="1397001"/>
            <a:ext cx="2438400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1" y="2982448"/>
            <a:ext cx="2441448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5" y="2982448"/>
            <a:ext cx="2441448" cy="1058623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7" y="2982448"/>
            <a:ext cx="2441448" cy="1058623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1" y="2982448"/>
            <a:ext cx="2441448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5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7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1" y="4212306"/>
            <a:ext cx="2441448" cy="1713559"/>
          </a:xfrm>
        </p:spPr>
        <p:txBody>
          <a:bodyPr/>
          <a:lstStyle>
            <a:lvl1pPr marL="0" indent="0">
              <a:buNone/>
              <a:defRPr sz="1399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02577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905460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 dirty="0"/>
            </a:lvl1pPr>
          </a:lstStyle>
          <a:p>
            <a:pPr lvl="0"/>
            <a:endParaRPr lang="en-US" noProof="0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1" y="2982448"/>
            <a:ext cx="3328416" cy="1058623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448"/>
            <a:ext cx="3328416" cy="1058623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3" y="2982448"/>
            <a:ext cx="3328416" cy="1058623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1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3" y="4212306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415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969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4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5" y="1397001"/>
            <a:ext cx="5085589" cy="264406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5" y="3290226"/>
            <a:ext cx="5084065" cy="750847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40" y="3290226"/>
            <a:ext cx="5084065" cy="750847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399">
                <a:solidFill>
                  <a:srgbClr val="FFFFFF"/>
                </a:solidFill>
              </a:defRPr>
            </a:lvl2pPr>
            <a:lvl3pPr marL="342851" indent="-171426">
              <a:defRPr sz="1399">
                <a:solidFill>
                  <a:srgbClr val="FFFFFF"/>
                </a:solidFill>
              </a:defRPr>
            </a:lvl3pPr>
            <a:lvl4pPr marL="514276" indent="-171426">
              <a:defRPr sz="1399">
                <a:solidFill>
                  <a:srgbClr val="FFFFFF"/>
                </a:solidFill>
              </a:defRPr>
            </a:lvl4pPr>
            <a:lvl5pPr marL="742844" indent="-228569">
              <a:defRPr sz="139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5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40" y="4212304"/>
            <a:ext cx="5084065" cy="1703067"/>
          </a:xfrm>
        </p:spPr>
        <p:txBody>
          <a:bodyPr/>
          <a:lstStyle>
            <a:lvl1pPr marL="0" indent="0">
              <a:buNone/>
              <a:defRPr sz="2100"/>
            </a:lvl1pPr>
            <a:lvl2pPr marL="171426" indent="-171426">
              <a:buFont typeface="Arial" panose="020B0604020202020204" pitchFamily="34" charset="0"/>
              <a:buChar char="•"/>
              <a:defRPr sz="1399"/>
            </a:lvl2pPr>
            <a:lvl3pPr marL="342851" indent="-171426">
              <a:defRPr sz="1399"/>
            </a:lvl3pPr>
            <a:lvl4pPr marL="514276" indent="-171426">
              <a:defRPr sz="1399"/>
            </a:lvl4pPr>
            <a:lvl5pPr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13861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824427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15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4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546239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7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7454563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6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/>
          </p:nvPr>
        </p:nvSpPr>
        <p:spPr>
          <a:xfrm>
            <a:off x="10362884" y="1639793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15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4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4546239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7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7454563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6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/>
          </p:nvPr>
        </p:nvSpPr>
        <p:spPr>
          <a:xfrm>
            <a:off x="10362884" y="3153551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15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4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4546239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7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7454563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6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/>
          </p:nvPr>
        </p:nvSpPr>
        <p:spPr>
          <a:xfrm>
            <a:off x="10362884" y="4667308"/>
            <a:ext cx="137922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259604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5676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15354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153547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153551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90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/>
          </p:nvPr>
        </p:nvSpPr>
        <p:spPr>
          <a:xfrm>
            <a:off x="1637921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9" y="466730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/>
          </p:nvPr>
        </p:nvSpPr>
        <p:spPr>
          <a:xfrm>
            <a:off x="5426637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6" y="4667305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/>
          </p:nvPr>
        </p:nvSpPr>
        <p:spPr>
          <a:xfrm>
            <a:off x="9215353" y="4667308"/>
            <a:ext cx="2314409" cy="97840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2448827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45655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90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1637921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9" y="1639792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5426637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6" y="1639789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9215353" y="1639793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90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1637921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9" y="3886578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5426637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6" y="3886576"/>
            <a:ext cx="914401" cy="91440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/>
          </p:nvPr>
        </p:nvSpPr>
        <p:spPr>
          <a:xfrm>
            <a:off x="9215353" y="3886580"/>
            <a:ext cx="23144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878547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41288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5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2295378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4" y="1639791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8003573" y="1639793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5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/>
          </p:nvPr>
        </p:nvSpPr>
        <p:spPr>
          <a:xfrm>
            <a:off x="2295378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4" y="3886577"/>
            <a:ext cx="1534155" cy="153415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/>
          </p:nvPr>
        </p:nvSpPr>
        <p:spPr>
          <a:xfrm>
            <a:off x="8003573" y="3886580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39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48165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AEB3-EAF7-45C9-B1CE-90F2904C3810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88427-AA06-415A-ABAE-FA072E52E0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3343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9640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8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75393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6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4360332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4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8145268" y="3256992"/>
            <a:ext cx="3376937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003961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202602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4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4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71925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7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/>
          </p:nvPr>
        </p:nvSpPr>
        <p:spPr>
          <a:xfrm>
            <a:off x="352311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9" y="1639791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/>
          </p:nvPr>
        </p:nvSpPr>
        <p:spPr>
          <a:xfrm>
            <a:off x="6326979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2" y="1639788"/>
            <a:ext cx="1399261" cy="1399261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/>
          <a:lstStyle>
            <a:lvl1pPr marL="0" indent="0" algn="ctr">
              <a:buNone/>
              <a:defRPr sz="1051"/>
            </a:lvl1pPr>
          </a:lstStyle>
          <a:p>
            <a:pPr lvl="0"/>
            <a:endParaRPr lang="en-US" noProof="0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/>
          </p:nvPr>
        </p:nvSpPr>
        <p:spPr>
          <a:xfrm>
            <a:off x="9130845" y="3256992"/>
            <a:ext cx="2403956" cy="2403219"/>
          </a:xfr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399" i="1"/>
            </a:lvl2pPr>
            <a:lvl3pPr marL="0" indent="0" algn="ctr">
              <a:buNone/>
              <a:defRPr sz="1399"/>
            </a:lvl3pPr>
            <a:lvl4pPr marL="514276" indent="-171426">
              <a:defRPr sz="1200"/>
            </a:lvl4pPr>
            <a:lvl5pPr>
              <a:defRPr sz="12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57915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9E9AB9-CC6F-421C-B64F-949D9DA50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63FE92-17E4-4CE0-A3A7-106AAB549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5E682-D44E-4EF6-ABF1-4017FAC41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C7FFF-CCAC-4816-BB03-4A8AA6818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44A18-C50E-42BC-AB70-4F95EBA73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1932786"/>
      </p:ext>
    </p:extLst>
  </p:cSld>
  <p:clrMapOvr>
    <a:masterClrMapping/>
  </p:clrMapOvr>
  <p:transition spd="slow">
    <p:comb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E1997-DE1D-4D93-BBDC-EC199370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A568DB-DBE3-4319-AF49-D585FF625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CB4143-74E4-447A-92E6-203CAE36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B1C41-C39A-40F0-A62A-559D4583E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F07CE1-DB04-469E-BBB3-7179FBEF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2668"/>
      </p:ext>
    </p:extLst>
  </p:cSld>
  <p:clrMapOvr>
    <a:masterClrMapping/>
  </p:clrMapOvr>
  <p:transition spd="slow">
    <p:comb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5543F9-FD23-45F8-A265-56D29BF9B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26CBE0-AC7A-437D-BB3E-F511E6F6D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286B5B-F4DD-47F9-BAD2-5FF63F041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7F100-80E9-4EFB-94A8-A4A47ABF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96977-425B-413F-B218-BFBCD15B7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52058"/>
      </p:ext>
    </p:extLst>
  </p:cSld>
  <p:clrMapOvr>
    <a:masterClrMapping/>
  </p:clrMapOvr>
  <p:transition spd="slow">
    <p:comb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080DE-EF0B-4858-8E9E-9615A9EB0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7460A-1D3D-477C-BEA0-56CAC96193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3152EA-8CAF-4623-850F-EA197ABF8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B3D7C9-2C75-4D8C-85FB-7F6FDC72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23892D-B40B-47CB-9E08-681CA8C2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E34AEA-A11D-438B-82F4-2401CC75D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020969"/>
      </p:ext>
    </p:extLst>
  </p:cSld>
  <p:clrMapOvr>
    <a:masterClrMapping/>
  </p:clrMapOvr>
  <p:transition spd="slow">
    <p:comb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730671-8218-48DC-A6AF-413C07E2D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9933C5-6D06-46D6-A08F-50DEAE03B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9B6E89-E947-42C1-AE21-88EB72543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E43088-76A4-4664-9C51-A12FD42B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66772AB-0673-452F-99C9-8991150F78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A0FEC-A079-41A7-9E50-6DFDE79FC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5DBBEF4-92B3-4DEC-8186-260E80BA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A551BF-90A0-4718-9402-0A73491C0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1986563"/>
      </p:ext>
    </p:extLst>
  </p:cSld>
  <p:clrMapOvr>
    <a:masterClrMapping/>
  </p:clrMapOvr>
  <p:transition spd="slow">
    <p:comb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AAB73F-D308-409E-BAFF-5C554CEC0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F94CF4C-059E-429F-85B5-3E0D3BB42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8DE7D5-52AA-4069-844C-1366CB80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9069BA-7FD6-40F4-A8F3-369AF62B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78185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5" y="2130432"/>
            <a:ext cx="10363201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2"/>
            <a:ext cx="8534400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649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8995FF8-8320-44E5-8147-5F672BD9F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718791-23A7-41F4-8C01-DC862DEE8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2FE402-7C89-4E42-9547-7B6268E5B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40638"/>
      </p:ext>
    </p:extLst>
  </p:cSld>
  <p:clrMapOvr>
    <a:masterClrMapping/>
  </p:clrMapOvr>
  <p:transition spd="slow">
    <p:comb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D5A97-0716-4CB7-9F05-F0EA5D203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1A28-BB35-45AA-B7A5-CEC7F9BDD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7EC5265-124A-4CE7-8CF0-D1D97CEB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B41313-FA60-4F2B-8EF0-8B013E06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FBD8C9-ED9D-4E90-9E19-39B4F95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2CAAC1-0A14-4ACB-B2D2-2A7C0269B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959761"/>
      </p:ext>
    </p:extLst>
  </p:cSld>
  <p:clrMapOvr>
    <a:masterClrMapping/>
  </p:clrMapOvr>
  <p:transition spd="slow">
    <p:comb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998394-93A1-4CD3-B4D6-88A048A6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A1D68-ED35-4263-BE43-28B204588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5D174D2-E5DA-4339-8276-C9A47AE21B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4589F5-BB5A-4005-8F3C-39341C536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38848A3-B1B7-4A98-B247-62FE02235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D7D75-D8B1-4B13-ADA8-E7183419F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119734"/>
      </p:ext>
    </p:extLst>
  </p:cSld>
  <p:clrMapOvr>
    <a:masterClrMapping/>
  </p:clrMapOvr>
  <p:transition spd="slow">
    <p:comb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B350FB-D4D7-477F-9EB2-0AF8AABB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810B0A0-98D0-4604-AE13-AD9B1CD976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6548C5-7923-42B5-9E40-E4A3F7E44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837A6-9386-46D1-943E-731AF1A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130847-AD81-4EEF-81AB-724F706DD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5911627"/>
      </p:ext>
    </p:extLst>
  </p:cSld>
  <p:clrMapOvr>
    <a:masterClrMapping/>
  </p:clrMapOvr>
  <p:transition spd="slow">
    <p:comb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01DD23-EAC5-4555-8E80-C496F6E51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E3BD7A0-1F05-4F6A-9856-495F3BCA1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39C0A4-7E55-49FE-80F4-847982BC4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BE15C-7FA1-4041-BCB7-71BCFEC4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495A4D-6242-4BA7-8BB8-E5D67A57A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288814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1354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5" y="1452419"/>
            <a:ext cx="10363201" cy="4627564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2455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9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7.xml"/><Relationship Id="rId34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53.xml"/><Relationship Id="rId50" Type="http://schemas.openxmlformats.org/officeDocument/2006/relationships/slideLayout" Target="../slideLayouts/slideLayout56.xml"/><Relationship Id="rId55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43.xml"/><Relationship Id="rId40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51.xml"/><Relationship Id="rId53" Type="http://schemas.openxmlformats.org/officeDocument/2006/relationships/slideLayout" Target="../slideLayouts/slideLayout59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61" Type="http://schemas.openxmlformats.org/officeDocument/2006/relationships/hyperlink" Target="https://twitter.com/" TargetMode="External"/><Relationship Id="rId1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Relationship Id="rId30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54.xml"/><Relationship Id="rId56" Type="http://schemas.openxmlformats.org/officeDocument/2006/relationships/slideLayout" Target="../slideLayouts/slideLayout62.xml"/><Relationship Id="rId8" Type="http://schemas.openxmlformats.org/officeDocument/2006/relationships/slideLayout" Target="../slideLayouts/slideLayout14.xml"/><Relationship Id="rId51" Type="http://schemas.openxmlformats.org/officeDocument/2006/relationships/slideLayout" Target="../slideLayouts/slideLayout57.xml"/><Relationship Id="rId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44.xml"/><Relationship Id="rId46" Type="http://schemas.openxmlformats.org/officeDocument/2006/relationships/slideLayout" Target="../slideLayouts/slideLayout52.xml"/><Relationship Id="rId59" Type="http://schemas.openxmlformats.org/officeDocument/2006/relationships/hyperlink" Target="https://www.facebook.com" TargetMode="External"/><Relationship Id="rId20" Type="http://schemas.openxmlformats.org/officeDocument/2006/relationships/slideLayout" Target="../slideLayouts/slideLayout26.xml"/><Relationship Id="rId41" Type="http://schemas.openxmlformats.org/officeDocument/2006/relationships/slideLayout" Target="../slideLayouts/slideLayout47.xml"/><Relationship Id="rId54" Type="http://schemas.openxmlformats.org/officeDocument/2006/relationships/slideLayout" Target="../slideLayouts/slideLayout60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42.xml"/><Relationship Id="rId49" Type="http://schemas.openxmlformats.org/officeDocument/2006/relationships/slideLayout" Target="../slideLayouts/slideLayout55.xml"/><Relationship Id="rId57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16.xml"/><Relationship Id="rId31" Type="http://schemas.openxmlformats.org/officeDocument/2006/relationships/slideLayout" Target="../slideLayouts/slideLayout37.xml"/><Relationship Id="rId44" Type="http://schemas.openxmlformats.org/officeDocument/2006/relationships/slideLayout" Target="../slideLayouts/slideLayout50.xml"/><Relationship Id="rId52" Type="http://schemas.openxmlformats.org/officeDocument/2006/relationships/slideLayout" Target="../slideLayouts/slideLayout58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36773" y="167322"/>
            <a:ext cx="6918452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80819" y="3055937"/>
            <a:ext cx="9230360" cy="1489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62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401"/>
            <a:ext cx="10363200" cy="8191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1"/>
            <a:ext cx="10363200" cy="46270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34918" y="6303013"/>
            <a:ext cx="2161116" cy="307760"/>
          </a:xfrm>
          <a:prstGeom prst="rect">
            <a:avLst/>
          </a:prstGeom>
        </p:spPr>
        <p:txBody>
          <a:bodyPr lIns="121907" tIns="60952" rIns="121907" bIns="60952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14918" y="6292851"/>
            <a:ext cx="139700" cy="328083"/>
          </a:xfrm>
          <a:prstGeom prst="rect">
            <a:avLst/>
          </a:prstGeom>
        </p:spPr>
        <p:txBody>
          <a:bodyPr wrap="none" lIns="121907" tIns="60952" rIns="121907" bIns="60952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35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71499A-3202-4610-BF1E-4D0A402E8E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1935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7552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81518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4265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1153585" y="6290734"/>
            <a:ext cx="334433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1252009" y="6412442"/>
            <a:ext cx="91016" cy="88900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59" name="Freeform 6"/>
          <p:cNvSpPr>
            <a:spLocks/>
          </p:cNvSpPr>
          <p:nvPr/>
        </p:nvSpPr>
        <p:spPr bwMode="auto">
          <a:xfrm>
            <a:off x="10833101" y="6390218"/>
            <a:ext cx="65617" cy="137583"/>
          </a:xfrm>
          <a:custGeom>
            <a:avLst/>
            <a:gdLst>
              <a:gd name="T0" fmla="*/ 191313720 w 704"/>
              <a:gd name="T1" fmla="*/ 82155763 h 1506"/>
              <a:gd name="T2" fmla="*/ 191313720 w 704"/>
              <a:gd name="T3" fmla="*/ 82155763 h 1506"/>
              <a:gd name="T4" fmla="*/ 235054430 w 704"/>
              <a:gd name="T5" fmla="*/ 82155763 h 1506"/>
              <a:gd name="T6" fmla="*/ 235054430 w 704"/>
              <a:gd name="T7" fmla="*/ 0 h 1506"/>
              <a:gd name="T8" fmla="*/ 164270827 w 704"/>
              <a:gd name="T9" fmla="*/ 0 h 1506"/>
              <a:gd name="T10" fmla="*/ 51749986 w 704"/>
              <a:gd name="T11" fmla="*/ 108253167 h 1506"/>
              <a:gd name="T12" fmla="*/ 51749986 w 704"/>
              <a:gd name="T13" fmla="*/ 158832954 h 1506"/>
              <a:gd name="T14" fmla="*/ 0 w 704"/>
              <a:gd name="T15" fmla="*/ 158832954 h 1506"/>
              <a:gd name="T16" fmla="*/ 0 w 704"/>
              <a:gd name="T17" fmla="*/ 241312597 h 1506"/>
              <a:gd name="T18" fmla="*/ 51749986 w 704"/>
              <a:gd name="T19" fmla="*/ 241312597 h 1506"/>
              <a:gd name="T20" fmla="*/ 51749986 w 704"/>
              <a:gd name="T21" fmla="*/ 485202609 h 1506"/>
              <a:gd name="T22" fmla="*/ 155924330 w 704"/>
              <a:gd name="T23" fmla="*/ 485202609 h 1506"/>
              <a:gd name="T24" fmla="*/ 155924330 w 704"/>
              <a:gd name="T25" fmla="*/ 241312597 h 1506"/>
              <a:gd name="T26" fmla="*/ 226708003 w 704"/>
              <a:gd name="T27" fmla="*/ 241312597 h 1506"/>
              <a:gd name="T28" fmla="*/ 235054430 w 704"/>
              <a:gd name="T29" fmla="*/ 158832954 h 1506"/>
              <a:gd name="T30" fmla="*/ 155924330 w 704"/>
              <a:gd name="T31" fmla="*/ 158832954 h 1506"/>
              <a:gd name="T32" fmla="*/ 155924330 w 704"/>
              <a:gd name="T33" fmla="*/ 116628306 h 1506"/>
              <a:gd name="T34" fmla="*/ 191313720 w 704"/>
              <a:gd name="T35" fmla="*/ 82155763 h 150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0" name="Freeform 7"/>
          <p:cNvSpPr>
            <a:spLocks noEditPoints="1"/>
          </p:cNvSpPr>
          <p:nvPr/>
        </p:nvSpPr>
        <p:spPr bwMode="auto">
          <a:xfrm>
            <a:off x="11231034" y="6388100"/>
            <a:ext cx="141817" cy="135467"/>
          </a:xfrm>
          <a:custGeom>
            <a:avLst/>
            <a:gdLst>
              <a:gd name="T0" fmla="*/ 372363517 w 1562"/>
              <a:gd name="T1" fmla="*/ 148568842 h 1491"/>
              <a:gd name="T2" fmla="*/ 372363517 w 1562"/>
              <a:gd name="T3" fmla="*/ 148568842 h 1491"/>
              <a:gd name="T4" fmla="*/ 275788023 w 1562"/>
              <a:gd name="T5" fmla="*/ 202770772 h 1491"/>
              <a:gd name="T6" fmla="*/ 275788023 w 1562"/>
              <a:gd name="T7" fmla="*/ 155584966 h 1491"/>
              <a:gd name="T8" fmla="*/ 170351716 w 1562"/>
              <a:gd name="T9" fmla="*/ 155584966 h 1491"/>
              <a:gd name="T10" fmla="*/ 170351716 w 1562"/>
              <a:gd name="T11" fmla="*/ 475363709 h 1491"/>
              <a:gd name="T12" fmla="*/ 275788023 w 1562"/>
              <a:gd name="T13" fmla="*/ 475363709 h 1491"/>
              <a:gd name="T14" fmla="*/ 275788023 w 1562"/>
              <a:gd name="T15" fmla="*/ 296821981 h 1491"/>
              <a:gd name="T16" fmla="*/ 280540788 w 1562"/>
              <a:gd name="T17" fmla="*/ 271000249 h 1491"/>
              <a:gd name="T18" fmla="*/ 334684798 w 1562"/>
              <a:gd name="T19" fmla="*/ 230825933 h 1491"/>
              <a:gd name="T20" fmla="*/ 388828809 w 1562"/>
              <a:gd name="T21" fmla="*/ 303838105 h 1491"/>
              <a:gd name="T22" fmla="*/ 388828809 w 1562"/>
              <a:gd name="T23" fmla="*/ 475363709 h 1491"/>
              <a:gd name="T24" fmla="*/ 494585090 w 1562"/>
              <a:gd name="T25" fmla="*/ 475363709 h 1491"/>
              <a:gd name="T26" fmla="*/ 494585090 w 1562"/>
              <a:gd name="T27" fmla="*/ 292039353 h 1491"/>
              <a:gd name="T28" fmla="*/ 372363517 w 1562"/>
              <a:gd name="T29" fmla="*/ 148568842 h 1491"/>
              <a:gd name="T30" fmla="*/ 6964461 w 1562"/>
              <a:gd name="T31" fmla="*/ 475363709 h 1491"/>
              <a:gd name="T32" fmla="*/ 6964461 w 1562"/>
              <a:gd name="T33" fmla="*/ 475363709 h 1491"/>
              <a:gd name="T34" fmla="*/ 113040717 w 1562"/>
              <a:gd name="T35" fmla="*/ 475363709 h 1491"/>
              <a:gd name="T36" fmla="*/ 113040717 w 1562"/>
              <a:gd name="T37" fmla="*/ 155264561 h 1491"/>
              <a:gd name="T38" fmla="*/ 6964461 w 1562"/>
              <a:gd name="T39" fmla="*/ 155264561 h 1491"/>
              <a:gd name="T40" fmla="*/ 6964461 w 1562"/>
              <a:gd name="T41" fmla="*/ 475363709 h 1491"/>
              <a:gd name="T42" fmla="*/ 61108472 w 1562"/>
              <a:gd name="T43" fmla="*/ 0 h 1491"/>
              <a:gd name="T44" fmla="*/ 61108472 w 1562"/>
              <a:gd name="T45" fmla="*/ 0 h 1491"/>
              <a:gd name="T46" fmla="*/ 0 w 1562"/>
              <a:gd name="T47" fmla="*/ 56751130 h 1491"/>
              <a:gd name="T48" fmla="*/ 58892076 w 1562"/>
              <a:gd name="T49" fmla="*/ 110632656 h 1491"/>
              <a:gd name="T50" fmla="*/ 120005246 w 1562"/>
              <a:gd name="T51" fmla="*/ 56751130 h 1491"/>
              <a:gd name="T52" fmla="*/ 61108472 w 1562"/>
              <a:gd name="T53" fmla="*/ 0 h 14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61" name="Freeform 8"/>
          <p:cNvSpPr>
            <a:spLocks/>
          </p:cNvSpPr>
          <p:nvPr/>
        </p:nvSpPr>
        <p:spPr bwMode="auto">
          <a:xfrm>
            <a:off x="11660718" y="6400801"/>
            <a:ext cx="154516" cy="124884"/>
          </a:xfrm>
          <a:custGeom>
            <a:avLst/>
            <a:gdLst>
              <a:gd name="T0" fmla="*/ 479035715 w 1690"/>
              <a:gd name="T1" fmla="*/ 71134663 h 1374"/>
              <a:gd name="T2" fmla="*/ 479035715 w 1690"/>
              <a:gd name="T3" fmla="*/ 71134663 h 1374"/>
              <a:gd name="T4" fmla="*/ 529155882 w 1690"/>
              <a:gd name="T5" fmla="*/ 9567941 h 1374"/>
              <a:gd name="T6" fmla="*/ 457509327 w 1690"/>
              <a:gd name="T7" fmla="*/ 34452033 h 1374"/>
              <a:gd name="T8" fmla="*/ 376223305 w 1690"/>
              <a:gd name="T9" fmla="*/ 0 h 1374"/>
              <a:gd name="T10" fmla="*/ 263776229 w 1690"/>
              <a:gd name="T11" fmla="*/ 113560798 h 1374"/>
              <a:gd name="T12" fmla="*/ 265704136 w 1690"/>
              <a:gd name="T13" fmla="*/ 136530387 h 1374"/>
              <a:gd name="T14" fmla="*/ 36625023 w 1690"/>
              <a:gd name="T15" fmla="*/ 21055088 h 1374"/>
              <a:gd name="T16" fmla="*/ 23134542 w 1690"/>
              <a:gd name="T17" fmla="*/ 76878168 h 1374"/>
              <a:gd name="T18" fmla="*/ 71646555 w 1690"/>
              <a:gd name="T19" fmla="*/ 169067918 h 1374"/>
              <a:gd name="T20" fmla="*/ 21206704 w 1690"/>
              <a:gd name="T21" fmla="*/ 155666270 h 1374"/>
              <a:gd name="T22" fmla="*/ 21206704 w 1690"/>
              <a:gd name="T23" fmla="*/ 157580772 h 1374"/>
              <a:gd name="T24" fmla="*/ 110523900 w 1690"/>
              <a:gd name="T25" fmla="*/ 265402632 h 1374"/>
              <a:gd name="T26" fmla="*/ 81285953 w 1690"/>
              <a:gd name="T27" fmla="*/ 269227068 h 1374"/>
              <a:gd name="T28" fmla="*/ 60079318 w 1690"/>
              <a:gd name="T29" fmla="*/ 267317133 h 1374"/>
              <a:gd name="T30" fmla="*/ 164819566 w 1690"/>
              <a:gd name="T31" fmla="*/ 344190734 h 1374"/>
              <a:gd name="T32" fmla="*/ 25062449 w 1690"/>
              <a:gd name="T33" fmla="*/ 392360374 h 1374"/>
              <a:gd name="T34" fmla="*/ 0 w 1690"/>
              <a:gd name="T35" fmla="*/ 390445872 h 1374"/>
              <a:gd name="T36" fmla="*/ 168675380 w 1690"/>
              <a:gd name="T37" fmla="*/ 438294918 h 1374"/>
              <a:gd name="T38" fmla="*/ 488675113 w 1690"/>
              <a:gd name="T39" fmla="*/ 125043241 h 1374"/>
              <a:gd name="T40" fmla="*/ 488675113 w 1690"/>
              <a:gd name="T41" fmla="*/ 109731726 h 1374"/>
              <a:gd name="T42" fmla="*/ 542970778 w 1690"/>
              <a:gd name="T43" fmla="*/ 51994076 h 1374"/>
              <a:gd name="T44" fmla="*/ 479035715 w 1690"/>
              <a:gd name="T45" fmla="*/ 71134663 h 1374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07" tIns="60952" rIns="121907" bIns="60952"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1135785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10699751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11571818" y="6290734"/>
            <a:ext cx="332316" cy="332317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10659534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11093451" y="6254751"/>
            <a:ext cx="402167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11535834" y="6254751"/>
            <a:ext cx="404284" cy="402167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1126067" y="6258985"/>
            <a:ext cx="404284" cy="402167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249767" y="6250518"/>
            <a:ext cx="402167" cy="402167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121890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50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  <p:sldLayoutId id="2147483722" r:id="rId30"/>
    <p:sldLayoutId id="2147483723" r:id="rId31"/>
    <p:sldLayoutId id="2147483724" r:id="rId32"/>
    <p:sldLayoutId id="2147483725" r:id="rId33"/>
    <p:sldLayoutId id="2147483726" r:id="rId34"/>
    <p:sldLayoutId id="2147483727" r:id="rId35"/>
    <p:sldLayoutId id="2147483728" r:id="rId36"/>
    <p:sldLayoutId id="2147483729" r:id="rId37"/>
    <p:sldLayoutId id="2147483730" r:id="rId38"/>
    <p:sldLayoutId id="2147483731" r:id="rId39"/>
    <p:sldLayoutId id="2147483732" r:id="rId40"/>
    <p:sldLayoutId id="2147483733" r:id="rId41"/>
    <p:sldLayoutId id="2147483734" r:id="rId42"/>
    <p:sldLayoutId id="2147483735" r:id="rId43"/>
    <p:sldLayoutId id="2147483736" r:id="rId44"/>
    <p:sldLayoutId id="2147483737" r:id="rId45"/>
    <p:sldLayoutId id="2147483738" r:id="rId46"/>
    <p:sldLayoutId id="2147483739" r:id="rId47"/>
    <p:sldLayoutId id="2147483740" r:id="rId48"/>
    <p:sldLayoutId id="2147483741" r:id="rId49"/>
    <p:sldLayoutId id="2147483742" r:id="rId50"/>
    <p:sldLayoutId id="2147483743" r:id="rId51"/>
    <p:sldLayoutId id="2147483744" r:id="rId52"/>
    <p:sldLayoutId id="2147483745" r:id="rId53"/>
    <p:sldLayoutId id="2147483746" r:id="rId54"/>
    <p:sldLayoutId id="2147483747" r:id="rId55"/>
    <p:sldLayoutId id="2147483748" r:id="rId56"/>
    <p:sldLayoutId id="2147483749" r:id="rId57"/>
  </p:sldLayoutIdLst>
  <p:txStyles>
    <p:titleStyle>
      <a:lvl1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  <a:lvl2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2pPr>
      <a:lvl3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3pPr>
      <a:lvl4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4pPr>
      <a:lvl5pPr algn="ctr" defTabSz="1217054" rtl="0" eaLnBrk="0" fontAlgn="base" hangingPunct="0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5pPr>
      <a:lvl6pPr marL="609585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6pPr>
      <a:lvl7pPr marL="1219170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7pPr>
      <a:lvl8pPr marL="1828754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8pPr>
      <a:lvl9pPr marL="2438339" algn="ctr" defTabSz="1217054" rtl="0" fontAlgn="base">
        <a:lnSpc>
          <a:spcPct val="86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Open Sans Light"/>
        </a:defRPr>
      </a:lvl9pPr>
    </p:titleStyle>
    <p:bodyStyle>
      <a:lvl1pPr marL="226478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7189" indent="-228594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5783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4377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2971" indent="-226478" algn="l" defTabSz="1217054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236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734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232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728" indent="-304750" algn="l" defTabSz="1218996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8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9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92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90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86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85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83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81" algn="l" defTabSz="121899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97E869-8F09-4F15-B988-331009A0F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2E2543-73C3-498B-BA4D-3C6B2DFA4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D42BF-B14B-4ABE-A3DD-4CB402CD9B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5B3E81-EF43-4719-8E65-0EAA82997655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17.02.2021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2EEF6-FF7A-459E-BBF1-ECE6366E1F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262A2-8773-4F71-831F-A7584C096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855209-EBB7-4917-A90F-BD2C0364965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1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0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933" y="0"/>
            <a:ext cx="12175067" cy="174579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1037331" y="606873"/>
            <a:ext cx="7131051" cy="5108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377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6000" b="1" dirty="0">
              <a:solidFill>
                <a:srgbClr val="1E0AB6"/>
              </a:solidFill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1E0AB6"/>
                </a:solidFill>
              </a:rPr>
              <a:t>Mavzu</a:t>
            </a:r>
            <a:r>
              <a:rPr lang="en-US" altLang="ru-RU" sz="6000" b="1" dirty="0">
                <a:solidFill>
                  <a:srgbClr val="1E0AB6"/>
                </a:solidFill>
              </a:rPr>
              <a:t>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altLang="ru-RU" sz="6000" b="1" dirty="0" err="1">
                <a:solidFill>
                  <a:srgbClr val="1E0AB6"/>
                </a:solidFill>
              </a:rPr>
              <a:t>Jizzax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viloyati</a:t>
            </a:r>
            <a:r>
              <a:rPr lang="en-US" altLang="ru-RU" sz="6000" b="1" dirty="0">
                <a:solidFill>
                  <a:srgbClr val="1E0AB6"/>
                </a:solidFill>
              </a:rPr>
              <a:t>.       </a:t>
            </a:r>
            <a:r>
              <a:rPr lang="en-US" altLang="ru-RU" sz="6000" b="1" dirty="0" err="1">
                <a:solidFill>
                  <a:srgbClr val="1E0AB6"/>
                </a:solidFill>
              </a:rPr>
              <a:t>Farg‘ona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iqtisodiy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r>
              <a:rPr lang="en-US" altLang="ru-RU" sz="6000" b="1" dirty="0" err="1">
                <a:solidFill>
                  <a:srgbClr val="1E0AB6"/>
                </a:solidFill>
              </a:rPr>
              <a:t>rayoni</a:t>
            </a:r>
            <a:r>
              <a:rPr lang="en-US" altLang="ru-RU" sz="6000" b="1" dirty="0">
                <a:solidFill>
                  <a:srgbClr val="1E0AB6"/>
                </a:solidFill>
              </a:rPr>
              <a:t> </a:t>
            </a:r>
            <a:endParaRPr lang="ru-RU" altLang="ru-RU" sz="6000" b="1" dirty="0">
              <a:solidFill>
                <a:srgbClr val="1E0AB6"/>
              </a:solidFill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02845" y="1941751"/>
            <a:ext cx="728133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1E0AB6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331418" y="247649"/>
            <a:ext cx="1866669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249"/>
          </a:solidFill>
        </p:spPr>
        <p:txBody>
          <a:bodyPr lIns="0" tIns="0" rIns="0" bIns="0"/>
          <a:lstStyle/>
          <a:p>
            <a:pPr defTabSz="1218908">
              <a:defRPr/>
            </a:pPr>
            <a:endParaRPr sz="2396" dirty="0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331418" y="247648"/>
            <a:ext cx="1866670" cy="1276351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1218908">
              <a:defRPr/>
            </a:pPr>
            <a:endParaRPr sz="2396">
              <a:solidFill>
                <a:srgbClr val="57565A"/>
              </a:solidFill>
              <a:latin typeface="Open Sans Light"/>
              <a:cs typeface="Arial" panose="020B0604020202020204" pitchFamily="34" charset="0"/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492606" y="390912"/>
            <a:ext cx="795383" cy="864876"/>
          </a:xfrm>
          <a:prstGeom prst="rect">
            <a:avLst/>
          </a:prstGeom>
        </p:spPr>
        <p:txBody>
          <a:bodyPr wrap="square" lIns="0" tIns="33552" rIns="0" bIns="0">
            <a:spAutoFit/>
          </a:bodyPr>
          <a:lstStyle/>
          <a:p>
            <a:pPr defTabSz="1218908">
              <a:spcBef>
                <a:spcPts val="265"/>
              </a:spcBef>
              <a:defRPr/>
            </a:pPr>
            <a:r>
              <a:rPr lang="ru-RU" sz="54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endParaRPr sz="4756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15560" y="583025"/>
            <a:ext cx="983147" cy="579746"/>
          </a:xfrm>
          <a:prstGeom prst="rect">
            <a:avLst/>
          </a:prstGeom>
        </p:spPr>
        <p:txBody>
          <a:bodyPr wrap="square" lIns="0" tIns="25499" rIns="0" bIns="0">
            <a:spAutoFit/>
          </a:bodyPr>
          <a:lstStyle/>
          <a:p>
            <a:pPr algn="ctr" defTabSz="1218908">
              <a:spcBef>
                <a:spcPts val="201"/>
              </a:spcBef>
              <a:defRPr/>
            </a:pPr>
            <a:r>
              <a:rPr lang="en-US" sz="3600" b="1" spc="-1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225" name="object 2"/>
          <p:cNvSpPr txBox="1">
            <a:spLocks/>
          </p:cNvSpPr>
          <p:nvPr/>
        </p:nvSpPr>
        <p:spPr bwMode="auto">
          <a:xfrm>
            <a:off x="1849967" y="410634"/>
            <a:ext cx="7131051" cy="11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0911" rIns="0" bIns="0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1225"/>
            <a:r>
              <a:rPr lang="en-US" altLang="ru-RU" sz="7200" b="1" dirty="0">
                <a:solidFill>
                  <a:srgbClr val="FFFFFF"/>
                </a:solidFill>
              </a:rPr>
              <a:t>GEOGRAFIYA</a:t>
            </a:r>
            <a:endParaRPr lang="ru-RU" altLang="ru-RU" sz="2400" dirty="0">
              <a:solidFill>
                <a:srgbClr val="FFFFFF"/>
              </a:solidFill>
            </a:endParaRPr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7C7E4273-A19E-497A-9D8A-A9B8181CAFDB}"/>
              </a:ext>
            </a:extLst>
          </p:cNvPr>
          <p:cNvSpPr/>
          <p:nvPr/>
        </p:nvSpPr>
        <p:spPr>
          <a:xfrm>
            <a:off x="323851" y="4074153"/>
            <a:ext cx="707128" cy="20206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lIns="0" tIns="0" rIns="0" bIns="0"/>
          <a:lstStyle/>
          <a:p>
            <a:pPr defTabSz="1218848">
              <a:defRPr/>
            </a:pPr>
            <a:endParaRPr sz="2400" dirty="0">
              <a:solidFill>
                <a:srgbClr val="57565A"/>
              </a:solidFill>
              <a:latin typeface="Open Sans Light"/>
            </a:endParaRPr>
          </a:p>
        </p:txBody>
      </p:sp>
      <p:pic>
        <p:nvPicPr>
          <p:cNvPr id="14" name="Picture 11" descr="https://pngicon.ru/file/uploads/iconka_globus.png">
            <a:extLst>
              <a:ext uri="{FF2B5EF4-FFF2-40B4-BE49-F238E27FC236}">
                <a16:creationId xmlns:a16="http://schemas.microsoft.com/office/drawing/2014/main" id="{25924ACD-7B1E-41FD-8D8C-119171EC6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851" y="-36350"/>
            <a:ext cx="1745796" cy="1745796"/>
          </a:xfrm>
          <a:prstGeom prst="rect">
            <a:avLst/>
          </a:prstGeom>
          <a:noFill/>
        </p:spPr>
      </p:pic>
      <p:pic>
        <p:nvPicPr>
          <p:cNvPr id="1026" name="Picture 2" descr="Farg' ona iqtisodiy rayoni">
            <a:extLst>
              <a:ext uri="{FF2B5EF4-FFF2-40B4-BE49-F238E27FC236}">
                <a16:creationId xmlns:a16="http://schemas.microsoft.com/office/drawing/2014/main" id="{F31A774F-301A-4034-9020-60B16CE8D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82" y="2632764"/>
            <a:ext cx="3875343" cy="321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36E9AA4-A42F-4A94-90B3-F426086AB4E3}"/>
              </a:ext>
            </a:extLst>
          </p:cNvPr>
          <p:cNvSpPr/>
          <p:nvPr/>
        </p:nvSpPr>
        <p:spPr>
          <a:xfrm>
            <a:off x="1037331" y="6180892"/>
            <a:ext cx="845527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0" defTabSz="685800"/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Yunusobod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tumani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302-maktab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geografiya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fani</a:t>
            </a:r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o‘qituvchisi</a:t>
            </a:r>
            <a:endParaRPr lang="en-US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8100" algn="ctr" defTabSz="685800"/>
            <a:r>
              <a:rPr lang="en-US" alt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Tursunpo‘latov</a:t>
            </a:r>
            <a:r>
              <a:rPr lang="en-US" alt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0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Farhodjon</a:t>
            </a:r>
            <a:endParaRPr lang="uz-Cyrl-UZ" altLang="ru-RU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460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DF73A4-8744-4E48-8D3F-3103DF9D329E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81E435C-0B55-437A-A448-1D58BD8A93F9}"/>
              </a:ext>
            </a:extLst>
          </p:cNvPr>
          <p:cNvSpPr/>
          <p:nvPr/>
        </p:nvSpPr>
        <p:spPr>
          <a:xfrm>
            <a:off x="182584" y="990600"/>
            <a:ext cx="11780816" cy="247760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markazidir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sathidan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450 m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Sangzor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ko‘targan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Toshkent–Samarqand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Katta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trakti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Endilikda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korxonalari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mavjud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JIZZAX SHAHRI'' super chat — Jizzaxim shaxrim | OK.RU">
            <a:extLst>
              <a:ext uri="{FF2B5EF4-FFF2-40B4-BE49-F238E27FC236}">
                <a16:creationId xmlns:a16="http://schemas.microsoft.com/office/drawing/2014/main" id="{014139EB-AA79-4117-9364-4E1D0B618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84" y="3594885"/>
            <a:ext cx="3458044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alqaro press-klub. Jizzax shahri, 2019 yil 26 sentyabr, Yoshlar  innovatsion markazi">
            <a:extLst>
              <a:ext uri="{FF2B5EF4-FFF2-40B4-BE49-F238E27FC236}">
                <a16:creationId xmlns:a16="http://schemas.microsoft.com/office/drawing/2014/main" id="{0D74FD2A-E5D5-4486-8F06-12E3CFDC77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94883"/>
            <a:ext cx="4191000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Jizzax shaxri suratlari — Jizzax...... | OK.RU">
            <a:extLst>
              <a:ext uri="{FF2B5EF4-FFF2-40B4-BE49-F238E27FC236}">
                <a16:creationId xmlns:a16="http://schemas.microsoft.com/office/drawing/2014/main" id="{4C3400DC-864E-4449-A029-10E0EB64B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972" y="3594884"/>
            <a:ext cx="3942115" cy="318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88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0072FB6-0AFE-44D3-B00C-1F7EAA222028}"/>
              </a:ext>
            </a:extLst>
          </p:cNvPr>
          <p:cNvSpPr/>
          <p:nvPr/>
        </p:nvSpPr>
        <p:spPr>
          <a:xfrm>
            <a:off x="228600" y="967409"/>
            <a:ext cx="11734798" cy="240065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r>
              <a:rPr lang="ml-IN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ma’muriy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Namangan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viloyatlaridan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rayon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respublika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ortiqroq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qismini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egallasa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yashamoqda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Rayon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tomondan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o‘ralgan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804B375-5FAE-44BE-86BE-857AF23832B5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arg' ona iqtisodiy rayoni">
            <a:extLst>
              <a:ext uri="{FF2B5EF4-FFF2-40B4-BE49-F238E27FC236}">
                <a16:creationId xmlns:a16="http://schemas.microsoft.com/office/drawing/2014/main" id="{C9AC211C-1291-4D3C-844A-736A39F7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71559"/>
            <a:ext cx="4876800" cy="329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Ан-140: курс на Самару? (стр. 304) | АвиаПорт.Конференция">
            <a:extLst>
              <a:ext uri="{FF2B5EF4-FFF2-40B4-BE49-F238E27FC236}">
                <a16:creationId xmlns:a16="http://schemas.microsoft.com/office/drawing/2014/main" id="{AC292FA8-E931-4857-84DB-D29072EE46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5" t="6422" r="5506" b="10477"/>
          <a:stretch/>
        </p:blipFill>
        <p:spPr bwMode="auto">
          <a:xfrm>
            <a:off x="5867400" y="3471559"/>
            <a:ext cx="5715000" cy="32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6C29F9C-C134-460A-8CA6-60CEA40ECB4D}"/>
              </a:ext>
            </a:extLst>
          </p:cNvPr>
          <p:cNvSpPr/>
          <p:nvPr/>
        </p:nvSpPr>
        <p:spPr>
          <a:xfrm>
            <a:off x="9677400" y="3471559"/>
            <a:ext cx="1905000" cy="567041"/>
          </a:xfrm>
          <a:prstGeom prst="rect">
            <a:avLst/>
          </a:prstGeom>
          <a:solidFill>
            <a:srgbClr val="FFC305"/>
          </a:solidFill>
          <a:ln>
            <a:solidFill>
              <a:srgbClr val="FFC3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929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228600" y="1397316"/>
            <a:ext cx="11814195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donchilik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polizchilik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go‘sht-sut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chorvachiligi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elektroenergetika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tozalash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un-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yorma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SIRDARYO MAGISTRAL ELEKTR TARMOQLARI» FILIALI: JORIY VA MAVSUMIY TA'MIR,  QO'SHMA KORXONA ZAVODI TA'MINOTI, ELEKTR QURILMALARINING MUSTAHKAM VA  ISHONCHLI ISHLASHI">
            <a:extLst>
              <a:ext uri="{FF2B5EF4-FFF2-40B4-BE49-F238E27FC236}">
                <a16:creationId xmlns:a16="http://schemas.microsoft.com/office/drawing/2014/main" id="{1DB9422A-0B56-4478-95AC-D76B6056B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05809"/>
            <a:ext cx="3886200" cy="31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Bugun Sirdaryo va Namanganning ayrim hududlarida elektr energiyasida  uzilishlar bo'ladi">
            <a:extLst>
              <a:ext uri="{FF2B5EF4-FFF2-40B4-BE49-F238E27FC236}">
                <a16:creationId xmlns:a16="http://schemas.microsoft.com/office/drawing/2014/main" id="{A8890993-4C62-4391-AA52-FDB73381A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405809"/>
            <a:ext cx="3733800" cy="314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Модернизация Сырдарьинской ТЭС обойдется в $219 млн. Ее планируется окупить  за 17 лет – Spot">
            <a:extLst>
              <a:ext uri="{FF2B5EF4-FFF2-40B4-BE49-F238E27FC236}">
                <a16:creationId xmlns:a16="http://schemas.microsoft.com/office/drawing/2014/main" id="{D91E8E3E-8612-454D-8595-56F0523F9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29000"/>
            <a:ext cx="4041795" cy="3122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127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F83E73-4FAE-4C81-85C1-3A86ABC604AA}"/>
              </a:ext>
            </a:extLst>
          </p:cNvPr>
          <p:cNvSpPr/>
          <p:nvPr/>
        </p:nvSpPr>
        <p:spPr>
          <a:xfrm>
            <a:off x="228599" y="1066800"/>
            <a:ext cx="11734800" cy="267765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Tog‘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oralarida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Shohimardon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G‘ovasoy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Kosonsoy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xushmanzara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vohalar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Bu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dam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uylari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sanatoriyalar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istirohat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maskanlari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barpo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past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yeridan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yillardan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obikor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shug‘ullanishi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tufayli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55CB7F7-4BB6-41B0-86E0-119401BF4E3A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amangan..nanay 2013. г">
            <a:extLst>
              <a:ext uri="{FF2B5EF4-FFF2-40B4-BE49-F238E27FC236}">
                <a16:creationId xmlns:a16="http://schemas.microsoft.com/office/drawing/2014/main" id="{BDD8F85E-6F76-4A77-809E-E54AD06D1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881437"/>
            <a:ext cx="4191002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amangan viloyatidagi “Nanay” qishlogʻi ekoturizm markaziga aylantiriladi">
            <a:extLst>
              <a:ext uri="{FF2B5EF4-FFF2-40B4-BE49-F238E27FC236}">
                <a16:creationId xmlns:a16="http://schemas.microsoft.com/office/drawing/2014/main" id="{5B53A626-169E-44CD-B3F8-10CF849DF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51" y="3881437"/>
            <a:ext cx="3899449" cy="287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осонсой санаторияси&quot; Ролик">
            <a:extLst>
              <a:ext uri="{FF2B5EF4-FFF2-40B4-BE49-F238E27FC236}">
                <a16:creationId xmlns:a16="http://schemas.microsoft.com/office/drawing/2014/main" id="{0C5735D1-F33C-46C8-BDEB-704A86B27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263" y="3878124"/>
            <a:ext cx="3515136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277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268356" y="1905000"/>
            <a:ext cx="11923644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rayon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oltingugurt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qalayi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binokorlik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Ipak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davrlarda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savdo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hunarmandchilik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XIX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asrda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dastlabki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rayonni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hududlari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bog‘lovchi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–Pop”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qurildi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o‘rnini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ancha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696DA2C-38AC-48CF-9C93-AEB4B8190AAA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Angren-Pop elektrlashtirilgan temir yo'li – strategik hamkorlikning yuksak  samarasi">
            <a:extLst>
              <a:ext uri="{FF2B5EF4-FFF2-40B4-BE49-F238E27FC236}">
                <a16:creationId xmlns:a16="http://schemas.microsoft.com/office/drawing/2014/main" id="{72354BD9-DE71-4832-B7D7-8D46589E61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48"/>
          <a:stretch/>
        </p:blipFill>
        <p:spPr bwMode="auto">
          <a:xfrm>
            <a:off x="569848" y="4190999"/>
            <a:ext cx="5297552" cy="25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Узбекистан потратит свыше $200 млн на покупку экологичных поездов">
            <a:extLst>
              <a:ext uri="{FF2B5EF4-FFF2-40B4-BE49-F238E27FC236}">
                <a16:creationId xmlns:a16="http://schemas.microsoft.com/office/drawing/2014/main" id="{CE1C81FD-E23E-4997-BBDD-EDCBA8F7D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52" y="4200939"/>
            <a:ext cx="5486400" cy="249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571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210377" y="1219200"/>
            <a:ext cx="11771243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zichligi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kuchlarining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salmog‘i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orasida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birinchi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ko‘payish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hisobiga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ko‘paymoqda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ko‘payayotgani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o‘zlashtiriladigan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maydonlarning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cheklanganligidan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ortiqchaligi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kuchayib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6C84DB-F829-471F-86FE-2C8D38D4E474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638A302C-F3BC-45AD-83E6-4377A3B233D8}"/>
              </a:ext>
            </a:extLst>
          </p:cNvPr>
          <p:cNvSpPr/>
          <p:nvPr/>
        </p:nvSpPr>
        <p:spPr>
          <a:xfrm>
            <a:off x="210377" y="5268594"/>
            <a:ext cx="11771243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shaharchalar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Ishchi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malakali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kadrlar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salmog‘i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rayonlardagiga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Markaziy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siyrak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urbanizatsiya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58 % i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Фарғона шаҳрига янги ҳоким тайинланди">
            <a:extLst>
              <a:ext uri="{FF2B5EF4-FFF2-40B4-BE49-F238E27FC236}">
                <a16:creationId xmlns:a16="http://schemas.microsoft.com/office/drawing/2014/main" id="{98E6ADC0-03E8-4D61-A9B6-1970E53C1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657599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 LOVE ANDIJAN&quot; Andijon shahar 13 - maktab o'quvchilari - YouTube">
            <a:extLst>
              <a:ext uri="{FF2B5EF4-FFF2-40B4-BE49-F238E27FC236}">
                <a16:creationId xmlns:a16="http://schemas.microsoft.com/office/drawing/2014/main" id="{3C18BE73-20AB-41D4-93F6-E88A39F48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11" b="16667"/>
          <a:stretch/>
        </p:blipFill>
        <p:spPr bwMode="auto">
          <a:xfrm>
            <a:off x="4114800" y="3124200"/>
            <a:ext cx="3886200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he center of business and entertainment in Namangan – the complex of  Namangan Square">
            <a:extLst>
              <a:ext uri="{FF2B5EF4-FFF2-40B4-BE49-F238E27FC236}">
                <a16:creationId xmlns:a16="http://schemas.microsoft.com/office/drawing/2014/main" id="{95E1AD09-B934-4E31-8A90-F81B6DB49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3124200"/>
            <a:ext cx="3733801" cy="199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2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4299" y="1031238"/>
            <a:ext cx="11963400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en-US" sz="26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rayonlardagidan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yuksak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intensivligi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ajralib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yetishtiriladigan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bermoqda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Tog‘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yonbag‘irlari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texnikadan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foydalanishni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cheklaydi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yerlarda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o‘stiriladi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42B63B2-6CD3-47EF-95B8-4D007880AEAE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5872F3B7-498D-411F-94F3-F7BFD98E66E3}"/>
              </a:ext>
            </a:extLst>
          </p:cNvPr>
          <p:cNvSpPr/>
          <p:nvPr/>
        </p:nvSpPr>
        <p:spPr>
          <a:xfrm>
            <a:off x="114299" y="5181600"/>
            <a:ext cx="11963400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mevazor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uzum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zorlar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sabzavot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kartoshka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poliz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tarqalgan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Chorvachilik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sut-go‘sht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yetishtirishga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ixtisoslashgan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Rayon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pillachilik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bazalaridan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biridir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Rayon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yetishtiriladigan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pillaning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45 %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yaqinini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beradi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Мевали кочатлар | AgroSale">
            <a:extLst>
              <a:ext uri="{FF2B5EF4-FFF2-40B4-BE49-F238E27FC236}">
                <a16:creationId xmlns:a16="http://schemas.microsoft.com/office/drawing/2014/main" id="{452BCBD6-89CB-4507-97A7-10741A486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8269"/>
            <a:ext cx="3810000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n on Cherries to Top Your Sundae">
            <a:extLst>
              <a:ext uri="{FF2B5EF4-FFF2-40B4-BE49-F238E27FC236}">
                <a16:creationId xmlns:a16="http://schemas.microsoft.com/office/drawing/2014/main" id="{567918A5-2ADD-4710-AD74-469D6ACD8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399" y="2668269"/>
            <a:ext cx="3505200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amanganning olmasi: Viloyatining agroturizm salohiyati rivojlantirilmoqda">
            <a:extLst>
              <a:ext uri="{FF2B5EF4-FFF2-40B4-BE49-F238E27FC236}">
                <a16:creationId xmlns:a16="http://schemas.microsoft.com/office/drawing/2014/main" id="{AE5A3151-8045-4CF1-95D8-258159D4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258" y="2668269"/>
            <a:ext cx="3819941" cy="23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20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1092516"/>
            <a:ext cx="11957187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qazilmalar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negizida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vujudga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majmuyining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salmog‘i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kichik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Gaz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76200" y="5359716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Quvasoy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IEM,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Namangan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IEMlari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Shahrixon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Namangansoy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gidroelektrostansiyalari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butkul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rayon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-da,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lekin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ehtiyojini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qondira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olmaydi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50" name="Picture 6" descr="АО &quot;НЭС Узбекистана&quot; Ферганские МЭС - Posts | Facebook">
            <a:extLst>
              <a:ext uri="{FF2B5EF4-FFF2-40B4-BE49-F238E27FC236}">
                <a16:creationId xmlns:a16="http://schemas.microsoft.com/office/drawing/2014/main" id="{4CBCAF0C-D340-41BA-8281-E9D3DC1BB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7437"/>
            <a:ext cx="3189673" cy="300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ARG'ONA VODIYSI ISTE'MOLCHILARINI ELEKTR ENERGIYASI BILAN TA'MINLASH  IMKONIYATI QO'SHIMCHA 250 MVA QUVVATGA OSHIRILDI">
            <a:extLst>
              <a:ext uri="{FF2B5EF4-FFF2-40B4-BE49-F238E27FC236}">
                <a16:creationId xmlns:a16="http://schemas.microsoft.com/office/drawing/2014/main" id="{B8281CE9-6FF6-4B24-826E-8A2D8E853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58976"/>
            <a:ext cx="4038600" cy="26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O'zbekenergo&quot; vodiyni elektr energiyasi bilan ta'minlaydigan loyihani  yakunlash arafasida — Sof.uz">
            <a:extLst>
              <a:ext uri="{FF2B5EF4-FFF2-40B4-BE49-F238E27FC236}">
                <a16:creationId xmlns:a16="http://schemas.microsoft.com/office/drawing/2014/main" id="{9539B967-8EC1-4689-B833-C7439828F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412" y="2762289"/>
            <a:ext cx="4717988" cy="259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313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14400"/>
            <a:ext cx="11957187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Asaka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Namangan,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mashinasozlikning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yirik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markazlari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HICHMda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Quvasoy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Andijon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Quvasoy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shaharlarida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uysozlik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temir-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konstruksiyalari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76200" y="5410200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ixtisos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charm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poyabzallari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moyi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mamlakatdagi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rayonlardan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oldindadir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Bugun Farg'ona Vodiysidagi eng yirik va katta sanoat korxonasi ya'ni Farg' ona neftni qayta ishlash zavodi 61 yoshga to'ldi!">
            <a:extLst>
              <a:ext uri="{FF2B5EF4-FFF2-40B4-BE49-F238E27FC236}">
                <a16:creationId xmlns:a16="http://schemas.microsoft.com/office/drawing/2014/main" id="{CAA7A18F-798D-41EC-8389-4D8F921BF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73" y="2514600"/>
            <a:ext cx="376402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amangan viloyatida sanoat ishlab chiqarish hajmi oshdi">
            <a:extLst>
              <a:ext uri="{FF2B5EF4-FFF2-40B4-BE49-F238E27FC236}">
                <a16:creationId xmlns:a16="http://schemas.microsoft.com/office/drawing/2014/main" id="{72543077-1ED0-4911-9925-BB9F6D6B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703" y="2514600"/>
            <a:ext cx="3916427" cy="2976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Автомобили Ravon хотят собирать в России">
            <a:extLst>
              <a:ext uri="{FF2B5EF4-FFF2-40B4-BE49-F238E27FC236}">
                <a16:creationId xmlns:a16="http://schemas.microsoft.com/office/drawing/2014/main" id="{C441CC26-04C4-47F0-A499-19FDDBF1C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433" y="2514600"/>
            <a:ext cx="3804194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6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14400"/>
            <a:ext cx="11957187" cy="1219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yetarli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vodiy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bo‘ylab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halqa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shaklida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o‘tkazilgan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Rayonning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ta’minlanish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darajasi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mamlakatning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ko‘rsatkichidan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58704" y="5232558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rayonlar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Tojikiston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hududidagi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Xo‘jand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darvozasi”dan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temir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Qamchiq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dovoni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–Pop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Toshkent–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Angren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Qo‘qon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bog‘langan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Rayon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doirasida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o‘ynaydi</a:t>
            </a:r>
            <a:r>
              <a:rPr lang="ml-IN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ФВВ «Қамчиқ» довонида ги йўл ҳаракати тирбандлиги сабабини маълум қилди">
            <a:extLst>
              <a:ext uri="{FF2B5EF4-FFF2-40B4-BE49-F238E27FC236}">
                <a16:creationId xmlns:a16="http://schemas.microsoft.com/office/drawing/2014/main" id="{BF1C0BE3-CE8C-4987-9307-133147F430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38"/>
          <a:stretch/>
        </p:blipFill>
        <p:spPr bwMode="auto">
          <a:xfrm>
            <a:off x="150748" y="2202386"/>
            <a:ext cx="4116452" cy="29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Toshkent va Qo'qon yo'nalishdagi yana bitta qo'shimcha poyezd qatnovi  yo'lga qo'yildi">
            <a:extLst>
              <a:ext uri="{FF2B5EF4-FFF2-40B4-BE49-F238E27FC236}">
                <a16:creationId xmlns:a16="http://schemas.microsoft.com/office/drawing/2014/main" id="{3C95EB1B-8CBF-4ED6-A3CB-2276B131A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6913"/>
            <a:ext cx="3733800" cy="2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Namangan xalqaro aeroportida Haj safaridan qaytgan urush faxriylari kutib  olindi">
            <a:extLst>
              <a:ext uri="{FF2B5EF4-FFF2-40B4-BE49-F238E27FC236}">
                <a16:creationId xmlns:a16="http://schemas.microsoft.com/office/drawing/2014/main" id="{68D31BA4-3712-4DD6-9432-DCB166648C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15"/>
          <a:stretch/>
        </p:blipFill>
        <p:spPr bwMode="auto">
          <a:xfrm>
            <a:off x="8130209" y="2131074"/>
            <a:ext cx="3911043" cy="29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61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бщая информация / Узбекистан / Adeca Tours">
            <a:extLst>
              <a:ext uri="{FF2B5EF4-FFF2-40B4-BE49-F238E27FC236}">
                <a16:creationId xmlns:a16="http://schemas.microsoft.com/office/drawing/2014/main" id="{5CB16E3C-6BB8-4094-9B97-DC0D9D9DA0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111" r="3778" b="11111"/>
          <a:stretch/>
        </p:blipFill>
        <p:spPr bwMode="auto">
          <a:xfrm>
            <a:off x="99392" y="2590800"/>
            <a:ext cx="6225208" cy="403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D041092-5BB9-41EA-9090-17123FDA532E}"/>
              </a:ext>
            </a:extLst>
          </p:cNvPr>
          <p:cNvSpPr/>
          <p:nvPr/>
        </p:nvSpPr>
        <p:spPr>
          <a:xfrm>
            <a:off x="2362200" y="2514600"/>
            <a:ext cx="3962400" cy="5252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26A31A2-8CFA-4A73-BD06-E03DAD695285}"/>
              </a:ext>
            </a:extLst>
          </p:cNvPr>
          <p:cNvSpPr/>
          <p:nvPr/>
        </p:nvSpPr>
        <p:spPr>
          <a:xfrm>
            <a:off x="6324600" y="2895600"/>
            <a:ext cx="5715000" cy="372565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21,2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km.</a:t>
            </a:r>
          </a:p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- 1382,1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kishi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(01.06.2020)</a:t>
            </a:r>
          </a:p>
          <a:p>
            <a:pPr algn="ctr"/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Tumanlari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12 ta</a:t>
            </a:r>
            <a:endParaRPr lang="ru-RU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B1E071E-A552-4D57-82BA-3DB249252413}"/>
              </a:ext>
            </a:extLst>
          </p:cNvPr>
          <p:cNvSpPr/>
          <p:nvPr/>
        </p:nvSpPr>
        <p:spPr>
          <a:xfrm>
            <a:off x="152400" y="830060"/>
            <a:ext cx="11887200" cy="1760740"/>
          </a:xfrm>
          <a:prstGeom prst="round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ml-IN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Mirzacho‘l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janubi-g‘arbida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joylashgan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Sangzor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Janubiy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Mirzacho‘l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kanalining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sug‘oriladi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</a:t>
            </a:r>
            <a:r>
              <a:rPr lang="ml-IN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tomonga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nishab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sun’iy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sug‘orish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66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5" name="Скругленный прямоугольник 2">
            <a:extLst>
              <a:ext uri="{FF2B5EF4-FFF2-40B4-BE49-F238E27FC236}">
                <a16:creationId xmlns:a16="http://schemas.microsoft.com/office/drawing/2014/main" id="{00F31FCF-EC64-4B8F-BF58-BD8E81A874E1}"/>
              </a:ext>
            </a:extLst>
          </p:cNvPr>
          <p:cNvSpPr/>
          <p:nvPr/>
        </p:nvSpPr>
        <p:spPr>
          <a:xfrm>
            <a:off x="117405" y="990600"/>
            <a:ext cx="11957187" cy="12192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Rayon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chetga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tolasi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quritilgan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konservalar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ip-gazlamalar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sement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shifer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chinni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sopol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375FB5-074D-41FE-83C7-7BB8194BA6DD}"/>
              </a:ext>
            </a:extLst>
          </p:cNvPr>
          <p:cNvSpPr/>
          <p:nvPr/>
        </p:nvSpPr>
        <p:spPr>
          <a:xfrm>
            <a:off x="0" y="0"/>
            <a:ext cx="12192000" cy="863916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2">
            <a:extLst>
              <a:ext uri="{FF2B5EF4-FFF2-40B4-BE49-F238E27FC236}">
                <a16:creationId xmlns:a16="http://schemas.microsoft.com/office/drawing/2014/main" id="{EE18D5BE-C590-426F-9DDA-68EC966532CB}"/>
              </a:ext>
            </a:extLst>
          </p:cNvPr>
          <p:cNvSpPr/>
          <p:nvPr/>
        </p:nvSpPr>
        <p:spPr>
          <a:xfrm>
            <a:off x="58702" y="5419351"/>
            <a:ext cx="12074592" cy="142208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yog‘och-taxta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mineral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o‘g‘it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to‘qimachilik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asbob-uskunalar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molar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Купить авто в кредит - Автосалон Ravon Одесса">
            <a:extLst>
              <a:ext uri="{FF2B5EF4-FFF2-40B4-BE49-F238E27FC236}">
                <a16:creationId xmlns:a16="http://schemas.microsoft.com/office/drawing/2014/main" id="{55E5D774-383E-4E52-9BA1-2306AB51E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1" t="31539" r="7812" b="31538"/>
          <a:stretch/>
        </p:blipFill>
        <p:spPr bwMode="auto">
          <a:xfrm>
            <a:off x="117405" y="2602708"/>
            <a:ext cx="6664395" cy="268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Минеральные и Органические удобрения — Agro-Uzbekistan">
            <a:extLst>
              <a:ext uri="{FF2B5EF4-FFF2-40B4-BE49-F238E27FC236}">
                <a16:creationId xmlns:a16="http://schemas.microsoft.com/office/drawing/2014/main" id="{0E7CF81F-359A-4CA0-A395-E7E8A7713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4" b="23334"/>
          <a:stretch/>
        </p:blipFill>
        <p:spPr bwMode="auto">
          <a:xfrm>
            <a:off x="6781800" y="2336484"/>
            <a:ext cx="5116338" cy="308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92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Информационные технологии обучения: определение, использование и  возможности - Новости, статьи и обзоры">
            <a:extLst>
              <a:ext uri="{FF2B5EF4-FFF2-40B4-BE49-F238E27FC236}">
                <a16:creationId xmlns:a16="http://schemas.microsoft.com/office/drawing/2014/main" id="{3A4F40A9-827B-4031-8352-2086DE54B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t="13589" r="5435" b="4467"/>
          <a:stretch/>
        </p:blipFill>
        <p:spPr bwMode="auto">
          <a:xfrm>
            <a:off x="381000" y="3322984"/>
            <a:ext cx="6248400" cy="3306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2" name="Заголовок 3"/>
          <p:cNvSpPr txBox="1">
            <a:spLocks/>
          </p:cNvSpPr>
          <p:nvPr/>
        </p:nvSpPr>
        <p:spPr>
          <a:xfrm>
            <a:off x="0" y="1"/>
            <a:ext cx="12192000" cy="836084"/>
          </a:xfrm>
          <a:prstGeom prst="rect">
            <a:avLst/>
          </a:prstGeom>
          <a:solidFill>
            <a:srgbClr val="1E0AB6"/>
          </a:solidFill>
          <a:ln w="12700" cap="flat" cmpd="sng" algn="ctr">
            <a:solidFill>
              <a:srgbClr val="0070C0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 bwMode="auto">
          <a:xfrm>
            <a:off x="228600" y="990600"/>
            <a:ext cx="11734800" cy="1219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Darslikdagi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Jizzax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viloyati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altLang="ru-RU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Farg‘ona</a:t>
            </a:r>
            <a:r>
              <a:rPr lang="en-US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iqtisodiy</a:t>
            </a:r>
            <a:r>
              <a:rPr lang="en-US" alt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rayoni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mavzusini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o‘qing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5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228600" y="2408583"/>
            <a:ext cx="11734800" cy="71561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savollarga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javob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5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yozing</a:t>
            </a:r>
            <a:r>
              <a:rPr lang="en-US" sz="35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8434" name="Picture 2" descr="ACTUAL🤝MAGAZIN (@actual_magazin) - E'lon #842">
            <a:extLst>
              <a:ext uri="{FF2B5EF4-FFF2-40B4-BE49-F238E27FC236}">
                <a16:creationId xmlns:a16="http://schemas.microsoft.com/office/drawing/2014/main" id="{691BF8FE-B362-4CE8-AB24-7201F559C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22984"/>
            <a:ext cx="5029200" cy="34356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2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ABA430DE-993A-4AB2-86DB-8EAE9153D234}"/>
              </a:ext>
            </a:extLst>
          </p:cNvPr>
          <p:cNvSpPr/>
          <p:nvPr/>
        </p:nvSpPr>
        <p:spPr>
          <a:xfrm>
            <a:off x="89452" y="609600"/>
            <a:ext cx="12013096" cy="2057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xo‘jalikka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xilma-xil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boyliklar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topilgan.Turkiston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tizmasining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yonbag‘rida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Zomin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tog‘-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o‘rmon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qo‘riqxonasi</a:t>
            </a:r>
            <a:r>
              <a:rPr lang="ml-IN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0E92177-ADF9-4912-9B99-F2DA6DC14505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C54D29B-1D9F-4593-9FAD-92E2A9A0A262}"/>
              </a:ext>
            </a:extLst>
          </p:cNvPr>
          <p:cNvSpPr/>
          <p:nvPr/>
        </p:nvSpPr>
        <p:spPr>
          <a:xfrm>
            <a:off x="6324600" y="2514600"/>
            <a:ext cx="5715000" cy="419100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 yerda tog‘ o‘simlik va hayvonot olam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r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vojlan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tadq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 ol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bor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lad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 so‘l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m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ntaqaga dam ol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 maskan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n” sanator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</a:t>
            </a:r>
            <a:r>
              <a:rPr 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ml-IN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</a:t>
            </a:r>
            <a:r>
              <a:rPr lang="en-US" sz="3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lgan. </a:t>
            </a:r>
            <a:endParaRPr lang="ru-RU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Отпуск, путевка, санаторий | NORMA.UZ">
            <a:extLst>
              <a:ext uri="{FF2B5EF4-FFF2-40B4-BE49-F238E27FC236}">
                <a16:creationId xmlns:a16="http://schemas.microsoft.com/office/drawing/2014/main" id="{6F09D76D-E26E-4936-8DC2-E8D8428E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8674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953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Весна, птичка на цветущей ветке - Весна - Природа - Картинки на рабочий сто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2D1629A-8646-4706-A9BE-51B06122C213}"/>
              </a:ext>
            </a:extLst>
          </p:cNvPr>
          <p:cNvSpPr/>
          <p:nvPr/>
        </p:nvSpPr>
        <p:spPr>
          <a:xfrm>
            <a:off x="261799" y="914400"/>
            <a:ext cx="11668401" cy="2677656"/>
          </a:xfrm>
          <a:prstGeom prst="rect">
            <a:avLst/>
          </a:prstGeom>
          <a:solidFill>
            <a:schemeClr val="bg1"/>
          </a:solidFill>
          <a:ln>
            <a:solidFill>
              <a:srgbClr val="1E0AB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Zomin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</a:t>
            </a:r>
            <a:r>
              <a:rPr lang="ml-IN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istirohat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xizmatini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o‘taydi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ta’siri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tadqiq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etiladi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G‘allaorol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Baliqchi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shifobaxsh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balchiq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Uchquloch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polimetall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rudasi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Marjonbuloq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Oqtosh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Qoratosh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marmar</a:t>
            </a:r>
            <a:r>
              <a:rPr lang="en-US" sz="28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9F2123B-EEA9-4BB4-9366-559899460A2D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Zaamin National Park | Uzbekistan Travel">
            <a:extLst>
              <a:ext uri="{FF2B5EF4-FFF2-40B4-BE49-F238E27FC236}">
                <a16:creationId xmlns:a16="http://schemas.microsoft.com/office/drawing/2014/main" id="{3A29E021-1059-4F40-921D-EA9360CDE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44456"/>
            <a:ext cx="5834200" cy="29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aamin sanatorium | Uzbekistan Travel">
            <a:extLst>
              <a:ext uri="{FF2B5EF4-FFF2-40B4-BE49-F238E27FC236}">
                <a16:creationId xmlns:a16="http://schemas.microsoft.com/office/drawing/2014/main" id="{945E6663-D508-4EE7-9824-5E6A79774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9" y="3744456"/>
            <a:ext cx="5605601" cy="29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4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EAB362A-05AE-4DB7-95D7-F8D56D209BF9}"/>
              </a:ext>
            </a:extLst>
          </p:cNvPr>
          <p:cNvSpPr/>
          <p:nvPr/>
        </p:nvSpPr>
        <p:spPr>
          <a:xfrm>
            <a:off x="132522" y="1143000"/>
            <a:ext cx="11907078" cy="914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4 %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jamlangan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deyarli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shaharlarda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yashaydi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aholisining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81 %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idan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ko‘prog‘ini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o‘zbeklar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tashkil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etadi</a:t>
            </a:r>
            <a:r>
              <a:rPr lang="ml-IN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0F29B30-2068-4602-8527-1D344474CE57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Жиззах вилояти ҳокими алмаштирилди - Zamin.uz">
            <a:extLst>
              <a:ext uri="{FF2B5EF4-FFF2-40B4-BE49-F238E27FC236}">
                <a16:creationId xmlns:a16="http://schemas.microsoft.com/office/drawing/2014/main" id="{85FA282D-7D3D-4D2B-85BD-4BCE8F613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1" y="2667000"/>
            <a:ext cx="576303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Жиззах қиёфаси ўзгаради. Шаҳарда 7 қаватли уйлар қурилади">
            <a:extLst>
              <a:ext uri="{FF2B5EF4-FFF2-40B4-BE49-F238E27FC236}">
                <a16:creationId xmlns:a16="http://schemas.microsoft.com/office/drawing/2014/main" id="{75C85781-ACBC-465A-AE15-68604A19B4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90"/>
          <a:stretch/>
        </p:blipFill>
        <p:spPr bwMode="auto">
          <a:xfrm>
            <a:off x="6248400" y="2666999"/>
            <a:ext cx="5763039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06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9E8FF04-6F21-4690-A011-D4312A49F7C4}"/>
              </a:ext>
            </a:extLst>
          </p:cNvPr>
          <p:cNvSpPr/>
          <p:nvPr/>
        </p:nvSpPr>
        <p:spPr>
          <a:xfrm>
            <a:off x="76199" y="1632066"/>
            <a:ext cx="12039600" cy="914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Sanoatning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rangli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metallurgiya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mashinasozlik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kimyo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oziq-ovqat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xo‘jaligining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tarmoqlari</a:t>
            </a:r>
            <a:r>
              <a:rPr lang="en-US" sz="3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sabzavotchilik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bog‘dorchilik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go‘sht-sut</a:t>
            </a:r>
            <a:r>
              <a:rPr lang="en-US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chorvachiligi</a:t>
            </a:r>
            <a:r>
              <a:rPr lang="ml-IN" sz="3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395D986-7FA4-4D50-B689-FC234F5505AF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2019-yilda qancha maydonga paxta ekilishi ma'lum bo'ldi">
            <a:extLst>
              <a:ext uri="{FF2B5EF4-FFF2-40B4-BE49-F238E27FC236}">
                <a16:creationId xmlns:a16="http://schemas.microsoft.com/office/drawing/2014/main" id="{BBCADECC-0DF3-411F-9311-F3ACBA40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461" y="3416533"/>
            <a:ext cx="5562600" cy="321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marmar tosh konlari (ma'dan) boshqarish va ishlab chiqarish - Resurslar -  Xiamen ForU Import &amp; Export Co., Ltd">
            <a:extLst>
              <a:ext uri="{FF2B5EF4-FFF2-40B4-BE49-F238E27FC236}">
                <a16:creationId xmlns:a16="http://schemas.microsoft.com/office/drawing/2014/main" id="{D0833E97-1ABA-4967-8997-122EFE19E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9" y="3416532"/>
            <a:ext cx="5247861" cy="32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8C481E5-C905-42EF-AFE9-B87D4AAEC6E4}"/>
              </a:ext>
            </a:extLst>
          </p:cNvPr>
          <p:cNvSpPr/>
          <p:nvPr/>
        </p:nvSpPr>
        <p:spPr>
          <a:xfrm>
            <a:off x="76200" y="1295400"/>
            <a:ext cx="12115800" cy="914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yoqilg‘i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energetika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majmuasiga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emas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gaz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Buxoro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quvvati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Sirdaryo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keltiriladi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Tog‘-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Qo‘ytoshda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Nurota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tog‘larida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volfram-molibden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turibdi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0523A4-A94A-4D67-B86A-24C6870F87FE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F2B25570-AC95-458E-B08F-7C6491CB6FA1}"/>
              </a:ext>
            </a:extLst>
          </p:cNvPr>
          <p:cNvSpPr/>
          <p:nvPr/>
        </p:nvSpPr>
        <p:spPr>
          <a:xfrm>
            <a:off x="76200" y="5486399"/>
            <a:ext cx="12077700" cy="91440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Qazib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olinayotgan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rudalar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Chirchiqdagi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qiyin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eriydigan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issiqqa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chidamli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qotishmalar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xomashyosidir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akkumulator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trikotaj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fabrikasi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polietilen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chiqaruvchi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zavodlari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yengil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sanoatda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hosil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qilinmoqda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Asosiy">
            <a:extLst>
              <a:ext uri="{FF2B5EF4-FFF2-40B4-BE49-F238E27FC236}">
                <a16:creationId xmlns:a16="http://schemas.microsoft.com/office/drawing/2014/main" id="{959FB000-D37E-4E0B-8791-413918E50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2" y="2657475"/>
            <a:ext cx="532447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izzax Polimer Plast, ООО на Allbiz - Джизак (Узбекистан) - Товары и услуги  компании Jizzax Polimer Plast, ООО">
            <a:extLst>
              <a:ext uri="{FF2B5EF4-FFF2-40B4-BE49-F238E27FC236}">
                <a16:creationId xmlns:a16="http://schemas.microsoft.com/office/drawing/2014/main" id="{143A41C5-D76E-4913-BBB7-ED0F99D6B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57475"/>
            <a:ext cx="5857877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88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352503D-788D-4E2E-9B5F-CAA6201C5211}"/>
              </a:ext>
            </a:extLst>
          </p:cNvPr>
          <p:cNvSpPr/>
          <p:nvPr/>
        </p:nvSpPr>
        <p:spPr>
          <a:xfrm>
            <a:off x="228599" y="914400"/>
            <a:ext cx="117348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qishloq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xo‘jaligi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ekinlari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ekiladigan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gektar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Buning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1/3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qismidan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dehqonchilikda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foydalanilmoqda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g‘allakorlik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salmoqqa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DDC9EEF-A5CD-432F-971F-53F0FFC4608D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CEBA74-2925-45FF-B17E-EE0A18879357}"/>
              </a:ext>
            </a:extLst>
          </p:cNvPr>
          <p:cNvSpPr/>
          <p:nvPr/>
        </p:nvSpPr>
        <p:spPr>
          <a:xfrm>
            <a:off x="228599" y="5412938"/>
            <a:ext cx="11734800" cy="129266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maydonining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kattaligi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oldingi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o‘rinlarda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ml-IN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Mustaqillikdan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oldin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210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paxta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80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tonna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yetishtirilgan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endilikda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ko‘rsatkich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barobar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oshdi</a:t>
            </a:r>
            <a:r>
              <a:rPr lang="en-US" sz="26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6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Hukumat qarori: G'alla to'liq o'rib olinmaguncha kombaynlarning fermer  dalasidan chiqib ketishiga yo'l">
            <a:extLst>
              <a:ext uri="{FF2B5EF4-FFF2-40B4-BE49-F238E27FC236}">
                <a16:creationId xmlns:a16="http://schemas.microsoft.com/office/drawing/2014/main" id="{894BC115-EF6B-4EE1-9F12-5BC474FA9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391675"/>
            <a:ext cx="3505203" cy="29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Ғалла - 2019 мавсуми яқин: Қашқадарёда неча гектар ер майдонда бошоқли дон  экинлари парваришланди? - Nnews.uz Tezkor va xolis xabarlar">
            <a:extLst>
              <a:ext uri="{FF2B5EF4-FFF2-40B4-BE49-F238E27FC236}">
                <a16:creationId xmlns:a16="http://schemas.microsoft.com/office/drawing/2014/main" id="{EB225EBE-EAC2-496C-B242-53006720B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391675"/>
            <a:ext cx="3505202" cy="293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axta terimida ishtirok etmoqchi boʻlgan fuqarolar www.terim.uz saytida  roʻyxatdan oʻtishlari mumkin">
            <a:extLst>
              <a:ext uri="{FF2B5EF4-FFF2-40B4-BE49-F238E27FC236}">
                <a16:creationId xmlns:a16="http://schemas.microsoft.com/office/drawing/2014/main" id="{292C34CD-28CD-4CB2-8F66-7A21B45DB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395672"/>
            <a:ext cx="4267199" cy="29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23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6773" y="0"/>
            <a:ext cx="6918452" cy="863916"/>
          </a:xfrm>
        </p:spPr>
        <p:txBody>
          <a:bodyPr/>
          <a:lstStyle/>
          <a:p>
            <a:r>
              <a:rPr lang="ru-RU" dirty="0"/>
              <a:t>ПРВ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3772BC8-2ADC-4715-A324-A9CC2AE0DB55}"/>
              </a:ext>
            </a:extLst>
          </p:cNvPr>
          <p:cNvSpPr/>
          <p:nvPr/>
        </p:nvSpPr>
        <p:spPr>
          <a:xfrm>
            <a:off x="152400" y="863916"/>
            <a:ext cx="11887200" cy="95410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yaylov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chorvachiligi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g‘allakor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tumanlarda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parrandachilik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rivojlangan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qorabayir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zotli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yetishtiradigan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maxsus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xo‘jalik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55382A9-CA04-41DA-A5A3-391C6A9438A9}"/>
              </a:ext>
            </a:extLst>
          </p:cNvPr>
          <p:cNvSpPr/>
          <p:nvPr/>
        </p:nvSpPr>
        <p:spPr>
          <a:xfrm>
            <a:off x="0" y="-1"/>
            <a:ext cx="12192000" cy="762001"/>
          </a:xfrm>
          <a:prstGeom prst="rect">
            <a:avLst/>
          </a:prstGeom>
          <a:solidFill>
            <a:srgbClr val="1E0AB6"/>
          </a:solidFill>
          <a:ln>
            <a:solidFill>
              <a:srgbClr val="1E0A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viloyati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1D99BF0-8CF4-4E9B-B688-F1903401AAD1}"/>
              </a:ext>
            </a:extLst>
          </p:cNvPr>
          <p:cNvSpPr/>
          <p:nvPr/>
        </p:nvSpPr>
        <p:spPr>
          <a:xfrm>
            <a:off x="152400" y="5301586"/>
            <a:ext cx="11887200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Jizzax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temiryo‘l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ta’minlangan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chiqarish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xususiyatlariga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muvofiq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avtomobil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yo‘llari</a:t>
            </a:r>
            <a:r>
              <a:rPr lang="ml-IN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qurilishiga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ahamiyat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berilmoqda</a:t>
            </a:r>
            <a:r>
              <a:rPr lang="en-US" sz="2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Qorabayir zotli otlarning seleksiyasi bilan maхsus markaz shugʻullanadi |  NORMA.UZ">
            <a:extLst>
              <a:ext uri="{FF2B5EF4-FFF2-40B4-BE49-F238E27FC236}">
                <a16:creationId xmlns:a16="http://schemas.microsoft.com/office/drawing/2014/main" id="{893F9F33-2A6A-4D98-8787-F9A26CB4A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15995"/>
            <a:ext cx="5486400" cy="30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АБР одобрил заем на 170 млн долларов для улучшения локомотивного парка  Узбекистана">
            <a:extLst>
              <a:ext uri="{FF2B5EF4-FFF2-40B4-BE49-F238E27FC236}">
                <a16:creationId xmlns:a16="http://schemas.microsoft.com/office/drawing/2014/main" id="{B7B0A6F7-6982-433B-ACD0-B08E5156A6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015995"/>
            <a:ext cx="6096000" cy="308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238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1480</Words>
  <Application>Microsoft Office PowerPoint</Application>
  <PresentationFormat>Широкоэкранный</PresentationFormat>
  <Paragraphs>84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Calibri Light</vt:lpstr>
      <vt:lpstr>Open Sans</vt:lpstr>
      <vt:lpstr>Open Sans Light</vt:lpstr>
      <vt:lpstr>Verdana</vt:lpstr>
      <vt:lpstr>Office Theme</vt:lpstr>
      <vt:lpstr>1_Office Theme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ПРВ</vt:lpstr>
      <vt:lpstr>Презентация PowerPoint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Кирилл</dc:creator>
  <cp:lastModifiedBy>HP_notebook</cp:lastModifiedBy>
  <cp:revision>405</cp:revision>
  <dcterms:created xsi:type="dcterms:W3CDTF">2020-06-30T15:34:35Z</dcterms:created>
  <dcterms:modified xsi:type="dcterms:W3CDTF">2021-02-17T10:24:04Z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2019-08-06T00:00:00Z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2020-06-30T00:00:00Z</vt:filetime>
  </property>
</Properties>
</file>