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32" r:id="rId5"/>
    <p:sldId id="263" r:id="rId6"/>
    <p:sldId id="364" r:id="rId7"/>
    <p:sldId id="315" r:id="rId8"/>
    <p:sldId id="1415" r:id="rId9"/>
    <p:sldId id="337" r:id="rId10"/>
    <p:sldId id="316" r:id="rId11"/>
    <p:sldId id="338" r:id="rId12"/>
    <p:sldId id="365" r:id="rId13"/>
    <p:sldId id="1416" r:id="rId14"/>
    <p:sldId id="366" r:id="rId15"/>
    <p:sldId id="343" r:id="rId16"/>
    <p:sldId id="1417" r:id="rId17"/>
    <p:sldId id="1418" r:id="rId18"/>
    <p:sldId id="1419" r:id="rId19"/>
    <p:sldId id="1420" r:id="rId20"/>
    <p:sldId id="1421" r:id="rId21"/>
    <p:sldId id="1422" r:id="rId22"/>
    <p:sldId id="1423" r:id="rId23"/>
    <p:sldId id="1424" r:id="rId24"/>
    <p:sldId id="1425" r:id="rId25"/>
    <p:sldId id="1426" r:id="rId26"/>
    <p:sldId id="1427" r:id="rId27"/>
    <p:sldId id="1428" r:id="rId28"/>
    <p:sldId id="1429" r:id="rId29"/>
    <p:sldId id="1430" r:id="rId30"/>
    <p:sldId id="1431" r:id="rId31"/>
    <p:sldId id="1432" r:id="rId32"/>
    <p:sldId id="1433" r:id="rId33"/>
    <p:sldId id="296" r:id="rId34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5CBE99-9980-45FF-8A62-E0312C9D74DB}">
          <p14:sldIdLst>
            <p14:sldId id="287"/>
            <p14:sldId id="332"/>
            <p14:sldId id="263"/>
            <p14:sldId id="364"/>
            <p14:sldId id="315"/>
            <p14:sldId id="1415"/>
            <p14:sldId id="337"/>
            <p14:sldId id="316"/>
            <p14:sldId id="338"/>
            <p14:sldId id="365"/>
            <p14:sldId id="1416"/>
            <p14:sldId id="366"/>
            <p14:sldId id="343"/>
            <p14:sldId id="1417"/>
            <p14:sldId id="1418"/>
            <p14:sldId id="1419"/>
            <p14:sldId id="1420"/>
            <p14:sldId id="1421"/>
            <p14:sldId id="1422"/>
            <p14:sldId id="1423"/>
            <p14:sldId id="1424"/>
            <p14:sldId id="1425"/>
            <p14:sldId id="1426"/>
            <p14:sldId id="1427"/>
            <p14:sldId id="1428"/>
            <p14:sldId id="1429"/>
            <p14:sldId id="1430"/>
            <p14:sldId id="1431"/>
            <p14:sldId id="1432"/>
            <p14:sldId id="1433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CC9900"/>
    <a:srgbClr val="CCCC00"/>
    <a:srgbClr val="00A249"/>
    <a:srgbClr val="AC75D5"/>
    <a:srgbClr val="15FF7F"/>
    <a:srgbClr val="FFFF66"/>
    <a:srgbClr val="C8A5E3"/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72" d="100"/>
          <a:sy n="72" d="100"/>
        </p:scale>
        <p:origin x="63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0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071352" y="980238"/>
            <a:ext cx="7131051" cy="41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60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0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000" b="1" dirty="0">
                <a:solidFill>
                  <a:srgbClr val="1E0AB6"/>
                </a:solidFill>
              </a:rPr>
              <a:t>:       Toshkent </a:t>
            </a:r>
            <a:r>
              <a:rPr lang="en-US" altLang="ru-RU" sz="6000" b="1" dirty="0" err="1">
                <a:solidFill>
                  <a:srgbClr val="1E0AB6"/>
                </a:solidFill>
              </a:rPr>
              <a:t>viloyati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va</a:t>
            </a:r>
            <a:r>
              <a:rPr lang="en-US" altLang="ru-RU" sz="6000" b="1" dirty="0">
                <a:solidFill>
                  <a:srgbClr val="1E0AB6"/>
                </a:solidFill>
              </a:rPr>
              <a:t> Toshkent </a:t>
            </a:r>
            <a:r>
              <a:rPr lang="en-US" altLang="ru-RU" sz="6000" b="1" dirty="0" err="1">
                <a:solidFill>
                  <a:srgbClr val="1E0AB6"/>
                </a:solidFill>
              </a:rPr>
              <a:t>shahri</a:t>
            </a:r>
            <a:endParaRPr lang="ru-RU" altLang="ru-RU" sz="60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02845" y="1941751"/>
            <a:ext cx="728133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247649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24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492606" y="390912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15560" y="583025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074153"/>
            <a:ext cx="707128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pic>
        <p:nvPicPr>
          <p:cNvPr id="1026" name="Picture 2" descr="Утверждены хокимы двух районов Ташобласти – Газета.uz">
            <a:extLst>
              <a:ext uri="{FF2B5EF4-FFF2-40B4-BE49-F238E27FC236}">
                <a16:creationId xmlns:a16="http://schemas.microsoft.com/office/drawing/2014/main" id="{F992D8E3-E156-4559-960D-48C6B25E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1" r="10000"/>
          <a:stretch/>
        </p:blipFill>
        <p:spPr bwMode="auto">
          <a:xfrm>
            <a:off x="8395850" y="2236726"/>
            <a:ext cx="3239420" cy="339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C01856-DDAC-4D28-B722-604DA37B95E7}"/>
              </a:ext>
            </a:extLst>
          </p:cNvPr>
          <p:cNvSpPr/>
          <p:nvPr/>
        </p:nvSpPr>
        <p:spPr>
          <a:xfrm>
            <a:off x="1412989" y="5877762"/>
            <a:ext cx="80050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DF73A4-8744-4E48-8D3F-3103DF9D329E}"/>
              </a:ext>
            </a:extLst>
          </p:cNvPr>
          <p:cNvSpPr/>
          <p:nvPr/>
        </p:nvSpPr>
        <p:spPr>
          <a:xfrm>
            <a:off x="0" y="0"/>
            <a:ext cx="12192000" cy="863916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1E435C-0B55-437A-A448-1D58BD8A93F9}"/>
              </a:ext>
            </a:extLst>
          </p:cNvPr>
          <p:cNvSpPr/>
          <p:nvPr/>
        </p:nvSpPr>
        <p:spPr>
          <a:xfrm>
            <a:off x="182584" y="1275249"/>
            <a:ext cx="5257799" cy="2477601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paxtachilik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donchilik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sabzavotchilik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bog‘dorchilik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go‘sht-sut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chorvachiligi</a:t>
            </a:r>
            <a:r>
              <a:rPr lang="ml-IN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1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QISHLOQ XO'JALIGI — Teletype">
            <a:extLst>
              <a:ext uri="{FF2B5EF4-FFF2-40B4-BE49-F238E27FC236}">
                <a16:creationId xmlns:a16="http://schemas.microsoft.com/office/drawing/2014/main" id="{9FBC1969-BC21-4953-BE4E-4E7C1D50B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49" y="1179442"/>
            <a:ext cx="6383867" cy="53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Инновацион технологиялар юқори ҳосилдорлик кафолати - Халқ сўзи">
            <a:extLst>
              <a:ext uri="{FF2B5EF4-FFF2-40B4-BE49-F238E27FC236}">
                <a16:creationId xmlns:a16="http://schemas.microsoft.com/office/drawing/2014/main" id="{7D6CAB02-A9F0-4E49-91A4-FEA7AA36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4" y="3752850"/>
            <a:ext cx="524201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788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072FB6-0AFE-44D3-B00C-1F7EAA222028}"/>
              </a:ext>
            </a:extLst>
          </p:cNvPr>
          <p:cNvSpPr/>
          <p:nvPr/>
        </p:nvSpPr>
        <p:spPr>
          <a:xfrm>
            <a:off x="76199" y="990600"/>
            <a:ext cx="12039600" cy="26776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kanop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yetishtiriladi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tugunlari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sut-go‘sht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yetishtiradigan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majmualari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ko‘paytirilmoqda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uyg‘un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qurti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250525-194C-4B6C-A950-33B3CC2AEB0A}"/>
              </a:ext>
            </a:extLst>
          </p:cNvPr>
          <p:cNvSpPr/>
          <p:nvPr/>
        </p:nvSpPr>
        <p:spPr>
          <a:xfrm>
            <a:off x="5257800" y="5257800"/>
            <a:ext cx="1752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CD23CA-E57D-4A3E-8263-BF9DA792EDD3}"/>
              </a:ext>
            </a:extLst>
          </p:cNvPr>
          <p:cNvSpPr/>
          <p:nvPr/>
        </p:nvSpPr>
        <p:spPr>
          <a:xfrm>
            <a:off x="0" y="0"/>
            <a:ext cx="12192000" cy="863916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Tarixiy hujjat imzolandi: Paxta bo'yicha majburiy davlat xaridlari bekor  qilindi — Review.uz">
            <a:extLst>
              <a:ext uri="{FF2B5EF4-FFF2-40B4-BE49-F238E27FC236}">
                <a16:creationId xmlns:a16="http://schemas.microsoft.com/office/drawing/2014/main" id="{7D0D3915-247C-40B4-A0D1-FBF1D8E4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8" y="3722906"/>
            <a:ext cx="5559288" cy="29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Определен порядок выделения субсидий животноводческой отрасли | AgroMart.uz">
            <a:extLst>
              <a:ext uri="{FF2B5EF4-FFF2-40B4-BE49-F238E27FC236}">
                <a16:creationId xmlns:a16="http://schemas.microsoft.com/office/drawing/2014/main" id="{622FB0E5-6342-4E59-94DB-91FF34C5A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55" y="3722906"/>
            <a:ext cx="5522843" cy="29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29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F83E73-4FAE-4C81-85C1-3A86ABC604AA}"/>
              </a:ext>
            </a:extLst>
          </p:cNvPr>
          <p:cNvSpPr/>
          <p:nvPr/>
        </p:nvSpPr>
        <p:spPr>
          <a:xfrm>
            <a:off x="155714" y="863916"/>
            <a:ext cx="7845286" cy="267765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ml-IN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Qibray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“Toshkent mineral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ml-IN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oromgohlari</a:t>
            </a:r>
            <a:r>
              <a:rPr lang="ml-IN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Bo‘stonliq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Chorvoq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Chimyon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Parkent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Kumushkon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maskanlari</a:t>
            </a:r>
            <a:r>
              <a:rPr lang="ml-IN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7C0DA1-C76D-411B-93C3-B078069CE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6249" t="15914" r="19376" b="15539"/>
          <a:stretch/>
        </p:blipFill>
        <p:spPr>
          <a:xfrm>
            <a:off x="8189843" y="733514"/>
            <a:ext cx="3697357" cy="524346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71502-992F-4F2E-9D9C-978070E48A2D}"/>
              </a:ext>
            </a:extLst>
          </p:cNvPr>
          <p:cNvSpPr/>
          <p:nvPr/>
        </p:nvSpPr>
        <p:spPr>
          <a:xfrm>
            <a:off x="8189843" y="5976974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viloyatining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2017-yil).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EBD748-7B8E-4D88-9F5A-B48A0DA4DE11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Ijtimoiy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soha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Chorvoq Oromgohi (Пирамиды) ‹ Туристические услуги, туры, авиабилеты, виза,  трансфер, страховка, бронирование, гостиницы, экскурсии, новости, Ташкент –  Sofia Travel">
            <a:extLst>
              <a:ext uri="{FF2B5EF4-FFF2-40B4-BE49-F238E27FC236}">
                <a16:creationId xmlns:a16="http://schemas.microsoft.com/office/drawing/2014/main" id="{B43CB7A1-ADF4-4662-857B-53B943DE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4" y="3664997"/>
            <a:ext cx="3931401" cy="29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umushkon&quot;">
            <a:extLst>
              <a:ext uri="{FF2B5EF4-FFF2-40B4-BE49-F238E27FC236}">
                <a16:creationId xmlns:a16="http://schemas.microsoft.com/office/drawing/2014/main" id="{325482F7-E39B-4C9E-B806-BE6477BBF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19" y="3668310"/>
            <a:ext cx="3744920" cy="296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27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52399" y="1447800"/>
            <a:ext cx="118872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markazlari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farqlanuvchi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Toshkent–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Toshkent–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Yangiyo‘l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rayonlaridir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Toshkent–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Toshkent–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Yangiyo‘l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o‘zagi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Yangiyo‘l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tugunlari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G‘azalkent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Piskent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Nurafshon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Chinoz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Keles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markazlari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2028-yili Olmaliq to'liq quvvat bilan ishga tushishi rejalashtirilgan yangi  konga tamal toshi qo'yildi | UzReport.news">
            <a:extLst>
              <a:ext uri="{FF2B5EF4-FFF2-40B4-BE49-F238E27FC236}">
                <a16:creationId xmlns:a16="http://schemas.microsoft.com/office/drawing/2014/main" id="{DF0DD3A4-AC2D-4117-BCF4-C9A73412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573160"/>
            <a:ext cx="3886201" cy="314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Определены перспективы развития трех городов | NORMA.UZ">
            <a:extLst>
              <a:ext uri="{FF2B5EF4-FFF2-40B4-BE49-F238E27FC236}">
                <a16:creationId xmlns:a16="http://schemas.microsoft.com/office/drawing/2014/main" id="{DD73A172-3D79-454B-ACF2-A42CF52D1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73159"/>
            <a:ext cx="3733800" cy="314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Завод по выпуску минеральной ваты Angren Insulation создан в СЭЗ «Ангрен» –  Газета.uz">
            <a:extLst>
              <a:ext uri="{FF2B5EF4-FFF2-40B4-BE49-F238E27FC236}">
                <a16:creationId xmlns:a16="http://schemas.microsoft.com/office/drawing/2014/main" id="{776F9DB9-A0BC-4E7C-9541-49D592B5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573159"/>
            <a:ext cx="4114799" cy="314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12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34177" y="1447800"/>
            <a:ext cx="11923644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o‘zagini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tugunlari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Yangiobod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Bekobod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ikkala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Ohangaronda yangi sement zavodi qurilmoqda">
            <a:extLst>
              <a:ext uri="{FF2B5EF4-FFF2-40B4-BE49-F238E27FC236}">
                <a16:creationId xmlns:a16="http://schemas.microsoft.com/office/drawing/2014/main" id="{DEDCF038-7565-42A8-B63E-193B38C6D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>
            <a:off x="565793" y="3497937"/>
            <a:ext cx="5271790" cy="322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Мобильная версия BEKABAD-CEMENT.COM - Галерея">
            <a:extLst>
              <a:ext uri="{FF2B5EF4-FFF2-40B4-BE49-F238E27FC236}">
                <a16:creationId xmlns:a16="http://schemas.microsoft.com/office/drawing/2014/main" id="{392351A5-DE16-4B51-B7A7-33F9E392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97937"/>
            <a:ext cx="5271790" cy="322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5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210377" y="1295400"/>
            <a:ext cx="11771243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km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kimyogarlar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Shahardagi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chidamli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qotishmalar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korxonasidir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Фото chirchiq в городе Чирчик">
            <a:extLst>
              <a:ext uri="{FF2B5EF4-FFF2-40B4-BE49-F238E27FC236}">
                <a16:creationId xmlns:a16="http://schemas.microsoft.com/office/drawing/2014/main" id="{58F2964B-A7D8-4535-80CB-89C9F2103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1" y="3429000"/>
            <a:ext cx="3633286" cy="27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hirchiq">
            <a:extLst>
              <a:ext uri="{FF2B5EF4-FFF2-40B4-BE49-F238E27FC236}">
                <a16:creationId xmlns:a16="http://schemas.microsoft.com/office/drawing/2014/main" id="{8EAD8899-7508-43A4-BCDE-9FB1C3093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9001"/>
            <a:ext cx="3733800" cy="27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Позднее зажигание">
            <a:extLst>
              <a:ext uri="{FF2B5EF4-FFF2-40B4-BE49-F238E27FC236}">
                <a16:creationId xmlns:a16="http://schemas.microsoft.com/office/drawing/2014/main" id="{A08F745F-C5BD-43FC-A525-22B57AB9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62" y="3429000"/>
            <a:ext cx="4090758" cy="27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261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228600" y="863916"/>
            <a:ext cx="11524422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G‘azalkent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 U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kurort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aylanmoqda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G‘azalkent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G'azalkent, Toshkent viloyati Газалкент, Ташкентская область Gazalkent,  Tashkent region | Mapio.net">
            <a:extLst>
              <a:ext uri="{FF2B5EF4-FFF2-40B4-BE49-F238E27FC236}">
                <a16:creationId xmlns:a16="http://schemas.microsoft.com/office/drawing/2014/main" id="{0B885435-9C49-4E1A-A6C8-7AA93D08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5" y="2616516"/>
            <a:ext cx="550793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Газалкент – Сиджак – Жемчужина Тянь-Шаня">
            <a:extLst>
              <a:ext uri="{FF2B5EF4-FFF2-40B4-BE49-F238E27FC236}">
                <a16:creationId xmlns:a16="http://schemas.microsoft.com/office/drawing/2014/main" id="{2F6F3EA8-9694-450B-A648-DF9794FD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97" y="2616516"/>
            <a:ext cx="52880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20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7405" y="1524000"/>
            <a:ext cx="119571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km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Yangiyo‘l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Shahar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Qovunchi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tozalash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vino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konserva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zavodlari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Yangiyo‘l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Buy кубовый аппарат (апарат для перегонки), Янгиюль ег мой, Yangiyo'l,  Flagma.uz #1781078">
            <a:extLst>
              <a:ext uri="{FF2B5EF4-FFF2-40B4-BE49-F238E27FC236}">
                <a16:creationId xmlns:a16="http://schemas.microsoft.com/office/drawing/2014/main" id="{9CF6C655-0874-4579-BB2C-1408C51CF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0"/>
          <a:stretch/>
        </p:blipFill>
        <p:spPr bwMode="auto">
          <a:xfrm>
            <a:off x="304801" y="3610479"/>
            <a:ext cx="3692313" cy="30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mall and medium enterprises">
            <a:extLst>
              <a:ext uri="{FF2B5EF4-FFF2-40B4-BE49-F238E27FC236}">
                <a16:creationId xmlns:a16="http://schemas.microsoft.com/office/drawing/2014/main" id="{F96601D4-E190-46CC-ACB2-4B2E4CBAB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8323"/>
            <a:ext cx="3692313" cy="30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Школьница найдена повешенной в Янгиюле – Газета.uz">
            <a:extLst>
              <a:ext uri="{FF2B5EF4-FFF2-40B4-BE49-F238E27FC236}">
                <a16:creationId xmlns:a16="http://schemas.microsoft.com/office/drawing/2014/main" id="{1723C5EC-31AE-442D-B279-527F6641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096" y="3606167"/>
            <a:ext cx="4183496" cy="302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13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55505" y="1647844"/>
            <a:ext cx="118809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Shahar 1940-yillarda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Endilikda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konchilik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aloqador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korxonalarni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birlashtirgan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tuguniga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IES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Ko`mir sanoati » GeoOlamga xush kelibsiz!">
            <a:extLst>
              <a:ext uri="{FF2B5EF4-FFF2-40B4-BE49-F238E27FC236}">
                <a16:creationId xmlns:a16="http://schemas.microsoft.com/office/drawing/2014/main" id="{7B7CEE7F-B4F1-4256-9278-94C8FC572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8" y="3983923"/>
            <a:ext cx="4043361" cy="2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ngren” MIZda yana 7ta ishlab chiqarish quvvati foydalanishga topshiriladi">
            <a:extLst>
              <a:ext uri="{FF2B5EF4-FFF2-40B4-BE49-F238E27FC236}">
                <a16:creationId xmlns:a16="http://schemas.microsoft.com/office/drawing/2014/main" id="{F871DD9D-4406-4140-8D2C-CBF3D9E1B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249" y="3983923"/>
            <a:ext cx="3908152" cy="2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Yangi Angren” issiqlik elektr stansiyasidagi favqulodda holat boʻyicha  axborot berildi - Xalq so'zi">
            <a:extLst>
              <a:ext uri="{FF2B5EF4-FFF2-40B4-BE49-F238E27FC236}">
                <a16:creationId xmlns:a16="http://schemas.microsoft.com/office/drawing/2014/main" id="{851DAE95-EABD-4CD3-A80D-40667F02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19" y="3983923"/>
            <a:ext cx="3816833" cy="2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90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93605" y="1600200"/>
            <a:ext cx="11804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1951-yilda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negizida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chiqindisi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ammofos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Как рождается медь: АГМК раскрыл секреты производства. Видеорепортаж,  Новости Узбекистана">
            <a:extLst>
              <a:ext uri="{FF2B5EF4-FFF2-40B4-BE49-F238E27FC236}">
                <a16:creationId xmlns:a16="http://schemas.microsoft.com/office/drawing/2014/main" id="{536EA69F-4BCF-4587-BBA1-6D4AECD39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3" y="3872160"/>
            <a:ext cx="3901317" cy="28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АГМК расширит производство цветных и драгметаллов | NORMA.UZ">
            <a:extLst>
              <a:ext uri="{FF2B5EF4-FFF2-40B4-BE49-F238E27FC236}">
                <a16:creationId xmlns:a16="http://schemas.microsoft.com/office/drawing/2014/main" id="{C75E13C5-19F5-4B8F-A610-2D00A40B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72160"/>
            <a:ext cx="3821804" cy="28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Бизнес и социальная политика: как АГМК добивается доходности и решает  проблемы населения, Новости Узбекистана">
            <a:extLst>
              <a:ext uri="{FF2B5EF4-FFF2-40B4-BE49-F238E27FC236}">
                <a16:creationId xmlns:a16="http://schemas.microsoft.com/office/drawing/2014/main" id="{F96318BE-D723-4E07-95AD-FD66BB71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43" y="3875580"/>
            <a:ext cx="3821804" cy="2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7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B1E071E-A552-4D57-82BA-3DB249252413}"/>
              </a:ext>
            </a:extLst>
          </p:cNvPr>
          <p:cNvSpPr/>
          <p:nvPr/>
        </p:nvSpPr>
        <p:spPr>
          <a:xfrm>
            <a:off x="152400" y="2110409"/>
            <a:ext cx="66294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endParaRPr lang="en-US" sz="44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15,3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km.</a:t>
            </a:r>
          </a:p>
          <a:p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2941,9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(01.07.2020).</a:t>
            </a:r>
          </a:p>
          <a:p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ta.</a:t>
            </a:r>
            <a:endParaRPr lang="ru-RU" sz="32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Ташкентская область карта с границами 2020">
            <a:extLst>
              <a:ext uri="{FF2B5EF4-FFF2-40B4-BE49-F238E27FC236}">
                <a16:creationId xmlns:a16="http://schemas.microsoft.com/office/drawing/2014/main" id="{A20CDDE3-55D2-482A-B7C2-240FA3360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7333" r="30625" b="6000"/>
          <a:stretch/>
        </p:blipFill>
        <p:spPr bwMode="auto">
          <a:xfrm>
            <a:off x="6324600" y="838200"/>
            <a:ext cx="560128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93605" y="1371600"/>
            <a:ext cx="11804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Olmaliqqa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ustidaligi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bo‘lgach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km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“Katta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АХАНГАРАН БУДЕТ ОБОГРЕВАТЬСЯ ЗА СЧЕТ &quot;ЗЕЛЕНЫХ&quot; ИСТОЧНИКОВ - Darakchi">
            <a:extLst>
              <a:ext uri="{FF2B5EF4-FFF2-40B4-BE49-F238E27FC236}">
                <a16:creationId xmlns:a16="http://schemas.microsoft.com/office/drawing/2014/main" id="{35DBB24A-F95D-4E6D-996A-09A113C6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4876800" cy="313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В Ахангаране построят новый цементный завод за $160 млн">
            <a:extLst>
              <a:ext uri="{FF2B5EF4-FFF2-40B4-BE49-F238E27FC236}">
                <a16:creationId xmlns:a16="http://schemas.microsoft.com/office/drawing/2014/main" id="{24EF2540-9AE5-40DA-9C4D-F87B1653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57" y="3581692"/>
            <a:ext cx="4876800" cy="313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782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93605" y="1031239"/>
            <a:ext cx="11804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Bekobod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ml-IN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Shahar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Farhod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GES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Endilikda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tozalash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g‘isht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zavodlari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tosh-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shag‘al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karyeri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Bekobod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FF5D882F-D4B7-4276-8C6C-FD58ACCB2021}"/>
              </a:ext>
            </a:extLst>
          </p:cNvPr>
          <p:cNvSpPr/>
          <p:nvPr/>
        </p:nvSpPr>
        <p:spPr>
          <a:xfrm>
            <a:off x="76200" y="5283516"/>
            <a:ext cx="1201164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shaharni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saqlovchi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daraxtzorlari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Bekobod tumani - Vikipediya">
            <a:extLst>
              <a:ext uri="{FF2B5EF4-FFF2-40B4-BE49-F238E27FC236}">
                <a16:creationId xmlns:a16="http://schemas.microsoft.com/office/drawing/2014/main" id="{B79EDD0A-8A85-42E8-A7DF-962F842BC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1111" r="33679" b="7778"/>
          <a:stretch/>
        </p:blipFill>
        <p:spPr bwMode="auto">
          <a:xfrm>
            <a:off x="196918" y="2150558"/>
            <a:ext cx="3200401" cy="343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Мобильная версия BEKABAD-CEMENT.COM - Галерея">
            <a:extLst>
              <a:ext uri="{FF2B5EF4-FFF2-40B4-BE49-F238E27FC236}">
                <a16:creationId xmlns:a16="http://schemas.microsoft.com/office/drawing/2014/main" id="{5947696C-3803-4DBF-92D0-F5C5607BD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58" y="2708129"/>
            <a:ext cx="421274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Галерея">
            <a:extLst>
              <a:ext uri="{FF2B5EF4-FFF2-40B4-BE49-F238E27FC236}">
                <a16:creationId xmlns:a16="http://schemas.microsoft.com/office/drawing/2014/main" id="{4717B54B-9F6B-4F3B-AD09-9985D026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341" y="2696845"/>
            <a:ext cx="4212742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337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52400" y="1219200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fsh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(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To‘ytepa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2017-yild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b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T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shk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yatining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а’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yatning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а’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shk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hisoblanardi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shk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Nur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fsh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zyur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g‘l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Nurafshon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Законодательство Республики Узбекистан (кодексы, законы, указы,  постановления, нормативные акты, книги). Правовой портал. НОРМА | NORMA.UZ">
            <a:extLst>
              <a:ext uri="{FF2B5EF4-FFF2-40B4-BE49-F238E27FC236}">
                <a16:creationId xmlns:a16="http://schemas.microsoft.com/office/drawing/2014/main" id="{22B1A715-7EB8-49B5-BEB1-DCE995EC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5715000" cy="359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В Ташкентской области совместно с сингапурской компанией будет построен « Нурафшон сити»">
            <a:extLst>
              <a:ext uri="{FF2B5EF4-FFF2-40B4-BE49-F238E27FC236}">
                <a16:creationId xmlns:a16="http://schemas.microsoft.com/office/drawing/2014/main" id="{A4195DD9-0C75-4FF0-B918-16A75B13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7999"/>
            <a:ext cx="5943600" cy="359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98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1447800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–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arkaziy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siyosiy-iqtisodiy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2,5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shk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alqar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mavq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arkaziy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tugunidagi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lisdir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В столице начинают открываться парки. Первым заработал парк Tashkent City -  Народное слово">
            <a:extLst>
              <a:ext uri="{FF2B5EF4-FFF2-40B4-BE49-F238E27FC236}">
                <a16:creationId xmlns:a16="http://schemas.microsoft.com/office/drawing/2014/main" id="{D84E184A-8C57-436A-955F-C5B1F9012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41603"/>
            <a:ext cx="3760938" cy="32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Toshkent City - Home | Facebook">
            <a:extLst>
              <a:ext uri="{FF2B5EF4-FFF2-40B4-BE49-F238E27FC236}">
                <a16:creationId xmlns:a16="http://schemas.microsoft.com/office/drawing/2014/main" id="{2151914C-4763-4D83-A003-BF9FA86F4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41603"/>
            <a:ext cx="3760938" cy="32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Toshkentda radiostansiyalar / Radio stations in Tashkent, Uzbekistan —  World Radio Map">
            <a:extLst>
              <a:ext uri="{FF2B5EF4-FFF2-40B4-BE49-F238E27FC236}">
                <a16:creationId xmlns:a16="http://schemas.microsoft.com/office/drawing/2014/main" id="{A414C6CE-37F6-4A40-8FAD-BE2CA08F2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41602"/>
            <a:ext cx="4081670" cy="32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234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929323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energetikasi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Bo‘zsuv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gidroelektrostansiyalar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tayanadi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yagona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Чирчик-Бозсуйский каскад ГЭС — Википедия">
            <a:extLst>
              <a:ext uri="{FF2B5EF4-FFF2-40B4-BE49-F238E27FC236}">
                <a16:creationId xmlns:a16="http://schemas.microsoft.com/office/drawing/2014/main" id="{3714869F-E900-4E38-9743-A4C21E2D7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9" y="2761455"/>
            <a:ext cx="3945252" cy="349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TIES – Toshkent issiqlik elektr stansiya">
            <a:extLst>
              <a:ext uri="{FF2B5EF4-FFF2-40B4-BE49-F238E27FC236}">
                <a16:creationId xmlns:a16="http://schemas.microsoft.com/office/drawing/2014/main" id="{9D6B635D-EAD9-497B-93D3-4754A757F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61455"/>
            <a:ext cx="3790901" cy="34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Toshkent viloyatida quvvati 240 MVt bo'lgan IES quriladi">
            <a:extLst>
              <a:ext uri="{FF2B5EF4-FFF2-40B4-BE49-F238E27FC236}">
                <a16:creationId xmlns:a16="http://schemas.microsoft.com/office/drawing/2014/main" id="{E6D90F17-CC12-4645-9741-A6E42A2B6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04" y="2761455"/>
            <a:ext cx="3790901" cy="34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43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1524000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tugunidir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davlatlarini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bog‘laydigan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elektropoyezd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dan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В Узбекистане появится новая государственная авиакомпания">
            <a:extLst>
              <a:ext uri="{FF2B5EF4-FFF2-40B4-BE49-F238E27FC236}">
                <a16:creationId xmlns:a16="http://schemas.microsoft.com/office/drawing/2014/main" id="{DAA9A70C-7535-4C11-90CA-388957EC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616107"/>
            <a:ext cx="3810000" cy="296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Южный вокзал Ташкента возобновит работу 4 апреля – Газета.uz">
            <a:extLst>
              <a:ext uri="{FF2B5EF4-FFF2-40B4-BE49-F238E27FC236}">
                <a16:creationId xmlns:a16="http://schemas.microsoft.com/office/drawing/2014/main" id="{0989852E-8D68-4759-82FC-EB0AD14C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94" y="3616106"/>
            <a:ext cx="3962209" cy="29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Введен в строй первый этап надземного кольцевого метро Ташкента">
            <a:extLst>
              <a:ext uri="{FF2B5EF4-FFF2-40B4-BE49-F238E27FC236}">
                <a16:creationId xmlns:a16="http://schemas.microsoft.com/office/drawing/2014/main" id="{E1B0AE98-352B-4A23-AFC3-D0E8D867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6" y="3616106"/>
            <a:ext cx="3810003" cy="29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15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755374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ml-IN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dan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metropoliten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ml-IN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yo‘lovchi</a:t>
            </a:r>
            <a:r>
              <a:rPr lang="ml-IN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tashiladi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metrosi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АО «O'zbekiston temir yo'llari»— Об открытии участка новой линии надземного  метро &quot;Ду́стлик-2&quot; - &quot;Куйлюк&quot;">
            <a:extLst>
              <a:ext uri="{FF2B5EF4-FFF2-40B4-BE49-F238E27FC236}">
                <a16:creationId xmlns:a16="http://schemas.microsoft.com/office/drawing/2014/main" id="{347D310D-7604-436B-B75E-5869372F7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87397"/>
            <a:ext cx="3768725" cy="25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Заработало наземное метро от станции «Дустлик-2» до станции «Куйлик» /  Новости, события, мнения | Узбекистан">
            <a:extLst>
              <a:ext uri="{FF2B5EF4-FFF2-40B4-BE49-F238E27FC236}">
                <a16:creationId xmlns:a16="http://schemas.microsoft.com/office/drawing/2014/main" id="{C2FC0306-0A60-41DB-A5EC-AB4E8AC38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19" y="2949398"/>
            <a:ext cx="3768725" cy="27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Осторожно, двери открываются!">
            <a:extLst>
              <a:ext uri="{FF2B5EF4-FFF2-40B4-BE49-F238E27FC236}">
                <a16:creationId xmlns:a16="http://schemas.microsoft.com/office/drawing/2014/main" id="{5F9593C0-58F5-43AE-9323-AFDEAAC4A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38" y="4052143"/>
            <a:ext cx="3902762" cy="271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6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762000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poytaxtga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ml-IN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jadallashmoqda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B67351-C912-4DF0-B49B-C2D526F70ECF}"/>
              </a:ext>
            </a:extLst>
          </p:cNvPr>
          <p:cNvSpPr/>
          <p:nvPr/>
        </p:nvSpPr>
        <p:spPr>
          <a:xfrm>
            <a:off x="228599" y="5490349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kuchay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602" name="Picture 2" descr="Toshkent | Sayyohlar, sayohatchilar uchun shahar qo'llanmasi | Toshkentdagi  qiziqarli, mashhur joylar va diqqatga sazovor joylar | Toshkent shahri  haqidagi fotosuratlar, videolar, xaritalar, sharhlar va sayyohlik  maslahatlarini ko'ring | Uzbekistan Travel">
            <a:extLst>
              <a:ext uri="{FF2B5EF4-FFF2-40B4-BE49-F238E27FC236}">
                <a16:creationId xmlns:a16="http://schemas.microsoft.com/office/drawing/2014/main" id="{F5D49E2D-96AA-40D2-908B-1CB22163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9" y="2184081"/>
            <a:ext cx="5666962" cy="33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Работать круглосуточно: Мнение представителей заведений Узбекистана">
            <a:extLst>
              <a:ext uri="{FF2B5EF4-FFF2-40B4-BE49-F238E27FC236}">
                <a16:creationId xmlns:a16="http://schemas.microsoft.com/office/drawing/2014/main" id="{61CA55AC-8A44-483C-AFD3-A03D578E8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84082"/>
            <a:ext cx="5486400" cy="33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77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1021300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Endilikda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l-IN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km dan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Toshkent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halqa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yo‘lidan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tashqaridagi</a:t>
            </a:r>
            <a:r>
              <a:rPr lang="ml-IN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hududlarni</a:t>
            </a:r>
            <a:r>
              <a:rPr lang="ml-IN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qamrab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olmoqda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Для туристов в Узбекистане создадут «ночные развлечения» | Новости  Таджикистана на TajWeek.tj">
            <a:extLst>
              <a:ext uri="{FF2B5EF4-FFF2-40B4-BE49-F238E27FC236}">
                <a16:creationId xmlns:a16="http://schemas.microsoft.com/office/drawing/2014/main" id="{55C3BD4B-078F-40E7-B324-0B3FFF88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823942"/>
            <a:ext cx="5716707" cy="386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МОЙ ТАШКЕНТ - Kultura.uz">
            <a:extLst>
              <a:ext uri="{FF2B5EF4-FFF2-40B4-BE49-F238E27FC236}">
                <a16:creationId xmlns:a16="http://schemas.microsoft.com/office/drawing/2014/main" id="{C73240F0-7C5A-42B9-8F02-89FEA7E5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823942"/>
            <a:ext cx="5568575" cy="386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72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52400" y="2240988"/>
            <a:ext cx="5486401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negizida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– 70 km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radiusdagi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ta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o‘nlab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shaharchalardan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aglomeratsiyasi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aglomeratsiyasi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78A69E-827C-48F6-B2C2-4128651D9D16}"/>
              </a:ext>
            </a:extLst>
          </p:cNvPr>
          <p:cNvSpPr/>
          <p:nvPr/>
        </p:nvSpPr>
        <p:spPr>
          <a:xfrm>
            <a:off x="228599" y="5692723"/>
            <a:ext cx="11734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Aglomeratsiya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to‘planishi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3C8504-0BB4-43E2-977B-467632EC3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250" t="17762" r="53750" b="38883"/>
          <a:stretch/>
        </p:blipFill>
        <p:spPr>
          <a:xfrm>
            <a:off x="5622236" y="863916"/>
            <a:ext cx="6499275" cy="447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5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52400" y="2042491"/>
            <a:ext cx="5943600" cy="35052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elektronergetika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tozalash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B51720-D1F5-4EBC-8008-D43D814B128D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KARTOGRAFIYA ILMIY-ISHLAB CHIQARISH DAVLAT KORHONASI">
            <a:extLst>
              <a:ext uri="{FF2B5EF4-FFF2-40B4-BE49-F238E27FC236}">
                <a16:creationId xmlns:a16="http://schemas.microsoft.com/office/drawing/2014/main" id="{194E385C-9618-45D3-AD47-9CDF22F32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7" t="8889" r="40827" b="5556"/>
          <a:stretch/>
        </p:blipFill>
        <p:spPr bwMode="auto">
          <a:xfrm>
            <a:off x="6248400" y="861391"/>
            <a:ext cx="563880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953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36442" y="996654"/>
            <a:ext cx="1192695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zirgi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qtd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“Tashkent City”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yonig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rtl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j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“Tashkent City”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Ташкент-Сити — Википедия">
            <a:extLst>
              <a:ext uri="{FF2B5EF4-FFF2-40B4-BE49-F238E27FC236}">
                <a16:creationId xmlns:a16="http://schemas.microsoft.com/office/drawing/2014/main" id="{33CF54D9-5077-40C5-9B5B-13EEACF0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643454"/>
            <a:ext cx="35814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Tashkent City Park — Википедия">
            <a:extLst>
              <a:ext uri="{FF2B5EF4-FFF2-40B4-BE49-F238E27FC236}">
                <a16:creationId xmlns:a16="http://schemas.microsoft.com/office/drawing/2014/main" id="{28CE3474-5A0F-41C5-9CEA-545D2E10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4" y="2643454"/>
            <a:ext cx="38100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Who Is “Tashkent City” For? Nation-Branding and Public Dialogue in  Uzbekistan - Voices On Cental Asia">
            <a:extLst>
              <a:ext uri="{FF2B5EF4-FFF2-40B4-BE49-F238E27FC236}">
                <a16:creationId xmlns:a16="http://schemas.microsoft.com/office/drawing/2014/main" id="{04BC7590-C137-46DE-A273-ED47F839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7" y="2630724"/>
            <a:ext cx="3810001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ilton Tashkent City приглашает на День открытых дверей - Город">
            <a:extLst>
              <a:ext uri="{FF2B5EF4-FFF2-40B4-BE49-F238E27FC236}">
                <a16:creationId xmlns:a16="http://schemas.microsoft.com/office/drawing/2014/main" id="{796B57BA-7745-4529-B36A-4F7668FC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793089"/>
            <a:ext cx="35814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Назначен новый директор «Tashkent City» - Народное слово">
            <a:extLst>
              <a:ext uri="{FF2B5EF4-FFF2-40B4-BE49-F238E27FC236}">
                <a16:creationId xmlns:a16="http://schemas.microsoft.com/office/drawing/2014/main" id="{B91A24D5-D068-4236-A59E-4A512E65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5" y="4793090"/>
            <a:ext cx="38100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Главная — Tashkent City — Международный деловой центр">
            <a:extLst>
              <a:ext uri="{FF2B5EF4-FFF2-40B4-BE49-F238E27FC236}">
                <a16:creationId xmlns:a16="http://schemas.microsoft.com/office/drawing/2014/main" id="{F730F820-49D2-43B4-A516-983795127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6" y="4793089"/>
            <a:ext cx="3809999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350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Информационные технологии обучения: определение, использование и  возможности - Новости, статьи и обзоры">
            <a:extLst>
              <a:ext uri="{FF2B5EF4-FFF2-40B4-BE49-F238E27FC236}">
                <a16:creationId xmlns:a16="http://schemas.microsoft.com/office/drawing/2014/main" id="{3A4F40A9-827B-4031-8352-2086DE54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3589" r="5435" b="4467"/>
          <a:stretch/>
        </p:blipFill>
        <p:spPr bwMode="auto">
          <a:xfrm>
            <a:off x="381000" y="3505200"/>
            <a:ext cx="6248400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600"/>
            <a:ext cx="11734800" cy="121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altLang="ru-RU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r>
              <a:rPr lang="en-US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 </a:t>
            </a:r>
            <a:r>
              <a:rPr lang="en-US" altLang="ru-RU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hamda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600" y="2408582"/>
            <a:ext cx="11734800" cy="12490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Darslining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116-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120-sahifasidagi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2290" name="Picture 2" descr="Toshkent iqtisodiy geografik rayoni » GeoOlamga xush kelibsiz!">
            <a:extLst>
              <a:ext uri="{FF2B5EF4-FFF2-40B4-BE49-F238E27FC236}">
                <a16:creationId xmlns:a16="http://schemas.microsoft.com/office/drawing/2014/main" id="{438BC0E4-9034-4557-8893-073975E7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56381"/>
            <a:ext cx="5181600" cy="28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D1629A-8646-4706-A9BE-51B06122C213}"/>
              </a:ext>
            </a:extLst>
          </p:cNvPr>
          <p:cNvSpPr/>
          <p:nvPr/>
        </p:nvSpPr>
        <p:spPr>
          <a:xfrm>
            <a:off x="261799" y="982662"/>
            <a:ext cx="11668401" cy="3108543"/>
          </a:xfrm>
          <a:prstGeom prst="rect">
            <a:avLst/>
          </a:prstGeom>
          <a:solidFill>
            <a:schemeClr val="bg1"/>
          </a:solidFill>
          <a:ln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muvofiq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Toshkent–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Toshkent–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Yangiyo‘l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tayyorlanadi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molibden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tog‘-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555CFFE-A6FF-485D-BBAE-EE3CA366A9CC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Оао узбекский металлургический комбинат. Металлургия. Узметкомбинат  Бекабад: высококачественная продукция">
            <a:extLst>
              <a:ext uri="{FF2B5EF4-FFF2-40B4-BE49-F238E27FC236}">
                <a16:creationId xmlns:a16="http://schemas.microsoft.com/office/drawing/2014/main" id="{8349AE91-E269-4F20-9921-307E248FE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9" y="4229380"/>
            <a:ext cx="3472001" cy="242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Узметкомбинат» в январе-сентябре увеличил производство на 1,5% – Газета.uz">
            <a:extLst>
              <a:ext uri="{FF2B5EF4-FFF2-40B4-BE49-F238E27FC236}">
                <a16:creationId xmlns:a16="http://schemas.microsoft.com/office/drawing/2014/main" id="{4479198E-E617-4CFF-8B75-A751387B0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4229380"/>
            <a:ext cx="3642891" cy="242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Чистая прибыль АО «Узбекский металлургический комбинат» увеличилась в 6,5  раза | Dividends - агентство финансовых новостей">
            <a:extLst>
              <a:ext uri="{FF2B5EF4-FFF2-40B4-BE49-F238E27FC236}">
                <a16:creationId xmlns:a16="http://schemas.microsoft.com/office/drawing/2014/main" id="{CFF075B4-BA99-4469-843C-FA339326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489" y="4229380"/>
            <a:ext cx="4248711" cy="242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24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EAB362A-05AE-4DB7-95D7-F8D56D209BF9}"/>
              </a:ext>
            </a:extLst>
          </p:cNvPr>
          <p:cNvSpPr/>
          <p:nvPr/>
        </p:nvSpPr>
        <p:spPr>
          <a:xfrm>
            <a:off x="152400" y="1524000"/>
            <a:ext cx="118872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Chirchiqdir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eriydigan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chidamli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qotishmalar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Ingichka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Qo‘ytosh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D76F39-FD17-460E-B69A-630EF770006E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ukumat rangli va qora metallarga doir yangi qaror qabul qildi">
            <a:extLst>
              <a:ext uri="{FF2B5EF4-FFF2-40B4-BE49-F238E27FC236}">
                <a16:creationId xmlns:a16="http://schemas.microsoft.com/office/drawing/2014/main" id="{76DA878A-431C-4E66-B62F-82E802585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94384"/>
            <a:ext cx="5257800" cy="35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Қора металл парчалари билан ишлаш қоидаларини бузганлик учун жарима солинади">
            <a:extLst>
              <a:ext uri="{FF2B5EF4-FFF2-40B4-BE49-F238E27FC236}">
                <a16:creationId xmlns:a16="http://schemas.microsoft.com/office/drawing/2014/main" id="{B8D470D1-6F6F-4B7C-B8BA-73447A09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94384"/>
            <a:ext cx="5334000" cy="35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9E8FF04-6F21-4690-A011-D4312A49F7C4}"/>
              </a:ext>
            </a:extLst>
          </p:cNvPr>
          <p:cNvSpPr/>
          <p:nvPr/>
        </p:nvSpPr>
        <p:spPr>
          <a:xfrm>
            <a:off x="152399" y="1295400"/>
            <a:ext cx="118872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Bekobod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shahridagi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korxonasi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temir-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tersakdan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ml-IN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AFA151-88DB-48CE-8E62-0D8D2FE62332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На прежнего главу крупнейшего металлургического завода Узбекистана завели  дело">
            <a:extLst>
              <a:ext uri="{FF2B5EF4-FFF2-40B4-BE49-F238E27FC236}">
                <a16:creationId xmlns:a16="http://schemas.microsoft.com/office/drawing/2014/main" id="{56CC602E-A5A7-4CD8-8131-50782ED24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4"/>
          <a:stretch/>
        </p:blipFill>
        <p:spPr bwMode="auto">
          <a:xfrm>
            <a:off x="152399" y="2641285"/>
            <a:ext cx="5791201" cy="398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Чистая прибыль АО «Узбекский металлургический комбинат» увеличилась в 6,5  раза | Dividends - агентство финансовых новостей">
            <a:extLst>
              <a:ext uri="{FF2B5EF4-FFF2-40B4-BE49-F238E27FC236}">
                <a16:creationId xmlns:a16="http://schemas.microsoft.com/office/drawing/2014/main" id="{9E4FFE0D-28FF-4CC2-AD94-FF67412CF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637183"/>
            <a:ext cx="5924893" cy="398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8C481E5-C905-42EF-AFE9-B87D4AAEC6E4}"/>
              </a:ext>
            </a:extLst>
          </p:cNvPr>
          <p:cNvSpPr/>
          <p:nvPr/>
        </p:nvSpPr>
        <p:spPr>
          <a:xfrm>
            <a:off x="16565" y="1752600"/>
            <a:ext cx="121158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majmuyi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negizida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majmuyiga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ko‘rsatishdan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chiqarilayotgan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uskunalar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jumlasidandir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1B1F8D-202F-4C20-8AD9-D93CCEBF8F46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Zamonaviy Rossiyada mashinasozlik sanoati. Mashinasozlik zavodlari va  dastgohlarni ishlab chiqaruvchilar">
            <a:extLst>
              <a:ext uri="{FF2B5EF4-FFF2-40B4-BE49-F238E27FC236}">
                <a16:creationId xmlns:a16="http://schemas.microsoft.com/office/drawing/2014/main" id="{1A9BCFE5-F851-4FD4-9255-49A8B1A6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5638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танковое наступление – Коммерсантъ Самара">
            <a:extLst>
              <a:ext uri="{FF2B5EF4-FFF2-40B4-BE49-F238E27FC236}">
                <a16:creationId xmlns:a16="http://schemas.microsoft.com/office/drawing/2014/main" id="{DBD56669-5DF0-4AE7-92F3-7018CFD92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5638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88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52503D-788D-4E2E-9B5F-CAA6201C5211}"/>
              </a:ext>
            </a:extLst>
          </p:cNvPr>
          <p:cNvSpPr/>
          <p:nvPr/>
        </p:nvSpPr>
        <p:spPr>
          <a:xfrm>
            <a:off x="228599" y="1066800"/>
            <a:ext cx="11734800" cy="2246769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ko‘lamining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negizida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topdi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Bekobod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G‘azalkentda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marmar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shifer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yuksalishi</a:t>
            </a:r>
            <a:r>
              <a:rPr lang="ml-IN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vaziyatning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yomonlashuviga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352E25-2206-4918-8BB2-D76A816DF80C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В Ахангаране построят новый цементный завод за $160 млн">
            <a:extLst>
              <a:ext uri="{FF2B5EF4-FFF2-40B4-BE49-F238E27FC236}">
                <a16:creationId xmlns:a16="http://schemas.microsoft.com/office/drawing/2014/main" id="{24BEE658-EDFC-4F4D-BC20-17A3C406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7" y="3489148"/>
            <a:ext cx="5721068" cy="32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stavka- Cement plant">
            <a:extLst>
              <a:ext uri="{FF2B5EF4-FFF2-40B4-BE49-F238E27FC236}">
                <a16:creationId xmlns:a16="http://schemas.microsoft.com/office/drawing/2014/main" id="{80D7D649-7458-4BD7-98E9-7C3F805D9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31" y="3489148"/>
            <a:ext cx="5721068" cy="32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772BC8-2ADC-4715-A324-A9CC2AE0DB55}"/>
              </a:ext>
            </a:extLst>
          </p:cNvPr>
          <p:cNvSpPr/>
          <p:nvPr/>
        </p:nvSpPr>
        <p:spPr>
          <a:xfrm>
            <a:off x="228601" y="1203940"/>
            <a:ext cx="5681870" cy="5339923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tarmoqli</a:t>
            </a:r>
            <a:r>
              <a:rPr lang="ml-IN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viloyatlardan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oldinda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ml-IN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Yangiyo‘l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Qibray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Bo‘stonliq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Parkent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Toshkent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Zangiota</a:t>
            </a:r>
            <a:r>
              <a:rPr lang="en-US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</a:t>
            </a:r>
            <a:r>
              <a:rPr lang="ml-IN" sz="31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poytaxtga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yaxlit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</a:t>
            </a:r>
            <a:r>
              <a:rPr lang="ml-IN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yetishtirishga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1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B25016-2AEB-4437-8F15-A7C0C0986EC2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407FB2-A18B-4651-BB66-74A1661E2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5000" t="12204" r="9375" b="22209"/>
          <a:stretch/>
        </p:blipFill>
        <p:spPr>
          <a:xfrm>
            <a:off x="6019800" y="945146"/>
            <a:ext cx="6062870" cy="583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38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4342</TotalTime>
  <Words>1509</Words>
  <Application>Microsoft Office PowerPoint</Application>
  <PresentationFormat>Широкоэкранный</PresentationFormat>
  <Paragraphs>102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Презентация PowerPoint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368</cp:revision>
  <dcterms:created xsi:type="dcterms:W3CDTF">2020-06-30T15:34:35Z</dcterms:created>
  <dcterms:modified xsi:type="dcterms:W3CDTF">2021-02-17T10:31:09Z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