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32" r:id="rId5"/>
    <p:sldId id="263" r:id="rId6"/>
    <p:sldId id="364" r:id="rId7"/>
    <p:sldId id="315" r:id="rId8"/>
    <p:sldId id="1415" r:id="rId9"/>
    <p:sldId id="337" r:id="rId10"/>
    <p:sldId id="316" r:id="rId11"/>
    <p:sldId id="338" r:id="rId12"/>
    <p:sldId id="365" r:id="rId13"/>
    <p:sldId id="1416" r:id="rId14"/>
    <p:sldId id="366" r:id="rId15"/>
    <p:sldId id="343" r:id="rId16"/>
    <p:sldId id="1417" r:id="rId17"/>
    <p:sldId id="1418" r:id="rId18"/>
    <p:sldId id="1419" r:id="rId19"/>
    <p:sldId id="1420" r:id="rId20"/>
    <p:sldId id="1421" r:id="rId21"/>
    <p:sldId id="1422" r:id="rId22"/>
    <p:sldId id="1423" r:id="rId23"/>
    <p:sldId id="1424" r:id="rId24"/>
    <p:sldId id="1425" r:id="rId25"/>
    <p:sldId id="1406" r:id="rId26"/>
    <p:sldId id="296" r:id="rId27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5CBE99-9980-45FF-8A62-E0312C9D74DB}">
          <p14:sldIdLst>
            <p14:sldId id="287"/>
            <p14:sldId id="332"/>
            <p14:sldId id="263"/>
            <p14:sldId id="364"/>
            <p14:sldId id="315"/>
            <p14:sldId id="1415"/>
            <p14:sldId id="337"/>
            <p14:sldId id="316"/>
            <p14:sldId id="338"/>
            <p14:sldId id="365"/>
            <p14:sldId id="1416"/>
            <p14:sldId id="366"/>
            <p14:sldId id="343"/>
            <p14:sldId id="1417"/>
            <p14:sldId id="1418"/>
            <p14:sldId id="1419"/>
            <p14:sldId id="1420"/>
            <p14:sldId id="1421"/>
            <p14:sldId id="1422"/>
            <p14:sldId id="1423"/>
            <p14:sldId id="1424"/>
            <p14:sldId id="1425"/>
            <p14:sldId id="1406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CC9900"/>
    <a:srgbClr val="CCCC00"/>
    <a:srgbClr val="00A249"/>
    <a:srgbClr val="AC75D5"/>
    <a:srgbClr val="15FF7F"/>
    <a:srgbClr val="FFFF66"/>
    <a:srgbClr val="C8A5E3"/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72" d="100"/>
          <a:sy n="72" d="100"/>
        </p:scale>
        <p:origin x="63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0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6933" y="0"/>
            <a:ext cx="12175067" cy="174579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494913" y="1382768"/>
            <a:ext cx="8333902" cy="409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48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rgbClr val="1E0AB6"/>
                </a:solidFill>
              </a:rPr>
              <a:t>Mavzu</a:t>
            </a:r>
            <a:r>
              <a:rPr lang="en-US" altLang="ru-RU" sz="4800" b="1" dirty="0">
                <a:solidFill>
                  <a:srgbClr val="1E0AB6"/>
                </a:solidFill>
              </a:rPr>
              <a:t>: </a:t>
            </a:r>
            <a:r>
              <a:rPr lang="en-US" altLang="ru-RU" sz="4800" b="1" dirty="0" err="1">
                <a:solidFill>
                  <a:srgbClr val="1E0AB6"/>
                </a:solidFill>
              </a:rPr>
              <a:t>O‘zbekiston</a:t>
            </a:r>
            <a:r>
              <a:rPr lang="en-US" altLang="ru-RU" sz="4800" b="1" dirty="0">
                <a:solidFill>
                  <a:srgbClr val="1E0AB6"/>
                </a:solidFill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</a:rPr>
              <a:t>iqtisodiyotini</a:t>
            </a:r>
            <a:r>
              <a:rPr lang="en-US" altLang="ru-RU" sz="4800" b="1" dirty="0">
                <a:solidFill>
                  <a:srgbClr val="1E0AB6"/>
                </a:solidFill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</a:rPr>
              <a:t>hududiy</a:t>
            </a:r>
            <a:r>
              <a:rPr lang="en-US" altLang="ru-RU" sz="4800" b="1" dirty="0">
                <a:solidFill>
                  <a:srgbClr val="1E0AB6"/>
                </a:solidFill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</a:rPr>
              <a:t>tashkil</a:t>
            </a:r>
            <a:r>
              <a:rPr lang="en-US" altLang="ru-RU" sz="4800" b="1" dirty="0">
                <a:solidFill>
                  <a:srgbClr val="1E0AB6"/>
                </a:solidFill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</a:rPr>
              <a:t>etish</a:t>
            </a:r>
            <a:r>
              <a:rPr lang="en-US" altLang="ru-RU" sz="4800" b="1" dirty="0">
                <a:solidFill>
                  <a:srgbClr val="1E0AB6"/>
                </a:solidFill>
              </a:rPr>
              <a:t>. Toshkent </a:t>
            </a:r>
            <a:r>
              <a:rPr lang="en-US" altLang="ru-RU" sz="4800" b="1" dirty="0" err="1">
                <a:solidFill>
                  <a:srgbClr val="1E0AB6"/>
                </a:solidFill>
              </a:rPr>
              <a:t>iqtisodiy</a:t>
            </a:r>
            <a:r>
              <a:rPr lang="en-US" altLang="ru-RU" sz="4800" b="1" dirty="0">
                <a:solidFill>
                  <a:srgbClr val="1E0AB6"/>
                </a:solidFill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</a:rPr>
              <a:t>rayoni</a:t>
            </a:r>
            <a:endParaRPr lang="ru-RU" altLang="ru-RU" sz="48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02845" y="1941751"/>
            <a:ext cx="728133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31418" y="247649"/>
            <a:ext cx="1866669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24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31418" y="247648"/>
            <a:ext cx="1866670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492606" y="390912"/>
            <a:ext cx="795383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ru-RU" sz="5400" b="1" spc="21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15560" y="583025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074153"/>
            <a:ext cx="707128" cy="202065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851" y="-36350"/>
            <a:ext cx="1745796" cy="1745796"/>
          </a:xfrm>
          <a:prstGeom prst="rect">
            <a:avLst/>
          </a:prstGeom>
          <a:noFill/>
        </p:spPr>
      </p:pic>
      <p:pic>
        <p:nvPicPr>
          <p:cNvPr id="1026" name="Picture 2" descr="Утверждены хокимы двух районов Ташобласти – Газета.uz">
            <a:extLst>
              <a:ext uri="{FF2B5EF4-FFF2-40B4-BE49-F238E27FC236}">
                <a16:creationId xmlns:a16="http://schemas.microsoft.com/office/drawing/2014/main" id="{F992D8E3-E156-4559-960D-48C6B25E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1" r="10000"/>
          <a:stretch/>
        </p:blipFill>
        <p:spPr bwMode="auto">
          <a:xfrm>
            <a:off x="8310420" y="2156430"/>
            <a:ext cx="3615800" cy="37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9E044F-4385-49AA-81CC-76E832658A29}"/>
              </a:ext>
            </a:extLst>
          </p:cNvPr>
          <p:cNvSpPr/>
          <p:nvPr/>
        </p:nvSpPr>
        <p:spPr>
          <a:xfrm>
            <a:off x="1179541" y="6064986"/>
            <a:ext cx="79500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DF73A4-8744-4E48-8D3F-3103DF9D329E}"/>
              </a:ext>
            </a:extLst>
          </p:cNvPr>
          <p:cNvSpPr/>
          <p:nvPr/>
        </p:nvSpPr>
        <p:spPr>
          <a:xfrm>
            <a:off x="0" y="-1"/>
            <a:ext cx="12192000" cy="1219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YaIMni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shakllantirishda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hududlarning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ishtiroki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YaIMga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nisbatab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% da, 2017-y.)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9C0AD0-C858-4927-871F-1C7F02C2E3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375" t="23320" r="43254" b="26655"/>
          <a:stretch/>
        </p:blipFill>
        <p:spPr>
          <a:xfrm>
            <a:off x="952498" y="1371600"/>
            <a:ext cx="10287001" cy="53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88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65F592D-0C05-484C-A18A-A3E85B8DA38C}"/>
              </a:ext>
            </a:extLst>
          </p:cNvPr>
          <p:cNvSpPr/>
          <p:nvPr/>
        </p:nvSpPr>
        <p:spPr>
          <a:xfrm>
            <a:off x="0" y="-1"/>
            <a:ext cx="12192000" cy="86391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072FB6-0AFE-44D3-B00C-1F7EAA222028}"/>
              </a:ext>
            </a:extLst>
          </p:cNvPr>
          <p:cNvSpPr/>
          <p:nvPr/>
        </p:nvSpPr>
        <p:spPr>
          <a:xfrm>
            <a:off x="228599" y="1492508"/>
            <a:ext cx="4648201" cy="483209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ma’muriy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Qirg‘iziston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ᐈ Контурная карта узбекистана вектор, векторные картинки карта узбекистана  | скачать на Depositphotos®">
            <a:extLst>
              <a:ext uri="{FF2B5EF4-FFF2-40B4-BE49-F238E27FC236}">
                <a16:creationId xmlns:a16="http://schemas.microsoft.com/office/drawing/2014/main" id="{3C27CA90-A9D0-482F-9447-169308443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04428"/>
            <a:ext cx="7159188" cy="46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250525-194C-4B6C-A950-33B3CC2AEB0A}"/>
              </a:ext>
            </a:extLst>
          </p:cNvPr>
          <p:cNvSpPr/>
          <p:nvPr/>
        </p:nvSpPr>
        <p:spPr>
          <a:xfrm>
            <a:off x="5257800" y="5257800"/>
            <a:ext cx="1752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29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F83E73-4FAE-4C81-85C1-3A86ABC604AA}"/>
              </a:ext>
            </a:extLst>
          </p:cNvPr>
          <p:cNvSpPr/>
          <p:nvPr/>
        </p:nvSpPr>
        <p:spPr>
          <a:xfrm>
            <a:off x="228599" y="914400"/>
            <a:ext cx="11734800" cy="2246769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o‘rnidagi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qulaylik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 1930-yildan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maqomida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kelmoqda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Yangiyo‘l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Qibray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Bo‘stonliq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Parkent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Toshkent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Zangiota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EBD748-7B8E-4D88-9F5A-B48A0DA4DE11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irziyoyev meva-sabzavot mahsulotlarini eksport qilishga doir muhim qarorni  imzoladi">
            <a:extLst>
              <a:ext uri="{FF2B5EF4-FFF2-40B4-BE49-F238E27FC236}">
                <a16:creationId xmlns:a16="http://schemas.microsoft.com/office/drawing/2014/main" id="{81D36B37-6594-4482-BECD-E62D23BC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13567"/>
            <a:ext cx="5448300" cy="33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 2018 году Узбекистан произведет 8 млн 235 тыс. тонн плодоовощной  продукции | NORMA.UZ">
            <a:extLst>
              <a:ext uri="{FF2B5EF4-FFF2-40B4-BE49-F238E27FC236}">
                <a16:creationId xmlns:a16="http://schemas.microsoft.com/office/drawing/2014/main" id="{39D14CBD-7FD7-4254-B1F2-CB7520DD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13568"/>
            <a:ext cx="5448299" cy="33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27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52400" y="2895600"/>
            <a:ext cx="6400800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relyefning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shakllaridan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yaratadi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Rayonning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Sirdaryoga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qadar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100-150 km dan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Tashkent region may be divided into two parts">
            <a:extLst>
              <a:ext uri="{FF2B5EF4-FFF2-40B4-BE49-F238E27FC236}">
                <a16:creationId xmlns:a16="http://schemas.microsoft.com/office/drawing/2014/main" id="{5007E135-8AE2-4CD7-8E97-05E285331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9000"/>
          <a:stretch/>
        </p:blipFill>
        <p:spPr bwMode="auto">
          <a:xfrm>
            <a:off x="6324600" y="1031238"/>
            <a:ext cx="5410200" cy="576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12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6705600" y="2334922"/>
            <a:ext cx="5370443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tog‘lardagi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(500-700 mm)dan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to‘yinib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dalalarni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sug‘orishdan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olishda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o‘ynaydi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Keles in Tashkent Region, Uzbekistan | Sygic Travel">
            <a:extLst>
              <a:ext uri="{FF2B5EF4-FFF2-40B4-BE49-F238E27FC236}">
                <a16:creationId xmlns:a16="http://schemas.microsoft.com/office/drawing/2014/main" id="{0B391E82-9ABD-447F-BA63-2DDF7D0FB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000"/>
          <a:stretch/>
        </p:blipFill>
        <p:spPr bwMode="auto">
          <a:xfrm>
            <a:off x="228600" y="914400"/>
            <a:ext cx="6324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5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210377" y="1676400"/>
            <a:ext cx="11771243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ichimlik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ta’minlangan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samarali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sig‘imi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2,0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Chorvoq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ombori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Tuyabo‘g‘iz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ombori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(“Toshkent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qurilgan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endParaRPr lang="ru-RU" sz="3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Территория чистой воды » Горная жемчужина Узбекистана: Чарвакское  водохранилище">
            <a:extLst>
              <a:ext uri="{FF2B5EF4-FFF2-40B4-BE49-F238E27FC236}">
                <a16:creationId xmlns:a16="http://schemas.microsoft.com/office/drawing/2014/main" id="{96B82C1D-AC31-4AC2-AEB1-E1B3B491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"/>
          <a:stretch/>
        </p:blipFill>
        <p:spPr bwMode="auto">
          <a:xfrm>
            <a:off x="213690" y="4012884"/>
            <a:ext cx="3977310" cy="26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Ахангаранское водохранилище — Википедия">
            <a:extLst>
              <a:ext uri="{FF2B5EF4-FFF2-40B4-BE49-F238E27FC236}">
                <a16:creationId xmlns:a16="http://schemas.microsoft.com/office/drawing/2014/main" id="{5DAB13A9-DDF7-48DC-A689-62BBE628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4012884"/>
            <a:ext cx="3886199" cy="26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uyabo'g'iz suv ombori (Toshkent dengizi) | Shosh.uz">
            <a:extLst>
              <a:ext uri="{FF2B5EF4-FFF2-40B4-BE49-F238E27FC236}">
                <a16:creationId xmlns:a16="http://schemas.microsoft.com/office/drawing/2014/main" id="{AF5C7EB4-7E27-4F99-B695-1286A5639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4012883"/>
            <a:ext cx="3748709" cy="26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261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57978" y="1860271"/>
            <a:ext cx="7931558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rayonlardan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mamlakatimizdagi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keramika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gilmoya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Ko`mir sanoati » GeoOlamga xush kelibsiz!">
            <a:extLst>
              <a:ext uri="{FF2B5EF4-FFF2-40B4-BE49-F238E27FC236}">
                <a16:creationId xmlns:a16="http://schemas.microsoft.com/office/drawing/2014/main" id="{4F14E028-1F91-4A79-95C8-92E8E882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0874"/>
            <a:ext cx="3787074" cy="23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ўмир конлари «Ўзбекистон темир йўллари» АЖ таркибига ўтказилади | Azon.uz  - Ахборот-таҳлилий портал">
            <a:extLst>
              <a:ext uri="{FF2B5EF4-FFF2-40B4-BE49-F238E27FC236}">
                <a16:creationId xmlns:a16="http://schemas.microsoft.com/office/drawing/2014/main" id="{73935692-5F09-4537-9F8E-BBDEAFE6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61" y="4340872"/>
            <a:ext cx="3787074" cy="23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Ташкентская область | Инвестиционный портал Узбекистана">
            <a:extLst>
              <a:ext uri="{FF2B5EF4-FFF2-40B4-BE49-F238E27FC236}">
                <a16:creationId xmlns:a16="http://schemas.microsoft.com/office/drawing/2014/main" id="{9C6F334D-D6E5-4C35-B6A6-57A7E5211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6366" r="5176" b="6179"/>
          <a:stretch/>
        </p:blipFill>
        <p:spPr bwMode="auto">
          <a:xfrm>
            <a:off x="8077200" y="929323"/>
            <a:ext cx="3957701" cy="5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20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5624716" y="3086133"/>
            <a:ext cx="6484871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1/5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rayonda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yashamoqda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Rayonda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qo‘shmaganda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50 %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sonidagi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mehnatga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yaroqlilar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        1-o‘rinda </a:t>
            </a:r>
            <a:r>
              <a:rPr lang="en-US" sz="36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Ташкентская область | Инвестиционный портал Узбекистана">
            <a:extLst>
              <a:ext uri="{FF2B5EF4-FFF2-40B4-BE49-F238E27FC236}">
                <a16:creationId xmlns:a16="http://schemas.microsoft.com/office/drawing/2014/main" id="{690744B3-E9E9-42C9-A71D-F781607B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7" y="811696"/>
            <a:ext cx="5286375" cy="587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13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5638800" y="3086133"/>
            <a:ext cx="6470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taraqqiyot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vodiysidan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turardi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Rayonda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topilishi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konchilik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rivojlanishiga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tug‘ildi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respublikada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1-o‘ringa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3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KARTOGRAFIYA ILMIY-ISHLAB CHIQARISH DAVLAT KORHONASI">
            <a:extLst>
              <a:ext uri="{FF2B5EF4-FFF2-40B4-BE49-F238E27FC236}">
                <a16:creationId xmlns:a16="http://schemas.microsoft.com/office/drawing/2014/main" id="{BE3F9970-B85A-4D14-836E-29AC0BA62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" t="10000" r="42355" b="7777"/>
          <a:stretch/>
        </p:blipFill>
        <p:spPr bwMode="auto">
          <a:xfrm>
            <a:off x="152400" y="919402"/>
            <a:ext cx="5715000" cy="577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90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234813" y="4800600"/>
            <a:ext cx="11804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Endilikda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O‘zbekistondagi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tarmog‘ining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barchasi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Yalpi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mahsulotining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sanoatga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sanoatlari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3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3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3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Sanoat korxonalari soni bo'yicha qaysi hudud yetakchi?">
            <a:extLst>
              <a:ext uri="{FF2B5EF4-FFF2-40B4-BE49-F238E27FC236}">
                <a16:creationId xmlns:a16="http://schemas.microsoft.com/office/drawing/2014/main" id="{F2CB20A6-771A-4554-A5A8-9415A022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7412"/>
            <a:ext cx="3810000" cy="32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Ўзбекистон Савдо-саноат палатаси">
            <a:extLst>
              <a:ext uri="{FF2B5EF4-FFF2-40B4-BE49-F238E27FC236}">
                <a16:creationId xmlns:a16="http://schemas.microsoft.com/office/drawing/2014/main" id="{B462C5E9-F199-4DD6-ADAF-94D98AF6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7412"/>
            <a:ext cx="3886200" cy="32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Создана Ассоциация предприятий электротехнической промышленности | NORMA.UZ">
            <a:extLst>
              <a:ext uri="{FF2B5EF4-FFF2-40B4-BE49-F238E27FC236}">
                <a16:creationId xmlns:a16="http://schemas.microsoft.com/office/drawing/2014/main" id="{F2D94FFA-54FB-4B49-8670-E3726158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837412"/>
            <a:ext cx="3886200" cy="32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7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B1E071E-A552-4D57-82BA-3DB249252413}"/>
              </a:ext>
            </a:extLst>
          </p:cNvPr>
          <p:cNvSpPr/>
          <p:nvPr/>
        </p:nvSpPr>
        <p:spPr>
          <a:xfrm>
            <a:off x="271670" y="1096617"/>
            <a:ext cx="118872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muvofiq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taqsimlanishiga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1"/>
            <a:ext cx="12192000" cy="6858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oshkent viloyatida o'zini o'zi band qilganlar soni 25 ming nafardan oshdi  | UzReport.news">
            <a:extLst>
              <a:ext uri="{FF2B5EF4-FFF2-40B4-BE49-F238E27FC236}">
                <a16:creationId xmlns:a16="http://schemas.microsoft.com/office/drawing/2014/main" id="{707CF7BB-B8CF-47DE-BF18-CF15606EC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15772" r="5105" b="13338"/>
          <a:stretch/>
        </p:blipFill>
        <p:spPr bwMode="auto">
          <a:xfrm>
            <a:off x="152400" y="2801695"/>
            <a:ext cx="5879498" cy="38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ZORI MEHNAT – Таджикистан – Энциклопедия на таджикском языке">
            <a:extLst>
              <a:ext uri="{FF2B5EF4-FFF2-40B4-BE49-F238E27FC236}">
                <a16:creationId xmlns:a16="http://schemas.microsoft.com/office/drawing/2014/main" id="{87EF53EA-4C5D-4E8D-9FB8-4F0C46717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4" b="6489"/>
          <a:stretch/>
        </p:blipFill>
        <p:spPr bwMode="auto">
          <a:xfrm>
            <a:off x="6215270" y="2848077"/>
            <a:ext cx="5932839" cy="38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93605" y="1143000"/>
            <a:ext cx="11804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Yoqilg‘i-energetika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r>
              <a:rPr lang="en-US" sz="32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qudratli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negizini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elektroenergetika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chiqarilayotgan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energiyaning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rayonda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32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FF5D882F-D4B7-4276-8C6C-FD58ACCB2021}"/>
              </a:ext>
            </a:extLst>
          </p:cNvPr>
          <p:cNvSpPr/>
          <p:nvPr/>
        </p:nvSpPr>
        <p:spPr>
          <a:xfrm>
            <a:off x="76200" y="5207316"/>
            <a:ext cx="1201164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ta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qudratli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IES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Chirchiq-Bo‘zsuv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gidroenergetika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kaskadi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 IES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IES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IES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ishlaydi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Toshkent IES ishchilariga 5 oydan beri maosh berilmayapti">
            <a:extLst>
              <a:ext uri="{FF2B5EF4-FFF2-40B4-BE49-F238E27FC236}">
                <a16:creationId xmlns:a16="http://schemas.microsoft.com/office/drawing/2014/main" id="{0126EEDC-5FB6-4C48-B92A-30AA65F8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5" y="3007848"/>
            <a:ext cx="3848100" cy="216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Проекты">
            <a:extLst>
              <a:ext uri="{FF2B5EF4-FFF2-40B4-BE49-F238E27FC236}">
                <a16:creationId xmlns:a16="http://schemas.microsoft.com/office/drawing/2014/main" id="{AEAC95E1-62BE-406E-B3F7-CF3607F7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88" y="3004182"/>
            <a:ext cx="3701912" cy="216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oyihalar">
            <a:extLst>
              <a:ext uri="{FF2B5EF4-FFF2-40B4-BE49-F238E27FC236}">
                <a16:creationId xmlns:a16="http://schemas.microsoft.com/office/drawing/2014/main" id="{97485C9A-349B-401B-BAE4-4ECB505FC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004182"/>
            <a:ext cx="3701913" cy="216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782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93605" y="1295400"/>
            <a:ext cx="11804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 100 dan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ipak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paxtachilik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uskunalar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to‘qimachilik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kabel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konsentratlari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ipak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gazlama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kanop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kanop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jo‘natiladi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FF5D882F-D4B7-4276-8C6C-FD58ACCB2021}"/>
              </a:ext>
            </a:extLst>
          </p:cNvPr>
          <p:cNvSpPr/>
          <p:nvPr/>
        </p:nvSpPr>
        <p:spPr>
          <a:xfrm>
            <a:off x="76200" y="5283516"/>
            <a:ext cx="1201164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yog‘och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keltiriladi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transportidan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Eksport qilishda eng qimmat boʻlgan mevalar narxi yangilandi">
            <a:extLst>
              <a:ext uri="{FF2B5EF4-FFF2-40B4-BE49-F238E27FC236}">
                <a16:creationId xmlns:a16="http://schemas.microsoft.com/office/drawing/2014/main" id="{2DA538D8-6624-48E0-85FE-77B7687A2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293916"/>
            <a:ext cx="3048001" cy="19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'zbekistonda to'qimachilik mahsulotlari eksporti hajmi oshdi |  UzReport.news">
            <a:extLst>
              <a:ext uri="{FF2B5EF4-FFF2-40B4-BE49-F238E27FC236}">
                <a16:creationId xmlns:a16="http://schemas.microsoft.com/office/drawing/2014/main" id="{151EB724-7287-46E3-9644-F51D4F92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93916"/>
            <a:ext cx="2895600" cy="19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Yurtimizda yetishtirilayotgan qishloq xo'jaligi mahsulotlari 66 ta  mamlakatga eksport qilinmoqda — Review.uz">
            <a:extLst>
              <a:ext uri="{FF2B5EF4-FFF2-40B4-BE49-F238E27FC236}">
                <a16:creationId xmlns:a16="http://schemas.microsoft.com/office/drawing/2014/main" id="{64E12D3A-624C-4D92-B8D7-0513A370E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93916"/>
            <a:ext cx="3048000" cy="19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Меховые шкурки каракуля - особенности | Meha-Skurki">
            <a:extLst>
              <a:ext uri="{FF2B5EF4-FFF2-40B4-BE49-F238E27FC236}">
                <a16:creationId xmlns:a16="http://schemas.microsoft.com/office/drawing/2014/main" id="{2D9CF75E-E40D-49E1-A8A6-A92FE1FD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293916"/>
            <a:ext cx="2705100" cy="195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337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id="{00F31FCF-EC64-4B8F-BF58-BD8E81A874E1}"/>
              </a:ext>
            </a:extLst>
          </p:cNvPr>
          <p:cNvSpPr/>
          <p:nvPr/>
        </p:nvSpPr>
        <p:spPr>
          <a:xfrm>
            <a:off x="193605" y="800574"/>
            <a:ext cx="1180478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1930-1940-yillarda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yo‘llari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asfalt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yo‘llar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Katta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trakti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(700 km)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Toshkentni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Termiz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bog‘laydi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Toshkent-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Qo‘qon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ta’mirlandi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89A405-4A0D-4280-A15E-356029038C2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FF5D882F-D4B7-4276-8C6C-FD58ACCB2021}"/>
              </a:ext>
            </a:extLst>
          </p:cNvPr>
          <p:cNvSpPr/>
          <p:nvPr/>
        </p:nvSpPr>
        <p:spPr>
          <a:xfrm>
            <a:off x="76200" y="5207316"/>
            <a:ext cx="12011647" cy="14220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Toshkent-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Chinoz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Guliston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avtotrassasi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Toshkent-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Toshkent-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Chorvoq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Mirzacho‘lni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kesib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o‘tadigan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Toshkent-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Jizzax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temiryo‘llarining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Toshkent Tojikistonni chetga surdimi? - BBC News O'zbek">
            <a:extLst>
              <a:ext uri="{FF2B5EF4-FFF2-40B4-BE49-F238E27FC236}">
                <a16:creationId xmlns:a16="http://schemas.microsoft.com/office/drawing/2014/main" id="{C58D0EE9-F5EB-4D06-B0A3-19041002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25896"/>
            <a:ext cx="3962401" cy="28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Qamchiq dovonida qishki mavsum uchun 5600 tonna tuz zaxirasi yaratildi -  Daryo">
            <a:extLst>
              <a:ext uri="{FF2B5EF4-FFF2-40B4-BE49-F238E27FC236}">
                <a16:creationId xmlns:a16="http://schemas.microsoft.com/office/drawing/2014/main" id="{55B98D3E-1954-4EC6-A366-90F2B148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5" y="2325895"/>
            <a:ext cx="3962401" cy="28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Lokomotivlar.uz">
            <a:extLst>
              <a:ext uri="{FF2B5EF4-FFF2-40B4-BE49-F238E27FC236}">
                <a16:creationId xmlns:a16="http://schemas.microsoft.com/office/drawing/2014/main" id="{B9DC3E0E-1C22-4B01-A1B1-6071E57B6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 bwMode="auto">
          <a:xfrm>
            <a:off x="8305800" y="2325895"/>
            <a:ext cx="3581400" cy="28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98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683198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C89482-D017-4546-AEA3-A77C0B2879AE}"/>
              </a:ext>
            </a:extLst>
          </p:cNvPr>
          <p:cNvSpPr/>
          <p:nvPr/>
        </p:nvSpPr>
        <p:spPr>
          <a:xfrm rot="5400000">
            <a:off x="5905500" y="-1257301"/>
            <a:ext cx="76200" cy="10363200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FA8916-5021-49C7-A2D0-20F0A10A5517}"/>
              </a:ext>
            </a:extLst>
          </p:cNvPr>
          <p:cNvSpPr/>
          <p:nvPr/>
        </p:nvSpPr>
        <p:spPr>
          <a:xfrm flipH="1">
            <a:off x="5989319" y="990600"/>
            <a:ext cx="60962" cy="2743200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0DD659-F710-4937-8F13-C587988463AB}"/>
              </a:ext>
            </a:extLst>
          </p:cNvPr>
          <p:cNvSpPr/>
          <p:nvPr/>
        </p:nvSpPr>
        <p:spPr>
          <a:xfrm>
            <a:off x="1524000" y="844827"/>
            <a:ext cx="29718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Qulayliklari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7747A12-6DF4-4AA9-85E7-12F4341F46D2}"/>
              </a:ext>
            </a:extLst>
          </p:cNvPr>
          <p:cNvSpPr/>
          <p:nvPr/>
        </p:nvSpPr>
        <p:spPr>
          <a:xfrm>
            <a:off x="7696200" y="844827"/>
            <a:ext cx="2971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Noqulayliklari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974B899-AC7D-426A-B791-3A910E63E1CD}"/>
              </a:ext>
            </a:extLst>
          </p:cNvPr>
          <p:cNvSpPr/>
          <p:nvPr/>
        </p:nvSpPr>
        <p:spPr>
          <a:xfrm>
            <a:off x="4495800" y="4114800"/>
            <a:ext cx="2971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Imkoniyatlari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D7C169-E81E-4173-A566-08EE9D2EE600}"/>
              </a:ext>
            </a:extLst>
          </p:cNvPr>
          <p:cNvSpPr/>
          <p:nvPr/>
        </p:nvSpPr>
        <p:spPr>
          <a:xfrm>
            <a:off x="365762" y="1828800"/>
            <a:ext cx="5412186" cy="1904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-fan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ko‘rsatish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rivojlangaligi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676E6EC-DD47-4182-B097-9F4F0CC5CF7C}"/>
              </a:ext>
            </a:extLst>
          </p:cNvPr>
          <p:cNvSpPr/>
          <p:nvPr/>
        </p:nvSpPr>
        <p:spPr>
          <a:xfrm>
            <a:off x="6096000" y="1828800"/>
            <a:ext cx="6035037" cy="1904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transport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vositalaridan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atmosferaga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chiqarilishi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maishiy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chiqindilarning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ko‘payib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8BBC704-80AA-404A-8C23-E144B6F0090F}"/>
              </a:ext>
            </a:extLst>
          </p:cNvPr>
          <p:cNvSpPr/>
          <p:nvPr/>
        </p:nvSpPr>
        <p:spPr>
          <a:xfrm>
            <a:off x="2066014" y="4747591"/>
            <a:ext cx="7755171" cy="1904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so‘lim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go‘shalarining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salohiyatining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yuqoriligi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bazasining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qamrovliligi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Информационные технологии обучения: определение, использование и  возможности - Новости, статьи и обзоры">
            <a:extLst>
              <a:ext uri="{FF2B5EF4-FFF2-40B4-BE49-F238E27FC236}">
                <a16:creationId xmlns:a16="http://schemas.microsoft.com/office/drawing/2014/main" id="{3A4F40A9-827B-4031-8352-2086DE54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3589" r="5435" b="4467"/>
          <a:stretch/>
        </p:blipFill>
        <p:spPr bwMode="auto">
          <a:xfrm>
            <a:off x="381000" y="3505200"/>
            <a:ext cx="6248400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600"/>
            <a:ext cx="11734800" cy="167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iqtisodiyotini</a:t>
            </a:r>
            <a:r>
              <a:rPr lang="en-US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Toshkent </a:t>
            </a:r>
            <a:r>
              <a:rPr lang="en-US" altLang="ru-RU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hamda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5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600" y="2819400"/>
            <a:ext cx="11734800" cy="685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Toshkent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iqtisodiy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rayoniga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ta’rif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2290" name="Picture 2" descr="Toshkent iqtisodiy geografik rayoni » GeoOlamga xush kelibsiz!">
            <a:extLst>
              <a:ext uri="{FF2B5EF4-FFF2-40B4-BE49-F238E27FC236}">
                <a16:creationId xmlns:a16="http://schemas.microsoft.com/office/drawing/2014/main" id="{438BC0E4-9034-4557-8893-073975E7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57600"/>
            <a:ext cx="5181600" cy="309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BA430DE-993A-4AB2-86DB-8EAE9153D234}"/>
              </a:ext>
            </a:extLst>
          </p:cNvPr>
          <p:cNvSpPr/>
          <p:nvPr/>
        </p:nvSpPr>
        <p:spPr>
          <a:xfrm>
            <a:off x="152400" y="1219200"/>
            <a:ext cx="11887200" cy="47774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holatlardagina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chiqarilayotgan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qismlaridagidan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arzonga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tushishi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zaxirasi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yetarli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ayirboshlaganda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xarajati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arzon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995E74-0440-46B7-9111-7AC3E02B64B4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5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D1629A-8646-4706-A9BE-51B06122C213}"/>
              </a:ext>
            </a:extLst>
          </p:cNvPr>
          <p:cNvSpPr/>
          <p:nvPr/>
        </p:nvSpPr>
        <p:spPr>
          <a:xfrm>
            <a:off x="781879" y="933271"/>
            <a:ext cx="1118152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o‘tib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hududlarning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ixtisoslashuvida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o‘zgarishlar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berishi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ochilib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tushirilgach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hududda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shakllandi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40BF7F15-6F7E-42B0-8AFF-C4557A9CB7B8}"/>
              </a:ext>
            </a:extLst>
          </p:cNvPr>
          <p:cNvSpPr/>
          <p:nvPr/>
        </p:nvSpPr>
        <p:spPr>
          <a:xfrm>
            <a:off x="76200" y="1143000"/>
            <a:ext cx="652808" cy="599868"/>
          </a:xfrm>
          <a:prstGeom prst="flowChartConnector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8DC24E63-D3CB-428F-A33E-73C2B7440DD5}"/>
              </a:ext>
            </a:extLst>
          </p:cNvPr>
          <p:cNvSpPr/>
          <p:nvPr/>
        </p:nvSpPr>
        <p:spPr>
          <a:xfrm>
            <a:off x="76200" y="2913749"/>
            <a:ext cx="652808" cy="599868"/>
          </a:xfrm>
          <a:prstGeom prst="flowChartConnector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B71215-271D-443B-8E9F-FC92D0075CDF}"/>
              </a:ext>
            </a:extLst>
          </p:cNvPr>
          <p:cNvSpPr/>
          <p:nvPr/>
        </p:nvSpPr>
        <p:spPr>
          <a:xfrm>
            <a:off x="781879" y="2585636"/>
            <a:ext cx="11181521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mustaqillikka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erishgach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don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ta’minlash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vazifasi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qo‘yildi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viloyatlarda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g‘alla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ekila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boshlandi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Oqibatda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viloyatlar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paxtachilikdan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g‘allachilikka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ixtisoslashdi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2F48B691-ABF8-4767-BDEA-2A824BE79238}"/>
              </a:ext>
            </a:extLst>
          </p:cNvPr>
          <p:cNvSpPr/>
          <p:nvPr/>
        </p:nvSpPr>
        <p:spPr>
          <a:xfrm>
            <a:off x="76200" y="4387631"/>
            <a:ext cx="652808" cy="599868"/>
          </a:xfrm>
          <a:prstGeom prst="flowChartConnector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2654B03-C823-405A-BBCE-91B1B0D463B7}"/>
              </a:ext>
            </a:extLst>
          </p:cNvPr>
          <p:cNvSpPr/>
          <p:nvPr/>
        </p:nvSpPr>
        <p:spPr>
          <a:xfrm>
            <a:off x="781879" y="4272067"/>
            <a:ext cx="11181521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taqsimlanishi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ixtisoslashuviga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F253D626-C1E3-48FA-9D0F-345E350C4898}"/>
              </a:ext>
            </a:extLst>
          </p:cNvPr>
          <p:cNvSpPr/>
          <p:nvPr/>
        </p:nvSpPr>
        <p:spPr>
          <a:xfrm>
            <a:off x="76200" y="5700698"/>
            <a:ext cx="652808" cy="599868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77096B-F47B-44B8-95E3-B9D5906BD1A4}"/>
              </a:ext>
            </a:extLst>
          </p:cNvPr>
          <p:cNvSpPr/>
          <p:nvPr/>
        </p:nvSpPr>
        <p:spPr>
          <a:xfrm>
            <a:off x="781879" y="5589166"/>
            <a:ext cx="11181521" cy="830997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(hudud)lar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miqyosida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qamrovda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555CFFE-A6FF-485D-BBAE-EE3CA366A9CC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4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EAB362A-05AE-4DB7-95D7-F8D56D209BF9}"/>
              </a:ext>
            </a:extLst>
          </p:cNvPr>
          <p:cNvSpPr/>
          <p:nvPr/>
        </p:nvSpPr>
        <p:spPr>
          <a:xfrm>
            <a:off x="152400" y="1066800"/>
            <a:ext cx="118872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miqyosida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formula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topamiz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38E2A0F-AF92-4008-9BE2-F221CC801065}"/>
              </a:ext>
            </a:extLst>
          </p:cNvPr>
          <p:cNvSpPr/>
          <p:nvPr/>
        </p:nvSpPr>
        <p:spPr>
          <a:xfrm>
            <a:off x="76200" y="2057401"/>
            <a:ext cx="7709452" cy="16763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 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D76F39-FD17-460E-B69A-630EF770006E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4F9F3E1-0593-4AF8-B6D1-4BDA8C6BCB8C}"/>
              </a:ext>
            </a:extLst>
          </p:cNvPr>
          <p:cNvCxnSpPr>
            <a:cxnSpLocks/>
          </p:cNvCxnSpPr>
          <p:nvPr/>
        </p:nvCxnSpPr>
        <p:spPr>
          <a:xfrm>
            <a:off x="4267200" y="2895597"/>
            <a:ext cx="685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C8E403-43F8-4426-A8DD-1F11E89B61D4}"/>
              </a:ext>
            </a:extLst>
          </p:cNvPr>
          <p:cNvSpPr/>
          <p:nvPr/>
        </p:nvSpPr>
        <p:spPr>
          <a:xfrm>
            <a:off x="4343400" y="2529533"/>
            <a:ext cx="609600" cy="30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FACD9B2-8E66-48B5-B015-7AEB401875DD}"/>
              </a:ext>
            </a:extLst>
          </p:cNvPr>
          <p:cNvSpPr/>
          <p:nvPr/>
        </p:nvSpPr>
        <p:spPr>
          <a:xfrm>
            <a:off x="4297017" y="3001665"/>
            <a:ext cx="609600" cy="30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A796254-2E4C-417E-BC01-91E27355534E}"/>
              </a:ext>
            </a:extLst>
          </p:cNvPr>
          <p:cNvSpPr/>
          <p:nvPr/>
        </p:nvSpPr>
        <p:spPr>
          <a:xfrm>
            <a:off x="304800" y="5105400"/>
            <a:ext cx="118872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–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koeffitsienti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–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mahsulotiningmazkur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 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bilingki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rayon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tarmoqqa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xarajatlariga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9E8FF04-6F21-4690-A011-D4312A49F7C4}"/>
              </a:ext>
            </a:extLst>
          </p:cNvPr>
          <p:cNvSpPr/>
          <p:nvPr/>
        </p:nvSpPr>
        <p:spPr>
          <a:xfrm>
            <a:off x="152399" y="2133600"/>
            <a:ext cx="118872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qismigina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tarmoqqa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yetishtirishga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jo‘xori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kartoshka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yetishtiriladi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boqiladi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993649-9F9B-4BD7-9E84-524DEC4F7BF1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Paxta va don yetishtirish qanday moliyalashtiriladi?">
            <a:extLst>
              <a:ext uri="{FF2B5EF4-FFF2-40B4-BE49-F238E27FC236}">
                <a16:creationId xmlns:a16="http://schemas.microsoft.com/office/drawing/2014/main" id="{7F34FE85-4327-4629-A0D8-8CC12A2BB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36775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'zA - Paxta va gʻallaga davlat buyurtmasi bekor boʻlishi — bu nega muhim?">
            <a:extLst>
              <a:ext uri="{FF2B5EF4-FFF2-40B4-BE49-F238E27FC236}">
                <a16:creationId xmlns:a16="http://schemas.microsoft.com/office/drawing/2014/main" id="{14F5B827-4B6B-4E1A-8249-10C322DF3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36774"/>
            <a:ext cx="3469454" cy="23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eda yetishtirish haqida - mirishkor.uz">
            <a:extLst>
              <a:ext uri="{FF2B5EF4-FFF2-40B4-BE49-F238E27FC236}">
                <a16:creationId xmlns:a16="http://schemas.microsoft.com/office/drawing/2014/main" id="{5DD01D10-24EB-439C-9A51-AA0F2A25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54" y="4336774"/>
            <a:ext cx="3693346" cy="23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lektron maishiy texnika. Uy jihozlari Maishiy texnika nima">
            <a:extLst>
              <a:ext uri="{FF2B5EF4-FFF2-40B4-BE49-F238E27FC236}">
                <a16:creationId xmlns:a16="http://schemas.microsoft.com/office/drawing/2014/main" id="{163A02CC-D5CA-467D-A3D8-FA5C8445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07" y="3624360"/>
            <a:ext cx="4438650" cy="27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8C481E5-C905-42EF-AFE9-B87D4AAEC6E4}"/>
              </a:ext>
            </a:extLst>
          </p:cNvPr>
          <p:cNvSpPr/>
          <p:nvPr/>
        </p:nvSpPr>
        <p:spPr>
          <a:xfrm>
            <a:off x="-19878" y="1676400"/>
            <a:ext cx="121158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-bosh,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madaniy-maishiy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buyumlar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ko‘rsatish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tarmog‘i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ta’minoti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transport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hudud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1B1F8D-202F-4C20-8AD9-D93CCEBF8F46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Sut mahsulotlari - PRINTOPACK - Упаковка, лента, печать на упаковке для  продуктов">
            <a:extLst>
              <a:ext uri="{FF2B5EF4-FFF2-40B4-BE49-F238E27FC236}">
                <a16:creationId xmlns:a16="http://schemas.microsoft.com/office/drawing/2014/main" id="{B9F3676F-4BE7-4E38-8B64-01818AD6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1" y="3276600"/>
            <a:ext cx="4572000" cy="310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'qilgan kiyimlar rasmlari - video, klip, mp4, mp3">
            <a:extLst>
              <a:ext uri="{FF2B5EF4-FFF2-40B4-BE49-F238E27FC236}">
                <a16:creationId xmlns:a16="http://schemas.microsoft.com/office/drawing/2014/main" id="{896C1840-D35A-4AF8-AB4D-B3A55C7E2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955248"/>
            <a:ext cx="2514600" cy="19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88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52503D-788D-4E2E-9B5F-CAA6201C5211}"/>
              </a:ext>
            </a:extLst>
          </p:cNvPr>
          <p:cNvSpPr/>
          <p:nvPr/>
        </p:nvSpPr>
        <p:spPr>
          <a:xfrm>
            <a:off x="228599" y="1066800"/>
            <a:ext cx="117348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(HICHM)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HICHM –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sohasidagi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qarashli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uyg‘unligidir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352E25-2206-4918-8BB2-D76A816DF80C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0537909-0B4F-4CC9-B2C9-691EDC7ADDD8}"/>
              </a:ext>
            </a:extLst>
          </p:cNvPr>
          <p:cNvSpPr/>
          <p:nvPr/>
        </p:nvSpPr>
        <p:spPr>
          <a:xfrm>
            <a:off x="228599" y="5486400"/>
            <a:ext cx="117348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korxonalarni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yagona transport,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uyg‘un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kooperativlash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kombinatlash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ishchi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ikkilamchi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chiqindilardan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oqilona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erishiladi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Sanoat korxonalari va tashkilotlari soni 78,5 mingtani tashkil etdi">
            <a:extLst>
              <a:ext uri="{FF2B5EF4-FFF2-40B4-BE49-F238E27FC236}">
                <a16:creationId xmlns:a16="http://schemas.microsoft.com/office/drawing/2014/main" id="{5D96728B-0B98-4EE9-A63D-1A8F13B0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839344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anoat bo'yicha ishlab chiqarish korxonalari ro'yxati. Rossiya va MDH  mamlakatlari sanoat korxonalari ma'lumotnomasi">
            <a:extLst>
              <a:ext uri="{FF2B5EF4-FFF2-40B4-BE49-F238E27FC236}">
                <a16:creationId xmlns:a16="http://schemas.microsoft.com/office/drawing/2014/main" id="{55EB3908-82D1-44D8-8E30-1B4D7D9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84" y="2839344"/>
            <a:ext cx="380291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Question à la Ministre Marghem sur l'adéquation du plan de relance suite à  la crise du COVID-19 avec nos objectifs climatiques - Sarah Schlitz">
            <a:extLst>
              <a:ext uri="{FF2B5EF4-FFF2-40B4-BE49-F238E27FC236}">
                <a16:creationId xmlns:a16="http://schemas.microsoft.com/office/drawing/2014/main" id="{C8911803-1CC1-420D-B99C-B453F2D0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583" y="2839344"/>
            <a:ext cx="354781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772BC8-2ADC-4715-A324-A9CC2AE0DB55}"/>
              </a:ext>
            </a:extLst>
          </p:cNvPr>
          <p:cNvSpPr/>
          <p:nvPr/>
        </p:nvSpPr>
        <p:spPr>
          <a:xfrm>
            <a:off x="228599" y="990600"/>
            <a:ext cx="11734800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rayon: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b)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miqyosida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d)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e)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ta’minlanishida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farqlanuvchi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hududlardir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8CFC3BC-94B4-403E-8677-1927D9BC9C5F}"/>
              </a:ext>
            </a:extLst>
          </p:cNvPr>
          <p:cNvSpPr/>
          <p:nvPr/>
        </p:nvSpPr>
        <p:spPr>
          <a:xfrm>
            <a:off x="0" y="5368553"/>
            <a:ext cx="12039600" cy="9144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ta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B25016-2AEB-4437-8F15-A7C0C0986EC2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rayon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O`zbekiston iqtisodiy-ijtimoiy geografiyasi » GeoOlamga xush kelibsiz!">
            <a:extLst>
              <a:ext uri="{FF2B5EF4-FFF2-40B4-BE49-F238E27FC236}">
                <a16:creationId xmlns:a16="http://schemas.microsoft.com/office/drawing/2014/main" id="{AF5942D2-93F0-46FD-9082-16A7A06E4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" y="3035986"/>
            <a:ext cx="2186346" cy="20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`zbekiston iqtisodiy-ijtimoiy geografiyasi » GeoOlamga xush kelibsiz!">
            <a:extLst>
              <a:ext uri="{FF2B5EF4-FFF2-40B4-BE49-F238E27FC236}">
                <a16:creationId xmlns:a16="http://schemas.microsoft.com/office/drawing/2014/main" id="{9D43AD31-8DED-4340-A941-A9E08037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5" y="3067125"/>
            <a:ext cx="2186346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`zbekiston iqtisodiy-ijtimoiy geografiyasi » GeoOlamga xush kelibsiz!">
            <a:extLst>
              <a:ext uri="{FF2B5EF4-FFF2-40B4-BE49-F238E27FC236}">
                <a16:creationId xmlns:a16="http://schemas.microsoft.com/office/drawing/2014/main" id="{2B665BE7-55A5-43E2-8324-BDF887166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84" y="3235533"/>
            <a:ext cx="1981200" cy="16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Janubiy iqtisodiy rayon">
            <a:extLst>
              <a:ext uri="{FF2B5EF4-FFF2-40B4-BE49-F238E27FC236}">
                <a16:creationId xmlns:a16="http://schemas.microsoft.com/office/drawing/2014/main" id="{38E1B99E-52C3-4DBC-AF44-109A7D5FE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247" y="2956357"/>
            <a:ext cx="2173458" cy="228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Janubiy iqtisodiy rayon">
            <a:extLst>
              <a:ext uri="{FF2B5EF4-FFF2-40B4-BE49-F238E27FC236}">
                <a16:creationId xmlns:a16="http://schemas.microsoft.com/office/drawing/2014/main" id="{5144AC36-53CF-4D6E-9B82-63DB313F2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4"/>
          <a:stretch/>
        </p:blipFill>
        <p:spPr bwMode="auto">
          <a:xfrm>
            <a:off x="8538726" y="3276957"/>
            <a:ext cx="2129274" cy="16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Президент предложил разделить Ташобласть на две части">
            <a:extLst>
              <a:ext uri="{FF2B5EF4-FFF2-40B4-BE49-F238E27FC236}">
                <a16:creationId xmlns:a16="http://schemas.microsoft.com/office/drawing/2014/main" id="{A6AB1404-1650-461B-A9C3-619ACD59F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6" r="20465"/>
          <a:stretch/>
        </p:blipFill>
        <p:spPr bwMode="auto">
          <a:xfrm>
            <a:off x="10591800" y="3098004"/>
            <a:ext cx="1600200" cy="200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238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4006</TotalTime>
  <Words>1490</Words>
  <Application>Microsoft Office PowerPoint</Application>
  <PresentationFormat>Широкоэкранный</PresentationFormat>
  <Paragraphs>100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Open Sans</vt:lpstr>
      <vt:lpstr>Open Sans Light</vt:lpstr>
      <vt:lpstr>Verdana</vt:lpstr>
      <vt:lpstr>Wingdings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Презентация PowerPoint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339</cp:revision>
  <dcterms:created xsi:type="dcterms:W3CDTF">2020-06-30T15:34:35Z</dcterms:created>
  <dcterms:modified xsi:type="dcterms:W3CDTF">2021-02-17T10:25:47Z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