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332" r:id="rId5"/>
    <p:sldId id="263" r:id="rId6"/>
    <p:sldId id="364" r:id="rId7"/>
    <p:sldId id="315" r:id="rId8"/>
    <p:sldId id="1415" r:id="rId9"/>
    <p:sldId id="337" r:id="rId10"/>
    <p:sldId id="316" r:id="rId11"/>
    <p:sldId id="338" r:id="rId12"/>
    <p:sldId id="365" r:id="rId13"/>
    <p:sldId id="1416" r:id="rId14"/>
    <p:sldId id="366" r:id="rId15"/>
    <p:sldId id="343" r:id="rId16"/>
    <p:sldId id="1407" r:id="rId17"/>
    <p:sldId id="1408" r:id="rId18"/>
    <p:sldId id="261" r:id="rId19"/>
    <p:sldId id="1410" r:id="rId20"/>
    <p:sldId id="1411" r:id="rId21"/>
    <p:sldId id="1412" r:id="rId22"/>
    <p:sldId id="1413" r:id="rId23"/>
    <p:sldId id="1414" r:id="rId24"/>
    <p:sldId id="296" r:id="rId25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5CBE99-9980-45FF-8A62-E0312C9D74DB}">
          <p14:sldIdLst>
            <p14:sldId id="287"/>
            <p14:sldId id="332"/>
            <p14:sldId id="263"/>
            <p14:sldId id="364"/>
            <p14:sldId id="315"/>
            <p14:sldId id="1415"/>
            <p14:sldId id="337"/>
            <p14:sldId id="316"/>
            <p14:sldId id="338"/>
            <p14:sldId id="365"/>
            <p14:sldId id="1416"/>
            <p14:sldId id="366"/>
            <p14:sldId id="343"/>
            <p14:sldId id="1407"/>
            <p14:sldId id="1408"/>
            <p14:sldId id="261"/>
            <p14:sldId id="1410"/>
            <p14:sldId id="1411"/>
          </p14:sldIdLst>
        </p14:section>
        <p14:section name="Раздел без заголовка" id="{01D415AA-FD42-48E4-AB75-FA0C1C0922B9}">
          <p14:sldIdLst>
            <p14:sldId id="1412"/>
            <p14:sldId id="1413"/>
            <p14:sldId id="1414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000000"/>
    <a:srgbClr val="CC9900"/>
    <a:srgbClr val="CCCC00"/>
    <a:srgbClr val="00A249"/>
    <a:srgbClr val="AC75D5"/>
    <a:srgbClr val="15FF7F"/>
    <a:srgbClr val="FFFF66"/>
    <a:srgbClr val="C8A5E3"/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72" d="100"/>
          <a:sy n="72" d="100"/>
        </p:scale>
        <p:origin x="63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17457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494913" y="1128852"/>
            <a:ext cx="8333902" cy="41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60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0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000" b="1" dirty="0">
                <a:solidFill>
                  <a:srgbClr val="1E0AB6"/>
                </a:solidFill>
              </a:rPr>
              <a:t>: </a:t>
            </a:r>
            <a:r>
              <a:rPr lang="en-US" altLang="ru-RU" sz="6000" b="1" dirty="0" err="1">
                <a:solidFill>
                  <a:srgbClr val="1E0AB6"/>
                </a:solidFill>
              </a:rPr>
              <a:t>Tashqi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000" b="1" dirty="0" err="1">
                <a:solidFill>
                  <a:srgbClr val="1E0AB6"/>
                </a:solidFill>
              </a:rPr>
              <a:t>iqtisodiy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aloqalar</a:t>
            </a:r>
            <a:r>
              <a:rPr lang="en-US" altLang="ru-RU" sz="6000" b="1" dirty="0">
                <a:solidFill>
                  <a:srgbClr val="1E0AB6"/>
                </a:solidFill>
              </a:rPr>
              <a:t>.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000" b="1" dirty="0" err="1">
                <a:solidFill>
                  <a:srgbClr val="1E0AB6"/>
                </a:solidFill>
              </a:rPr>
              <a:t>Amaliy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mashg‘ulot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endParaRPr lang="ru-RU" altLang="ru-RU" sz="60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02845" y="1941751"/>
            <a:ext cx="728133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31418" y="247649"/>
            <a:ext cx="186666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24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31418" y="247648"/>
            <a:ext cx="1866670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492606" y="390912"/>
            <a:ext cx="795383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54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15560" y="583025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074153"/>
            <a:ext cx="707128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1" y="-36350"/>
            <a:ext cx="1745796" cy="1745796"/>
          </a:xfrm>
          <a:prstGeom prst="rect">
            <a:avLst/>
          </a:prstGeom>
          <a:noFill/>
        </p:spPr>
      </p:pic>
      <p:pic>
        <p:nvPicPr>
          <p:cNvPr id="1026" name="Picture 2" descr="Международные экономические связи">
            <a:extLst>
              <a:ext uri="{FF2B5EF4-FFF2-40B4-BE49-F238E27FC236}">
                <a16:creationId xmlns:a16="http://schemas.microsoft.com/office/drawing/2014/main" id="{6A7B5C10-5BC2-43F3-B5C2-567F738A5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695" y="2321440"/>
            <a:ext cx="3554460" cy="35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133AD2-503E-4646-829E-B419C98FB305}"/>
              </a:ext>
            </a:extLst>
          </p:cNvPr>
          <p:cNvSpPr/>
          <p:nvPr/>
        </p:nvSpPr>
        <p:spPr>
          <a:xfrm>
            <a:off x="1410464" y="5693313"/>
            <a:ext cx="79209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8A02DDDA-6F5C-4872-BC16-04BA97BEF90E}"/>
              </a:ext>
            </a:extLst>
          </p:cNvPr>
          <p:cNvSpPr/>
          <p:nvPr/>
        </p:nvSpPr>
        <p:spPr>
          <a:xfrm>
            <a:off x="76200" y="738664"/>
            <a:ext cx="11925299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rivojlantirish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B01F191-9F16-407A-A77B-B1DA2BD29037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id="{3F4F5133-0F42-4EBB-8AF7-309E5915A5C9}"/>
              </a:ext>
            </a:extLst>
          </p:cNvPr>
          <p:cNvSpPr/>
          <p:nvPr/>
        </p:nvSpPr>
        <p:spPr>
          <a:xfrm>
            <a:off x="133349" y="5105400"/>
            <a:ext cx="11925299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dastlabkisi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Navoiy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samolyotlarni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aloqador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muassasalaridan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majmuadir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Namangan” erkin iqtisodiy zonasi tashkil etiladi - Xalq so'zi">
            <a:extLst>
              <a:ext uri="{FF2B5EF4-FFF2-40B4-BE49-F238E27FC236}">
                <a16:creationId xmlns:a16="http://schemas.microsoft.com/office/drawing/2014/main" id="{D8235BF7-3FEB-49C4-9D6D-55697804F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5486"/>
            <a:ext cx="3962400" cy="28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RKIN IQTISODIY ZONALAR TUGRISIDA»GI QONUNGA UZGARTISh VA QUShIMChALAR  KIRITISh HAQIDA – O'zbekiston">
            <a:extLst>
              <a:ext uri="{FF2B5EF4-FFF2-40B4-BE49-F238E27FC236}">
                <a16:creationId xmlns:a16="http://schemas.microsoft.com/office/drawing/2014/main" id="{0A8D94D1-F86B-4AF9-961B-ECC3D31F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85486"/>
            <a:ext cx="3810000" cy="28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Участникам СЭЗ дадут больше льгот | NORMA.UZ">
            <a:extLst>
              <a:ext uri="{FF2B5EF4-FFF2-40B4-BE49-F238E27FC236}">
                <a16:creationId xmlns:a16="http://schemas.microsoft.com/office/drawing/2014/main" id="{A6EAEF1C-64A5-4AEF-9F96-F6CFA6DF0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1985485"/>
            <a:ext cx="4076699" cy="28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7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5F592D-0C05-484C-A18A-A3E85B8DA38C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3797A-CCC3-440C-8801-C1871A749BB2}"/>
              </a:ext>
            </a:extLst>
          </p:cNvPr>
          <p:cNvSpPr/>
          <p:nvPr/>
        </p:nvSpPr>
        <p:spPr>
          <a:xfrm>
            <a:off x="6626" y="5675243"/>
            <a:ext cx="12109174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xorijiy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aylanmasi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(%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0F4DAE-D2D7-4E45-A94E-878E4B0E0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375" t="16650" r="8126" b="38884"/>
          <a:stretch/>
        </p:blipFill>
        <p:spPr>
          <a:xfrm>
            <a:off x="1066800" y="990599"/>
            <a:ext cx="9982200" cy="47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5F592D-0C05-484C-A18A-A3E85B8DA38C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F83E73-4FAE-4C81-85C1-3A86ABC604AA}"/>
              </a:ext>
            </a:extLst>
          </p:cNvPr>
          <p:cNvSpPr/>
          <p:nvPr/>
        </p:nvSpPr>
        <p:spPr>
          <a:xfrm>
            <a:off x="228599" y="1143000"/>
            <a:ext cx="117348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Tovarlar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savdosidan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xorijiy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hamkorlikda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qilinmoqda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mihofaza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etilmoqda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368C6B0-6300-43F9-BB38-B0EC9749FE78}"/>
              </a:ext>
            </a:extLst>
          </p:cNvPr>
          <p:cNvSpPr/>
          <p:nvPr/>
        </p:nvSpPr>
        <p:spPr>
          <a:xfrm>
            <a:off x="228599" y="5562600"/>
            <a:ext cx="1173480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Shanxay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(SHHT),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Ittifoqi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(YI),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hamdo‘stligi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(MDH),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hamdo‘stligi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(YIH),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konferensiyasi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(IKT).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Shanxay hamkorlik tashkiloti Davlat rahbarlari kengashi majlisi yakunlari  bo'yicha axborot - Xalq so'zi">
            <a:extLst>
              <a:ext uri="{FF2B5EF4-FFF2-40B4-BE49-F238E27FC236}">
                <a16:creationId xmlns:a16="http://schemas.microsoft.com/office/drawing/2014/main" id="{9E9BB7A0-13A3-4CDE-A5AB-D2CC6EDE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3" y="2169340"/>
            <a:ext cx="3840227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Европа иттифоқи: янги раҳбар сайлаш осон кечмаяпти">
            <a:extLst>
              <a:ext uri="{FF2B5EF4-FFF2-40B4-BE49-F238E27FC236}">
                <a16:creationId xmlns:a16="http://schemas.microsoft.com/office/drawing/2014/main" id="{1DE20C98-175A-4970-B748-39886564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69340"/>
            <a:ext cx="3695701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DH">
            <a:extLst>
              <a:ext uri="{FF2B5EF4-FFF2-40B4-BE49-F238E27FC236}">
                <a16:creationId xmlns:a16="http://schemas.microsoft.com/office/drawing/2014/main" id="{04E8EACA-5A1B-4B0E-B074-B74963A9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078" y="2169340"/>
            <a:ext cx="4113550" cy="32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2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A90C9B-DDBC-4860-9214-3CF97D3C131A}"/>
              </a:ext>
            </a:extLst>
          </p:cNvPr>
          <p:cNvSpPr/>
          <p:nvPr/>
        </p:nvSpPr>
        <p:spPr>
          <a:xfrm>
            <a:off x="-1" y="0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EF5223-6403-464B-92C1-C1DF846322E2}"/>
              </a:ext>
            </a:extLst>
          </p:cNvPr>
          <p:cNvSpPr/>
          <p:nvPr/>
        </p:nvSpPr>
        <p:spPr>
          <a:xfrm>
            <a:off x="81171" y="2999947"/>
            <a:ext cx="11753851" cy="37271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768 – 154 = 614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28 – 50 = - 22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614 – 22 = 592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592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266701" y="1022942"/>
            <a:ext cx="11925299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mobaynida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768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o‘lim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154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o‘zgarganini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2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EF5223-6403-464B-92C1-C1DF846322E2}"/>
              </a:ext>
            </a:extLst>
          </p:cNvPr>
          <p:cNvSpPr/>
          <p:nvPr/>
        </p:nvSpPr>
        <p:spPr>
          <a:xfrm>
            <a:off x="133349" y="590656"/>
            <a:ext cx="11925299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tarkibini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ko‘rsating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A90C9B-DDBC-4860-9214-3CF97D3C131A}"/>
              </a:ext>
            </a:extLst>
          </p:cNvPr>
          <p:cNvSpPr/>
          <p:nvPr/>
        </p:nvSpPr>
        <p:spPr>
          <a:xfrm>
            <a:off x="-1" y="0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C94B811-EC70-4E7F-A7FD-CBBE2941B367}"/>
              </a:ext>
            </a:extLst>
          </p:cNvPr>
          <p:cNvSpPr/>
          <p:nvPr/>
        </p:nvSpPr>
        <p:spPr>
          <a:xfrm>
            <a:off x="4495800" y="3554253"/>
            <a:ext cx="2819400" cy="78914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DFC03C1-91F8-41F5-8690-6B20AE0111E5}"/>
              </a:ext>
            </a:extLst>
          </p:cNvPr>
          <p:cNvSpPr/>
          <p:nvPr/>
        </p:nvSpPr>
        <p:spPr>
          <a:xfrm>
            <a:off x="7315200" y="2068353"/>
            <a:ext cx="2819400" cy="7891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Elektroenergeti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-ka 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9DAB5E1-4710-4ED3-B95F-4590BE28C17D}"/>
              </a:ext>
            </a:extLst>
          </p:cNvPr>
          <p:cNvSpPr/>
          <p:nvPr/>
        </p:nvSpPr>
        <p:spPr>
          <a:xfrm>
            <a:off x="1676400" y="2081283"/>
            <a:ext cx="2819400" cy="7891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1BF1C8F-5A04-4568-B438-A5220466728C}"/>
              </a:ext>
            </a:extLst>
          </p:cNvPr>
          <p:cNvSpPr/>
          <p:nvPr/>
        </p:nvSpPr>
        <p:spPr>
          <a:xfrm>
            <a:off x="1679712" y="5029200"/>
            <a:ext cx="2819400" cy="7891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07DFEE7-10BB-44D3-BE6C-DC57DB548583}"/>
              </a:ext>
            </a:extLst>
          </p:cNvPr>
          <p:cNvSpPr/>
          <p:nvPr/>
        </p:nvSpPr>
        <p:spPr>
          <a:xfrm>
            <a:off x="7315200" y="5029200"/>
            <a:ext cx="2819400" cy="7891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7DA6CF-36C9-4B07-992C-71D7AA0AB1E6}"/>
              </a:ext>
            </a:extLst>
          </p:cNvPr>
          <p:cNvSpPr/>
          <p:nvPr/>
        </p:nvSpPr>
        <p:spPr>
          <a:xfrm>
            <a:off x="8534400" y="3554252"/>
            <a:ext cx="2819400" cy="10177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6763FEA-A397-4070-BC6D-69732D274E22}"/>
              </a:ext>
            </a:extLst>
          </p:cNvPr>
          <p:cNvSpPr/>
          <p:nvPr/>
        </p:nvSpPr>
        <p:spPr>
          <a:xfrm>
            <a:off x="381000" y="3554252"/>
            <a:ext cx="2918791" cy="10177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51D84F5B-FBB1-4A33-B111-C1DA54203A69}"/>
              </a:ext>
            </a:extLst>
          </p:cNvPr>
          <p:cNvSpPr/>
          <p:nvPr/>
        </p:nvSpPr>
        <p:spPr>
          <a:xfrm rot="18608184">
            <a:off x="7025873" y="3037801"/>
            <a:ext cx="578653" cy="324539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E1F770C5-DAFB-4FCB-8459-F1A7C9BDD724}"/>
              </a:ext>
            </a:extLst>
          </p:cNvPr>
          <p:cNvSpPr/>
          <p:nvPr/>
        </p:nvSpPr>
        <p:spPr>
          <a:xfrm rot="13743579">
            <a:off x="4206473" y="3056892"/>
            <a:ext cx="578653" cy="324539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A9053B8E-7DCC-4F69-BAA7-653070CF697A}"/>
              </a:ext>
            </a:extLst>
          </p:cNvPr>
          <p:cNvSpPr/>
          <p:nvPr/>
        </p:nvSpPr>
        <p:spPr>
          <a:xfrm rot="2993267">
            <a:off x="7070368" y="4511696"/>
            <a:ext cx="578653" cy="324539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6779460D-51B6-4538-9A82-CFDDCD66C98A}"/>
              </a:ext>
            </a:extLst>
          </p:cNvPr>
          <p:cNvSpPr/>
          <p:nvPr/>
        </p:nvSpPr>
        <p:spPr>
          <a:xfrm rot="7744077">
            <a:off x="4333552" y="4540029"/>
            <a:ext cx="578653" cy="324539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D07E0660-590B-4C49-B318-AB2A3F86DC9C}"/>
              </a:ext>
            </a:extLst>
          </p:cNvPr>
          <p:cNvSpPr/>
          <p:nvPr/>
        </p:nvSpPr>
        <p:spPr>
          <a:xfrm>
            <a:off x="7380878" y="3814336"/>
            <a:ext cx="1001122" cy="324539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3A28059A-B349-451C-978A-31E909C875E9}"/>
              </a:ext>
            </a:extLst>
          </p:cNvPr>
          <p:cNvSpPr/>
          <p:nvPr/>
        </p:nvSpPr>
        <p:spPr>
          <a:xfrm rot="10800000">
            <a:off x="3408830" y="3825301"/>
            <a:ext cx="1001122" cy="324539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6C554FE-57BB-48DB-BA62-F0F9A7F46179}"/>
              </a:ext>
            </a:extLst>
          </p:cNvPr>
          <p:cNvSpPr/>
          <p:nvPr/>
        </p:nvSpPr>
        <p:spPr>
          <a:xfrm>
            <a:off x="3581400" y="6119336"/>
            <a:ext cx="4800600" cy="6081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FB5353F9-2823-4E28-A666-10E218DB4943}"/>
              </a:ext>
            </a:extLst>
          </p:cNvPr>
          <p:cNvSpPr/>
          <p:nvPr/>
        </p:nvSpPr>
        <p:spPr>
          <a:xfrm rot="5400000">
            <a:off x="5153370" y="5057430"/>
            <a:ext cx="1600200" cy="324539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3A2AD9AA-E59F-441D-B357-6066023C1AFA}"/>
              </a:ext>
            </a:extLst>
          </p:cNvPr>
          <p:cNvSpPr/>
          <p:nvPr/>
        </p:nvSpPr>
        <p:spPr>
          <a:xfrm>
            <a:off x="381000" y="1981200"/>
            <a:ext cx="11696699" cy="45653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Ixtisoslashuv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chiqaradigan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Jizzax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akkumulator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Kooperativlashuv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tayyorlashda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qatnashadigan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Asakadagi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Kombinatlashtirish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texnologik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/>
              <a:t> 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ba`zan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taalluqli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bo`lgan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birlashtirilishidir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kombinatlari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A90C9B-DDBC-4860-9214-3CF97D3C131A}"/>
              </a:ext>
            </a:extLst>
          </p:cNvPr>
          <p:cNvSpPr/>
          <p:nvPr/>
        </p:nvSpPr>
        <p:spPr>
          <a:xfrm>
            <a:off x="-1" y="0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EF5223-6403-464B-92C1-C1DF846322E2}"/>
              </a:ext>
            </a:extLst>
          </p:cNvPr>
          <p:cNvSpPr/>
          <p:nvPr/>
        </p:nvSpPr>
        <p:spPr>
          <a:xfrm>
            <a:off x="114301" y="870542"/>
            <a:ext cx="11925299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ixtisoslashtirish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kooperativlashtirish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kombinatlashtirishning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28600" y="2286000"/>
            <a:ext cx="3505200" cy="10668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3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ru-RU" sz="3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id="{A1311FAD-AEDC-4FC8-BE72-506E18159D65}"/>
              </a:ext>
            </a:extLst>
          </p:cNvPr>
          <p:cNvSpPr/>
          <p:nvPr/>
        </p:nvSpPr>
        <p:spPr>
          <a:xfrm>
            <a:off x="4313583" y="2286000"/>
            <a:ext cx="3505200" cy="10668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en-US" sz="3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ru-RU" sz="3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id="{4CE02261-920E-41E2-82DA-4FA2FFF51847}"/>
              </a:ext>
            </a:extLst>
          </p:cNvPr>
          <p:cNvSpPr/>
          <p:nvPr/>
        </p:nvSpPr>
        <p:spPr>
          <a:xfrm>
            <a:off x="8458200" y="2286000"/>
            <a:ext cx="3505200" cy="10668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ru-RU" sz="3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2">
            <a:extLst>
              <a:ext uri="{FF2B5EF4-FFF2-40B4-BE49-F238E27FC236}">
                <a16:creationId xmlns:a16="http://schemas.microsoft.com/office/drawing/2014/main" id="{F0D498F0-900F-4361-8360-ED2321DE593C}"/>
              </a:ext>
            </a:extLst>
          </p:cNvPr>
          <p:cNvSpPr/>
          <p:nvPr/>
        </p:nvSpPr>
        <p:spPr>
          <a:xfrm>
            <a:off x="159026" y="3733800"/>
            <a:ext cx="3505200" cy="10668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sz="3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ru-RU" sz="3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8860C0FF-2346-4963-BB8E-966C28052407}"/>
              </a:ext>
            </a:extLst>
          </p:cNvPr>
          <p:cNvSpPr/>
          <p:nvPr/>
        </p:nvSpPr>
        <p:spPr>
          <a:xfrm>
            <a:off x="4313583" y="3733800"/>
            <a:ext cx="3505200" cy="10668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ru-RU" sz="3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2">
            <a:extLst>
              <a:ext uri="{FF2B5EF4-FFF2-40B4-BE49-F238E27FC236}">
                <a16:creationId xmlns:a16="http://schemas.microsoft.com/office/drawing/2014/main" id="{F40015DD-32E3-4358-B629-EF2C8F278973}"/>
              </a:ext>
            </a:extLst>
          </p:cNvPr>
          <p:cNvSpPr/>
          <p:nvPr/>
        </p:nvSpPr>
        <p:spPr>
          <a:xfrm>
            <a:off x="8484705" y="3733800"/>
            <a:ext cx="3505200" cy="10668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3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3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ru-RU" sz="3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id="{E53610D0-7741-4390-80E3-B6FD252FC649}"/>
              </a:ext>
            </a:extLst>
          </p:cNvPr>
          <p:cNvSpPr/>
          <p:nvPr/>
        </p:nvSpPr>
        <p:spPr>
          <a:xfrm>
            <a:off x="1676400" y="5334000"/>
            <a:ext cx="3505200" cy="10668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3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ru-RU" sz="3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2">
            <a:extLst>
              <a:ext uri="{FF2B5EF4-FFF2-40B4-BE49-F238E27FC236}">
                <a16:creationId xmlns:a16="http://schemas.microsoft.com/office/drawing/2014/main" id="{8E55823D-30BA-4883-95C4-1E64C1A9CF3F}"/>
              </a:ext>
            </a:extLst>
          </p:cNvPr>
          <p:cNvSpPr/>
          <p:nvPr/>
        </p:nvSpPr>
        <p:spPr>
          <a:xfrm>
            <a:off x="6748670" y="5334000"/>
            <a:ext cx="3505200" cy="10668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3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</a:t>
            </a:r>
            <a:endParaRPr lang="ru-RU" sz="3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D9A2CD7A-A376-486C-BFD0-B93D07D0B499}"/>
              </a:ext>
            </a:extLst>
          </p:cNvPr>
          <p:cNvSpPr/>
          <p:nvPr/>
        </p:nvSpPr>
        <p:spPr>
          <a:xfrm>
            <a:off x="3785152" y="2743199"/>
            <a:ext cx="503583" cy="304801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AE003C19-B7D3-4DBA-9B48-916246E8EFC9}"/>
              </a:ext>
            </a:extLst>
          </p:cNvPr>
          <p:cNvSpPr/>
          <p:nvPr/>
        </p:nvSpPr>
        <p:spPr>
          <a:xfrm>
            <a:off x="7886700" y="2667000"/>
            <a:ext cx="503583" cy="304801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A0B86042-62B4-4DDC-8F31-530268054055}"/>
              </a:ext>
            </a:extLst>
          </p:cNvPr>
          <p:cNvSpPr/>
          <p:nvPr/>
        </p:nvSpPr>
        <p:spPr>
          <a:xfrm>
            <a:off x="3737113" y="4114799"/>
            <a:ext cx="503583" cy="304801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B130B425-3409-4049-B289-948B2A106E9B}"/>
              </a:ext>
            </a:extLst>
          </p:cNvPr>
          <p:cNvSpPr/>
          <p:nvPr/>
        </p:nvSpPr>
        <p:spPr>
          <a:xfrm>
            <a:off x="7918174" y="4114799"/>
            <a:ext cx="503583" cy="304801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2EF9A502-03A8-4EB5-BD54-727E1B6FAA31}"/>
              </a:ext>
            </a:extLst>
          </p:cNvPr>
          <p:cNvSpPr/>
          <p:nvPr/>
        </p:nvSpPr>
        <p:spPr>
          <a:xfrm>
            <a:off x="5456582" y="5685184"/>
            <a:ext cx="1023731" cy="334616"/>
          </a:xfrm>
          <a:prstGeom prst="rightArrow">
            <a:avLst/>
          </a:prstGeom>
          <a:solidFill>
            <a:srgbClr val="1E0AB6"/>
          </a:solidFill>
          <a:ln>
            <a:solidFill>
              <a:srgbClr val="1E0A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BADFFD0-8E17-41DC-B0C1-02E11DA27B7F}"/>
              </a:ext>
            </a:extLst>
          </p:cNvPr>
          <p:cNvSpPr/>
          <p:nvPr/>
        </p:nvSpPr>
        <p:spPr>
          <a:xfrm>
            <a:off x="-1" y="0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2">
            <a:extLst>
              <a:ext uri="{FF2B5EF4-FFF2-40B4-BE49-F238E27FC236}">
                <a16:creationId xmlns:a16="http://schemas.microsoft.com/office/drawing/2014/main" id="{29FCD4ED-E0C5-4A9C-875A-B2F201A306BD}"/>
              </a:ext>
            </a:extLst>
          </p:cNvPr>
          <p:cNvSpPr/>
          <p:nvPr/>
        </p:nvSpPr>
        <p:spPr>
          <a:xfrm>
            <a:off x="114301" y="787716"/>
            <a:ext cx="11925299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tarmoqlarini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5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A90C9B-DDBC-4860-9214-3CF97D3C131A}"/>
              </a:ext>
            </a:extLst>
          </p:cNvPr>
          <p:cNvSpPr/>
          <p:nvPr/>
        </p:nvSpPr>
        <p:spPr>
          <a:xfrm>
            <a:off x="-1" y="0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4" descr="Uzbekistan Maps &amp; Facts - World Atlas">
            <a:extLst>
              <a:ext uri="{FF2B5EF4-FFF2-40B4-BE49-F238E27FC236}">
                <a16:creationId xmlns:a16="http://schemas.microsoft.com/office/drawing/2014/main" id="{D796090B-1767-4D2D-858C-61E92F057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3" b="10465"/>
          <a:stretch/>
        </p:blipFill>
        <p:spPr bwMode="auto">
          <a:xfrm>
            <a:off x="1521339" y="1957747"/>
            <a:ext cx="9149321" cy="48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EF5223-6403-464B-92C1-C1DF846322E2}"/>
              </a:ext>
            </a:extLst>
          </p:cNvPr>
          <p:cNvSpPr/>
          <p:nvPr/>
        </p:nvSpPr>
        <p:spPr>
          <a:xfrm>
            <a:off x="76200" y="990600"/>
            <a:ext cx="11963400" cy="88443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agrosanoat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majmualarining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rayonlarini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yozuvsiz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atlasdan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bajaring</a:t>
            </a:r>
            <a:r>
              <a:rPr lang="en-US" sz="27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ru-RU" sz="27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AD5948-9459-4523-A6AE-3A78AB6FDF5B}"/>
              </a:ext>
            </a:extLst>
          </p:cNvPr>
          <p:cNvSpPr/>
          <p:nvPr/>
        </p:nvSpPr>
        <p:spPr>
          <a:xfrm>
            <a:off x="7772400" y="5405112"/>
            <a:ext cx="136894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Bekobod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E4DED3-6F8C-479F-8125-E581ECDC7BB1}"/>
              </a:ext>
            </a:extLst>
          </p:cNvPr>
          <p:cNvSpPr/>
          <p:nvPr/>
        </p:nvSpPr>
        <p:spPr>
          <a:xfrm>
            <a:off x="8946955" y="5029200"/>
            <a:ext cx="121654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DDC5E8-05E6-4180-9877-08BB7DC0D007}"/>
              </a:ext>
            </a:extLst>
          </p:cNvPr>
          <p:cNvSpPr/>
          <p:nvPr/>
        </p:nvSpPr>
        <p:spPr>
          <a:xfrm>
            <a:off x="6041335" y="3138208"/>
            <a:ext cx="1491276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D56AE273-97CD-4404-AFC6-234A4C878864}"/>
              </a:ext>
            </a:extLst>
          </p:cNvPr>
          <p:cNvCxnSpPr/>
          <p:nvPr/>
        </p:nvCxnSpPr>
        <p:spPr>
          <a:xfrm flipH="1" flipV="1">
            <a:off x="8610600" y="4648200"/>
            <a:ext cx="530740" cy="38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D5AB3D1-4E67-4BFC-8369-66516DAD4647}"/>
              </a:ext>
            </a:extLst>
          </p:cNvPr>
          <p:cNvCxnSpPr/>
          <p:nvPr/>
        </p:nvCxnSpPr>
        <p:spPr>
          <a:xfrm flipV="1">
            <a:off x="8215818" y="4879344"/>
            <a:ext cx="151070" cy="566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07CB3D5-C9F7-42D3-9615-492523D2E29D}"/>
              </a:ext>
            </a:extLst>
          </p:cNvPr>
          <p:cNvCxnSpPr/>
          <p:nvPr/>
        </p:nvCxnSpPr>
        <p:spPr>
          <a:xfrm>
            <a:off x="6324600" y="3429000"/>
            <a:ext cx="0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9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A90C9B-DDBC-4860-9214-3CF97D3C131A}"/>
              </a:ext>
            </a:extLst>
          </p:cNvPr>
          <p:cNvSpPr/>
          <p:nvPr/>
        </p:nvSpPr>
        <p:spPr>
          <a:xfrm>
            <a:off x="-1" y="0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EF5223-6403-464B-92C1-C1DF846322E2}"/>
              </a:ext>
            </a:extLst>
          </p:cNvPr>
          <p:cNvSpPr/>
          <p:nvPr/>
        </p:nvSpPr>
        <p:spPr>
          <a:xfrm>
            <a:off x="114301" y="870542"/>
            <a:ext cx="11925299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oshirilayotgan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tadbirlarni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Rossiya yirik korxonalar. Rossiyada sanoat korxonalari">
            <a:extLst>
              <a:ext uri="{FF2B5EF4-FFF2-40B4-BE49-F238E27FC236}">
                <a16:creationId xmlns:a16="http://schemas.microsoft.com/office/drawing/2014/main" id="{49DBFCB2-33F7-4975-92C2-7425C2F2F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4343400"/>
            <a:ext cx="38480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Bosh prokuratura huzuridagi inspeksiya qishloq xo'jaligi rivojida yangi  davrni boshlab beradi | O'zLiDeP">
            <a:extLst>
              <a:ext uri="{FF2B5EF4-FFF2-40B4-BE49-F238E27FC236}">
                <a16:creationId xmlns:a16="http://schemas.microsoft.com/office/drawing/2014/main" id="{FC196EE5-D127-4879-B09F-9353326E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3962400" cy="25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gence européenne pour l'environnement – EURACTIV.fr">
            <a:extLst>
              <a:ext uri="{FF2B5EF4-FFF2-40B4-BE49-F238E27FC236}">
                <a16:creationId xmlns:a16="http://schemas.microsoft.com/office/drawing/2014/main" id="{4C8AD2C4-1F12-404B-9E5F-064F59B7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99252"/>
            <a:ext cx="3962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F9FC45-7EA9-4A09-BC66-0971C6408B79}"/>
              </a:ext>
            </a:extLst>
          </p:cNvPr>
          <p:cNvSpPr/>
          <p:nvPr/>
        </p:nvSpPr>
        <p:spPr>
          <a:xfrm>
            <a:off x="609600" y="3429000"/>
            <a:ext cx="3124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endParaRPr lang="ru-RU" sz="2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B25F614-5B8C-4C0B-B565-719C17BA319D}"/>
              </a:ext>
            </a:extLst>
          </p:cNvPr>
          <p:cNvSpPr/>
          <p:nvPr/>
        </p:nvSpPr>
        <p:spPr>
          <a:xfrm>
            <a:off x="4514850" y="5835913"/>
            <a:ext cx="33337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endParaRPr lang="ru-RU" sz="2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C54552-5D0A-430D-8CC2-16805AC9D206}"/>
              </a:ext>
            </a:extLst>
          </p:cNvPr>
          <p:cNvSpPr/>
          <p:nvPr/>
        </p:nvSpPr>
        <p:spPr>
          <a:xfrm>
            <a:off x="8496300" y="4997713"/>
            <a:ext cx="3124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Transportning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endParaRPr lang="ru-RU" sz="2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EF5223-6403-464B-92C1-C1DF846322E2}"/>
              </a:ext>
            </a:extLst>
          </p:cNvPr>
          <p:cNvSpPr/>
          <p:nvPr/>
        </p:nvSpPr>
        <p:spPr>
          <a:xfrm>
            <a:off x="13251" y="457200"/>
            <a:ext cx="11925299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A90C9B-DDBC-4860-9214-3CF97D3C131A}"/>
              </a:ext>
            </a:extLst>
          </p:cNvPr>
          <p:cNvSpPr/>
          <p:nvPr/>
        </p:nvSpPr>
        <p:spPr>
          <a:xfrm>
            <a:off x="-1" y="0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10">
            <a:extLst>
              <a:ext uri="{FF2B5EF4-FFF2-40B4-BE49-F238E27FC236}">
                <a16:creationId xmlns:a16="http://schemas.microsoft.com/office/drawing/2014/main" id="{94CF9511-18AB-4B6E-A82F-BBBCC29A4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888412"/>
              </p:ext>
            </p:extLst>
          </p:nvPr>
        </p:nvGraphicFramePr>
        <p:xfrm>
          <a:off x="152399" y="1690708"/>
          <a:ext cx="11799403" cy="45877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001">
                  <a:extLst>
                    <a:ext uri="{9D8B030D-6E8A-4147-A177-3AD203B41FA5}">
                      <a16:colId xmlns:a16="http://schemas.microsoft.com/office/drawing/2014/main" val="1428013394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70159375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10217710"/>
                    </a:ext>
                  </a:extLst>
                </a:gridCol>
                <a:gridCol w="2731602">
                  <a:extLst>
                    <a:ext uri="{9D8B030D-6E8A-4147-A177-3AD203B41FA5}">
                      <a16:colId xmlns:a16="http://schemas.microsoft.com/office/drawing/2014/main" val="766883721"/>
                    </a:ext>
                  </a:extLst>
                </a:gridCol>
              </a:tblGrid>
              <a:tr h="10215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Tarmoqlararo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majmuaning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Majmuaning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tarkibidagi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tarmoqlar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Jadal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rivojlanayotgan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tarmoqlar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Qaysi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viloyatda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rivojlangan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383381"/>
                  </a:ext>
                </a:extLst>
              </a:tr>
              <a:tr h="1004294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Yoqilg‘i-energetika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majmuasi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Yoqilg‘i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sanoati</a:t>
                      </a:r>
                      <a:endParaRPr lang="en-US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Elektroenergetika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sanoati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Gaz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sanoati</a:t>
                      </a:r>
                      <a:endParaRPr lang="en-US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Issiqlik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elektrostansiyalar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Xorazm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Surxondaryo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Jizzax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910087"/>
                  </a:ext>
                </a:extLst>
              </a:tr>
              <a:tr h="1021546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Metallurgiya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majmuasi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Qora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metallurgiya</a:t>
                      </a:r>
                      <a:endParaRPr lang="en-US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Rangli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metallurgiya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Oltin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qazib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endParaRPr lang="en-US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sanoati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Sirdaryo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Xorazm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Buxoro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121519"/>
                  </a:ext>
                </a:extLst>
              </a:tr>
              <a:tr h="1021546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Agrosanoat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majmuasi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Qishloq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xo‘jaligi</a:t>
                      </a:r>
                      <a:endParaRPr lang="en-US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Yengil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sanoat</a:t>
                      </a:r>
                      <a:endParaRPr lang="en-US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Oziq-ovqat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sanoati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Yengil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oziq-ovqat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sanoati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Jizzax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Sirdaryo</a:t>
                      </a:r>
                      <a:r>
                        <a:rPr lang="en-US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Navoiy</a:t>
                      </a:r>
                      <a:endParaRPr lang="ru-RU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109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7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B1E071E-A552-4D57-82BA-3DB249252413}"/>
              </a:ext>
            </a:extLst>
          </p:cNvPr>
          <p:cNvSpPr/>
          <p:nvPr/>
        </p:nvSpPr>
        <p:spPr>
          <a:xfrm>
            <a:off x="152400" y="609600"/>
            <a:ext cx="11887200" cy="2209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mashinalar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tolasi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mollari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F0B3B71-2D47-403B-8D13-1AB8495B1CBC}"/>
              </a:ext>
            </a:extLst>
          </p:cNvPr>
          <p:cNvSpPr/>
          <p:nvPr/>
        </p:nvSpPr>
        <p:spPr>
          <a:xfrm>
            <a:off x="152400" y="5410200"/>
            <a:ext cx="11887200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yetishmagan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mollarini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buyumlarini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axta tolasi sifati bo'yicha dunyoda nechanchi o'rinda turamiz?">
            <a:extLst>
              <a:ext uri="{FF2B5EF4-FFF2-40B4-BE49-F238E27FC236}">
                <a16:creationId xmlns:a16="http://schemas.microsoft.com/office/drawing/2014/main" id="{537D35B4-7201-4205-A49F-BFCAF1537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/>
          <a:stretch/>
        </p:blipFill>
        <p:spPr bwMode="auto">
          <a:xfrm>
            <a:off x="0" y="2514601"/>
            <a:ext cx="376582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pak qurti boqishga mo'ljallangan inshootlar barcha soliqlardan ozod  etiladi | UzReport.news">
            <a:extLst>
              <a:ext uri="{FF2B5EF4-FFF2-40B4-BE49-F238E27FC236}">
                <a16:creationId xmlns:a16="http://schemas.microsoft.com/office/drawing/2014/main" id="{A5245BB8-E5B5-4442-B3C0-77F896D1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26" y="2514601"/>
            <a:ext cx="3930374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orako'l qo'ylari. Zot tarixi">
            <a:extLst>
              <a:ext uri="{FF2B5EF4-FFF2-40B4-BE49-F238E27FC236}">
                <a16:creationId xmlns:a16="http://schemas.microsoft.com/office/drawing/2014/main" id="{7B3CC574-FDE2-400A-BC76-5C4C6D725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514601"/>
            <a:ext cx="4191000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FA1D3C-97E1-4B87-AB31-A89A33DF32B5}"/>
              </a:ext>
            </a:extLst>
          </p:cNvPr>
          <p:cNvSpPr/>
          <p:nvPr/>
        </p:nvSpPr>
        <p:spPr>
          <a:xfrm>
            <a:off x="7462926" y="1702871"/>
            <a:ext cx="4614773" cy="4430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Kartoshka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78772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Andijon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viloyatida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6875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78772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-------------  100%</a:t>
            </a:r>
          </a:p>
          <a:p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6875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--------------   x %</a:t>
            </a:r>
          </a:p>
          <a:p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6875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100%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A90C9B-DDBC-4860-9214-3CF97D3C131A}"/>
              </a:ext>
            </a:extLst>
          </p:cNvPr>
          <p:cNvSpPr/>
          <p:nvPr/>
        </p:nvSpPr>
        <p:spPr>
          <a:xfrm>
            <a:off x="-1" y="0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EF5223-6403-464B-92C1-C1DF846322E2}"/>
              </a:ext>
            </a:extLst>
          </p:cNvPr>
          <p:cNvSpPr/>
          <p:nvPr/>
        </p:nvSpPr>
        <p:spPr>
          <a:xfrm>
            <a:off x="114301" y="838200"/>
            <a:ext cx="11925299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ilovasidagi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2-jadval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ma’lumotlarini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tahlil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gektar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kartoshka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ozuqabop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maydonlarini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foizga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doiraviy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diagramma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DBC06B6-D28D-43D1-B5AE-8F54B52B6C2B}"/>
              </a:ext>
            </a:extLst>
          </p:cNvPr>
          <p:cNvCxnSpPr>
            <a:cxnSpLocks/>
          </p:cNvCxnSpPr>
          <p:nvPr/>
        </p:nvCxnSpPr>
        <p:spPr>
          <a:xfrm>
            <a:off x="8001000" y="5403556"/>
            <a:ext cx="2372954" cy="66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96C8B8-5B48-4884-8C5F-B9B6C92931F3}"/>
              </a:ext>
            </a:extLst>
          </p:cNvPr>
          <p:cNvSpPr/>
          <p:nvPr/>
        </p:nvSpPr>
        <p:spPr>
          <a:xfrm>
            <a:off x="8366686" y="5486400"/>
            <a:ext cx="1691714" cy="210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78772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9D86C2-D9BA-47D1-8849-CAB804ADE353}"/>
              </a:ext>
            </a:extLst>
          </p:cNvPr>
          <p:cNvSpPr/>
          <p:nvPr/>
        </p:nvSpPr>
        <p:spPr>
          <a:xfrm>
            <a:off x="7162800" y="5181600"/>
            <a:ext cx="903760" cy="380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x=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8C55C88-050E-4709-B0A8-795C24B96F1E}"/>
              </a:ext>
            </a:extLst>
          </p:cNvPr>
          <p:cNvSpPr/>
          <p:nvPr/>
        </p:nvSpPr>
        <p:spPr>
          <a:xfrm>
            <a:off x="10439400" y="5181600"/>
            <a:ext cx="236475" cy="380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B5B7067-8A42-4306-9A88-3508B396ED72}"/>
              </a:ext>
            </a:extLst>
          </p:cNvPr>
          <p:cNvSpPr/>
          <p:nvPr/>
        </p:nvSpPr>
        <p:spPr>
          <a:xfrm>
            <a:off x="10633838" y="5181602"/>
            <a:ext cx="1177162" cy="380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8,72 %</a:t>
            </a:r>
            <a:endParaRPr lang="ru-RU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3D33E0F-DEA3-49CC-9677-5D30B8D28F84}"/>
              </a:ext>
            </a:extLst>
          </p:cNvPr>
          <p:cNvSpPr/>
          <p:nvPr/>
        </p:nvSpPr>
        <p:spPr>
          <a:xfrm>
            <a:off x="7086600" y="6019800"/>
            <a:ext cx="3657600" cy="670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8,72 % * 3,6°= </a:t>
            </a:r>
            <a:r>
              <a:rPr 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31,39°</a:t>
            </a:r>
            <a:endParaRPr lang="ru-RU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71B951-B187-4000-AF40-826F5D63E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501" t="22209" r="43253" b="23320"/>
          <a:stretch/>
        </p:blipFill>
        <p:spPr>
          <a:xfrm>
            <a:off x="114301" y="2359820"/>
            <a:ext cx="7124699" cy="428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A90C9B-DDBC-4860-9214-3CF97D3C131A}"/>
              </a:ext>
            </a:extLst>
          </p:cNvPr>
          <p:cNvSpPr/>
          <p:nvPr/>
        </p:nvSpPr>
        <p:spPr>
          <a:xfrm>
            <a:off x="-1" y="0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EF5223-6403-464B-92C1-C1DF846322E2}"/>
              </a:ext>
            </a:extLst>
          </p:cNvPr>
          <p:cNvSpPr/>
          <p:nvPr/>
        </p:nvSpPr>
        <p:spPr>
          <a:xfrm>
            <a:off x="114301" y="870542"/>
            <a:ext cx="11925299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8-sinf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elektrostansiyalari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liniyalari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BD58E8-3B7C-4B4A-8F50-0C8BABE2E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499" t="58122" r="42501" b="31102"/>
          <a:stretch/>
        </p:blipFill>
        <p:spPr>
          <a:xfrm>
            <a:off x="685800" y="5618126"/>
            <a:ext cx="4343400" cy="7386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F75B8E-A596-48D8-875D-9EC5A68A3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5" t="41107" r="51250" b="50000"/>
          <a:stretch/>
        </p:blipFill>
        <p:spPr>
          <a:xfrm>
            <a:off x="685800" y="4476137"/>
            <a:ext cx="43434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A463B4-B2CF-46D8-93DB-B4BC476965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00" t="31102" r="43254" b="58893"/>
          <a:stretch/>
        </p:blipFill>
        <p:spPr>
          <a:xfrm>
            <a:off x="685800" y="3086100"/>
            <a:ext cx="2743200" cy="6858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474201-8152-405C-A64F-FC0EC92AE74A}"/>
              </a:ext>
            </a:extLst>
          </p:cNvPr>
          <p:cNvSpPr/>
          <p:nvPr/>
        </p:nvSpPr>
        <p:spPr>
          <a:xfrm>
            <a:off x="4601817" y="2971800"/>
            <a:ext cx="4343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Temiryo‘llar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889F09-B0B3-4EA7-889A-AFDA707E0FA9}"/>
              </a:ext>
            </a:extLst>
          </p:cNvPr>
          <p:cNvSpPr/>
          <p:nvPr/>
        </p:nvSpPr>
        <p:spPr>
          <a:xfrm>
            <a:off x="5410200" y="4343400"/>
            <a:ext cx="5029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elektrostansiyalari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6B52E3-3462-413D-ACC7-E1740EFEA675}"/>
              </a:ext>
            </a:extLst>
          </p:cNvPr>
          <p:cNvSpPr/>
          <p:nvPr/>
        </p:nvSpPr>
        <p:spPr>
          <a:xfrm>
            <a:off x="5105400" y="5562600"/>
            <a:ext cx="5029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liniyalari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84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990600"/>
            <a:ext cx="11734800" cy="121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altLang="ru-RU" sz="3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altLang="ru-RU" sz="3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600" y="2422156"/>
            <a:ext cx="11734800" cy="121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37-darsda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amaliy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mashg‘ulot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topshiriqlarini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daftaringizga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yozma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ravishda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bajaring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42" name="Picture 2" descr="Международные экономические отношения - география, презентации">
            <a:extLst>
              <a:ext uri="{FF2B5EF4-FFF2-40B4-BE49-F238E27FC236}">
                <a16:creationId xmlns:a16="http://schemas.microsoft.com/office/drawing/2014/main" id="{F6A40F4E-6A9B-48C8-A913-0453EA384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6666" r="17500" b="26667"/>
          <a:stretch/>
        </p:blipFill>
        <p:spPr bwMode="auto">
          <a:xfrm>
            <a:off x="6626088" y="3768041"/>
            <a:ext cx="5181599" cy="30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Информационные технологии обучения: определение, использование и  возможности - Новости, статьи и обзоры">
            <a:extLst>
              <a:ext uri="{FF2B5EF4-FFF2-40B4-BE49-F238E27FC236}">
                <a16:creationId xmlns:a16="http://schemas.microsoft.com/office/drawing/2014/main" id="{3A4F40A9-827B-4031-8352-2086DE54B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3589" r="5435" b="4467"/>
          <a:stretch/>
        </p:blipFill>
        <p:spPr bwMode="auto">
          <a:xfrm>
            <a:off x="361122" y="3840460"/>
            <a:ext cx="5811078" cy="28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52400" y="838200"/>
            <a:ext cx="11887200" cy="2209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140 dan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aloqalarini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Germaniya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AQSH, Rossiya,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Fransiya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Italiya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hamkorligi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995E74-0440-46B7-9111-7AC3E02B64B4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C97F6D8-254F-4379-BADD-E84080C2E3E0}"/>
              </a:ext>
            </a:extLst>
          </p:cNvPr>
          <p:cNvSpPr/>
          <p:nvPr/>
        </p:nvSpPr>
        <p:spPr>
          <a:xfrm>
            <a:off x="152400" y="5410200"/>
            <a:ext cx="11887200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qilinayotgan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Xitoyga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O'zbekiston eksport qiluvchilarni qo'llab-quvvatlamoqda: Transport  xarajatlarining 50% davlat tomonidan qoplab beriladi — Review.uz">
            <a:extLst>
              <a:ext uri="{FF2B5EF4-FFF2-40B4-BE49-F238E27FC236}">
                <a16:creationId xmlns:a16="http://schemas.microsoft.com/office/drawing/2014/main" id="{86269251-B5DB-4A38-9E24-B221FA274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377952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Қашқадарё">
            <a:extLst>
              <a:ext uri="{FF2B5EF4-FFF2-40B4-BE49-F238E27FC236}">
                <a16:creationId xmlns:a16="http://schemas.microsoft.com/office/drawing/2014/main" id="{6D38D258-F6EB-412D-B725-2D1F9662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16" y="2895600"/>
            <a:ext cx="363838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Импорт-экспорт бўйича муддати ўтказиб юборилган дебиторлик қарзи учун  жарималарни камайтириш таклиф этилмоқда | NORMA.UZ">
            <a:extLst>
              <a:ext uri="{FF2B5EF4-FFF2-40B4-BE49-F238E27FC236}">
                <a16:creationId xmlns:a16="http://schemas.microsoft.com/office/drawing/2014/main" id="{36DC2756-D39D-414F-A96A-A98D93DE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96" y="2895600"/>
            <a:ext cx="421750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9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D1629A-8646-4706-A9BE-51B06122C213}"/>
              </a:ext>
            </a:extLst>
          </p:cNvPr>
          <p:cNvSpPr/>
          <p:nvPr/>
        </p:nvSpPr>
        <p:spPr>
          <a:xfrm>
            <a:off x="781879" y="1226403"/>
            <a:ext cx="1118152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2018-yilda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mamlakatimiz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eksporti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14,3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AQSH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dollarini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importi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19,6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AQSH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dollarini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40BF7F15-6F7E-42B0-8AFF-C4557A9CB7B8}"/>
              </a:ext>
            </a:extLst>
          </p:cNvPr>
          <p:cNvSpPr/>
          <p:nvPr/>
        </p:nvSpPr>
        <p:spPr>
          <a:xfrm>
            <a:off x="76200" y="1305132"/>
            <a:ext cx="652808" cy="599868"/>
          </a:xfrm>
          <a:prstGeom prst="flowChartConnector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8DC24E63-D3CB-428F-A33E-73C2B7440DD5}"/>
              </a:ext>
            </a:extLst>
          </p:cNvPr>
          <p:cNvSpPr/>
          <p:nvPr/>
        </p:nvSpPr>
        <p:spPr>
          <a:xfrm>
            <a:off x="76200" y="2585933"/>
            <a:ext cx="652808" cy="599868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B71215-271D-443B-8E9F-FC92D0075CDF}"/>
              </a:ext>
            </a:extLst>
          </p:cNvPr>
          <p:cNvSpPr/>
          <p:nvPr/>
        </p:nvSpPr>
        <p:spPr>
          <a:xfrm>
            <a:off x="781879" y="2477668"/>
            <a:ext cx="11181521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savdosi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yildan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yilga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mamlakatimiz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taqsimotida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etmoqda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2F48B691-ABF8-4767-BDEA-2A824BE79238}"/>
              </a:ext>
            </a:extLst>
          </p:cNvPr>
          <p:cNvSpPr/>
          <p:nvPr/>
        </p:nvSpPr>
        <p:spPr>
          <a:xfrm>
            <a:off x="76200" y="3972133"/>
            <a:ext cx="652808" cy="599868"/>
          </a:xfrm>
          <a:prstGeom prst="flowChartConnecto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2654B03-C823-405A-BBCE-91B1B0D463B7}"/>
              </a:ext>
            </a:extLst>
          </p:cNvPr>
          <p:cNvSpPr/>
          <p:nvPr/>
        </p:nvSpPr>
        <p:spPr>
          <a:xfrm>
            <a:off x="781879" y="3728934"/>
            <a:ext cx="11181521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siyosatining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raqobatbardoshligini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salohiyatini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kengaytirish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takomillashtirishdir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F253D626-C1E3-48FA-9D0F-345E350C4898}"/>
              </a:ext>
            </a:extLst>
          </p:cNvPr>
          <p:cNvSpPr/>
          <p:nvPr/>
        </p:nvSpPr>
        <p:spPr>
          <a:xfrm>
            <a:off x="76200" y="5700698"/>
            <a:ext cx="652808" cy="599868"/>
          </a:xfrm>
          <a:prstGeom prst="flowChartConnecto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77096B-F47B-44B8-95E3-B9D5906BD1A4}"/>
              </a:ext>
            </a:extLst>
          </p:cNvPr>
          <p:cNvSpPr/>
          <p:nvPr/>
        </p:nvSpPr>
        <p:spPr>
          <a:xfrm>
            <a:off x="781879" y="5400468"/>
            <a:ext cx="11181521" cy="1200329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ijobiy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o‘zgarishlar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bo‘lmoqda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eksporti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sifatli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tayyor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mahsulotlar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eksportining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ulushi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oshmoqda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8187D81-D93D-48F2-BBBF-1C25492C73D3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E5FA872-2EA3-4C5B-AB5B-D08CF0B3EB89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EAB362A-05AE-4DB7-95D7-F8D56D209BF9}"/>
              </a:ext>
            </a:extLst>
          </p:cNvPr>
          <p:cNvSpPr/>
          <p:nvPr/>
        </p:nvSpPr>
        <p:spPr>
          <a:xfrm>
            <a:off x="327991" y="1447800"/>
            <a:ext cx="118872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Kelgusida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kuchlanishli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agregatlar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maishiy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tibbiyot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to‘qimachilik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tikuvchilikka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qimmatbaho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kuchayadi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38E2A0F-AF92-4008-9BE2-F221CC801065}"/>
              </a:ext>
            </a:extLst>
          </p:cNvPr>
          <p:cNvSpPr/>
          <p:nvPr/>
        </p:nvSpPr>
        <p:spPr>
          <a:xfrm>
            <a:off x="152400" y="5334000"/>
            <a:ext cx="11887200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kuchaytirish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Yana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xo‘jaliklariga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bozorda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barqaror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xaridorlarni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topishdir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Қишлоқ хўжалиги кооперативлари қайтмоқда | NORMA.UZ">
            <a:extLst>
              <a:ext uri="{FF2B5EF4-FFF2-40B4-BE49-F238E27FC236}">
                <a16:creationId xmlns:a16="http://schemas.microsoft.com/office/drawing/2014/main" id="{C132B6C1-9AA8-4BE9-AA59-3B1E6E0B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" y="2895601"/>
            <a:ext cx="4048125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'zbekiston Savdo-sanoat palatasi">
            <a:extLst>
              <a:ext uri="{FF2B5EF4-FFF2-40B4-BE49-F238E27FC236}">
                <a16:creationId xmlns:a16="http://schemas.microsoft.com/office/drawing/2014/main" id="{AD0FE458-3948-40ED-B38D-1C2717CB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6" y="2895601"/>
            <a:ext cx="3861350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amangan viloyatidan 450 million dollardan ortiq mahsulotlar eksport  qilinadi — Review.uz">
            <a:extLst>
              <a:ext uri="{FF2B5EF4-FFF2-40B4-BE49-F238E27FC236}">
                <a16:creationId xmlns:a16="http://schemas.microsoft.com/office/drawing/2014/main" id="{A60F0CC6-3F73-4CDA-97DB-02E233262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969" y="2895601"/>
            <a:ext cx="3677065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C5EBAD-B476-465F-A3A1-796EB2D00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6650" r="40000" b="26655"/>
          <a:stretch/>
        </p:blipFill>
        <p:spPr>
          <a:xfrm>
            <a:off x="914400" y="863916"/>
            <a:ext cx="10134600" cy="507968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5F592D-0C05-484C-A18A-A3E85B8DA38C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3797A-CCC3-440C-8801-C1871A749BB2}"/>
              </a:ext>
            </a:extLst>
          </p:cNvPr>
          <p:cNvSpPr/>
          <p:nvPr/>
        </p:nvSpPr>
        <p:spPr>
          <a:xfrm>
            <a:off x="6626" y="5675243"/>
            <a:ext cx="12109174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xorijiy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savdosi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2017-yil).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AFE867-7AED-4078-B302-E7823CFDD3E9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8C481E5-C905-42EF-AFE9-B87D4AAEC6E4}"/>
              </a:ext>
            </a:extLst>
          </p:cNvPr>
          <p:cNvSpPr/>
          <p:nvPr/>
        </p:nvSpPr>
        <p:spPr>
          <a:xfrm>
            <a:off x="0" y="1219200"/>
            <a:ext cx="121158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hamohang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buyumlarining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qisqarmoqda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5CD68A7-4B35-4658-B28A-1B19648CB8AE}"/>
              </a:ext>
            </a:extLst>
          </p:cNvPr>
          <p:cNvSpPr/>
          <p:nvPr/>
        </p:nvSpPr>
        <p:spPr>
          <a:xfrm>
            <a:off x="6626" y="5675243"/>
            <a:ext cx="12109174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¾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jihozlari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asbob-uskunalar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Super User - ASAKA-TRANS-LEASING">
            <a:extLst>
              <a:ext uri="{FF2B5EF4-FFF2-40B4-BE49-F238E27FC236}">
                <a16:creationId xmlns:a16="http://schemas.microsoft.com/office/drawing/2014/main" id="{B91E26F9-A682-4B31-A8F0-F8D15401A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39422"/>
            <a:ext cx="5410200" cy="329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o'dirish asbob-uskunalar">
            <a:extLst>
              <a:ext uri="{FF2B5EF4-FFF2-40B4-BE49-F238E27FC236}">
                <a16:creationId xmlns:a16="http://schemas.microsoft.com/office/drawing/2014/main" id="{C32C9B25-0DD0-47AC-9247-50C7B783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65" y="1007786"/>
            <a:ext cx="64770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2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52503D-788D-4E2E-9B5F-CAA6201C5211}"/>
              </a:ext>
            </a:extLst>
          </p:cNvPr>
          <p:cNvSpPr/>
          <p:nvPr/>
        </p:nvSpPr>
        <p:spPr>
          <a:xfrm>
            <a:off x="228600" y="1143000"/>
            <a:ext cx="117348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4200 dan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xorijiy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ko‘rsatmoqda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Endilikda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Taraqqiyot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Taraqqiyot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OPEC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Jamg‘armasi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Saudiya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Taraqqiyot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Jamg‘armasi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moliyaviy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23062BF-F4EC-450F-930D-5F5DFD4E4874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aloqalar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Jahon banki O'zbekistonga 200 million dollar ajratdi | UzReport.news">
            <a:extLst>
              <a:ext uri="{FF2B5EF4-FFF2-40B4-BE49-F238E27FC236}">
                <a16:creationId xmlns:a16="http://schemas.microsoft.com/office/drawing/2014/main" id="{62DCB4C4-9A4C-4B90-B328-6784D530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74585"/>
            <a:ext cx="3962400" cy="383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siyo Taraqqiyot Banki O'zbekistonga yana 300 million dollar ajratdi -  BN24.UZ - Biznes yangiliklar">
            <a:extLst>
              <a:ext uri="{FF2B5EF4-FFF2-40B4-BE49-F238E27FC236}">
                <a16:creationId xmlns:a16="http://schemas.microsoft.com/office/drawing/2014/main" id="{8543CA7E-F4F8-473B-A080-59215D3B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365" y="2874585"/>
            <a:ext cx="4326835" cy="383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PEC meeting oil rally stalked by Covid-19 resurgence - AFRICA CHINA ECONOMY">
            <a:extLst>
              <a:ext uri="{FF2B5EF4-FFF2-40B4-BE49-F238E27FC236}">
                <a16:creationId xmlns:a16="http://schemas.microsoft.com/office/drawing/2014/main" id="{C69EBAD4-EDD9-49D1-8B12-67269AA5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91" y="2874585"/>
            <a:ext cx="3558209" cy="383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4B80DACD-C42E-4078-AF8A-5223B0860305}"/>
              </a:ext>
            </a:extLst>
          </p:cNvPr>
          <p:cNvSpPr txBox="1">
            <a:spLocks/>
          </p:cNvSpPr>
          <p:nvPr/>
        </p:nvSpPr>
        <p:spPr>
          <a:xfrm>
            <a:off x="16565" y="0"/>
            <a:ext cx="12175435" cy="738664"/>
          </a:xfrm>
          <a:prstGeom prst="rect">
            <a:avLst/>
          </a:prstGeom>
          <a:solidFill>
            <a:srgbClr val="1E0AB6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transporti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9EC7C5F-E412-4755-9843-D575F5E16A39}"/>
              </a:ext>
            </a:extLst>
          </p:cNvPr>
          <p:cNvSpPr/>
          <p:nvPr/>
        </p:nvSpPr>
        <p:spPr>
          <a:xfrm>
            <a:off x="-1" y="0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Investitsiya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772BC8-2ADC-4715-A324-A9CC2AE0DB55}"/>
              </a:ext>
            </a:extLst>
          </p:cNvPr>
          <p:cNvSpPr/>
          <p:nvPr/>
        </p:nvSpPr>
        <p:spPr>
          <a:xfrm>
            <a:off x="228599" y="990600"/>
            <a:ext cx="1173480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moliyaviy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kuchlarini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modernizatsiya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yangilash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sarmoyasini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investitsiya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8CFC3BC-94B4-403E-8677-1927D9BC9C5F}"/>
              </a:ext>
            </a:extLst>
          </p:cNvPr>
          <p:cNvSpPr/>
          <p:nvPr/>
        </p:nvSpPr>
        <p:spPr>
          <a:xfrm>
            <a:off x="6626" y="5675243"/>
            <a:ext cx="12109174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taraqqiyotini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jadallashtirish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investitsiyalarni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muvofiq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Investitsiya loyihalarining amalga oshirilishi va tashqi savdoni monitoring  qilish inspeksiyasi tashkil etildi | UzReport.news">
            <a:extLst>
              <a:ext uri="{FF2B5EF4-FFF2-40B4-BE49-F238E27FC236}">
                <a16:creationId xmlns:a16="http://schemas.microsoft.com/office/drawing/2014/main" id="{2F547EC3-D832-4AB3-A3FC-682EAE45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324854"/>
            <a:ext cx="4267201" cy="33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 мартдан Ўзбекистонда &quot;инвестиция визаси&quot; жорий этилади - Zamin.uz">
            <a:extLst>
              <a:ext uri="{FF2B5EF4-FFF2-40B4-BE49-F238E27FC236}">
                <a16:creationId xmlns:a16="http://schemas.microsoft.com/office/drawing/2014/main" id="{A45E8891-A1B4-4530-8C42-711E14DAF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24853"/>
            <a:ext cx="3843131" cy="33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Инвестиция лойиҳаларини амалга ошираётган тадбиркорларни бепул ўқув  курсларига таклиф этамиз (+туманлар бўйича жадвал)- Kruz.uz">
            <a:extLst>
              <a:ext uri="{FF2B5EF4-FFF2-40B4-BE49-F238E27FC236}">
                <a16:creationId xmlns:a16="http://schemas.microsoft.com/office/drawing/2014/main" id="{BD7CBAEE-7407-4F77-BA7D-896D9F29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331" y="2324852"/>
            <a:ext cx="3667539" cy="33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2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3518</TotalTime>
  <Words>1181</Words>
  <Application>Microsoft Office PowerPoint</Application>
  <PresentationFormat>Широкоэкранный</PresentationFormat>
  <Paragraphs>151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Презентация PowerPoint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Презентация PowerPoint</vt:lpstr>
      <vt:lpstr>ПРВ</vt:lpstr>
      <vt:lpstr>ПРВ</vt:lpstr>
      <vt:lpstr>ПРВ</vt:lpstr>
      <vt:lpstr>ПРВ</vt:lpstr>
      <vt:lpstr>ПРВ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301</cp:revision>
  <dcterms:created xsi:type="dcterms:W3CDTF">2020-06-30T15:34:35Z</dcterms:created>
  <dcterms:modified xsi:type="dcterms:W3CDTF">2021-02-17T10:30:28Z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