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261" r:id="rId6"/>
    <p:sldId id="309" r:id="rId7"/>
    <p:sldId id="364" r:id="rId8"/>
    <p:sldId id="310" r:id="rId9"/>
    <p:sldId id="263" r:id="rId10"/>
    <p:sldId id="315" r:id="rId11"/>
    <p:sldId id="336" r:id="rId12"/>
    <p:sldId id="337" r:id="rId13"/>
    <p:sldId id="329" r:id="rId14"/>
    <p:sldId id="316" r:id="rId15"/>
    <p:sldId id="338" r:id="rId16"/>
    <p:sldId id="365" r:id="rId17"/>
    <p:sldId id="366" r:id="rId18"/>
    <p:sldId id="344" r:id="rId19"/>
    <p:sldId id="367" r:id="rId20"/>
    <p:sldId id="368" r:id="rId21"/>
    <p:sldId id="343" r:id="rId22"/>
    <p:sldId id="369" r:id="rId23"/>
    <p:sldId id="296" r:id="rId2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000000"/>
    <a:srgbClr val="C8A5E3"/>
    <a:srgbClr val="15FF7F"/>
    <a:srgbClr val="FFFF66"/>
    <a:srgbClr val="CCCC00"/>
    <a:srgbClr val="AC75D5"/>
    <a:srgbClr val="00A249"/>
    <a:srgbClr val="00482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6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5D202-D46C-4B38-BE6E-C59C890CA1F2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8D31E-154B-409B-913D-E92993B4A9F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/>
      </dgm:spPr>
      <dgm:t>
        <a:bodyPr/>
        <a:lstStyle/>
        <a:p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Mamlakatimizda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tizimi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kelishi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tizimiga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ulanishi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transportning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turi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elektron</a:t>
          </a:r>
          <a:r>
            <a:rPr 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transport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keldi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Viloyatlararo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davlatlararo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o‘tkazilgan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kuchlanishli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liniyalari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orqali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quvvati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uzatiladi</a:t>
          </a:r>
          <a:r>
            <a:rPr lang="en-US" sz="2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F4A27-4F63-45CF-A331-6A6795EAAD97}" type="parTrans" cxnId="{2FD03D1C-41DB-44DD-83A7-441340084531}">
      <dgm:prSet/>
      <dgm:spPr/>
      <dgm:t>
        <a:bodyPr/>
        <a:lstStyle/>
        <a:p>
          <a:endParaRPr lang="ru-RU" b="0">
            <a:solidFill>
              <a:srgbClr val="000000"/>
            </a:solidFill>
          </a:endParaRPr>
        </a:p>
      </dgm:t>
    </dgm:pt>
    <dgm:pt modelId="{F66F17E0-24EB-49F9-8AE1-0FF1F970FF81}" type="sibTrans" cxnId="{2FD03D1C-41DB-44DD-83A7-441340084531}">
      <dgm:prSet/>
      <dgm:spPr/>
      <dgm:t>
        <a:bodyPr/>
        <a:lstStyle/>
        <a:p>
          <a:endParaRPr lang="ru-RU" b="0">
            <a:solidFill>
              <a:srgbClr val="000000"/>
            </a:solidFill>
          </a:endParaRPr>
        </a:p>
      </dgm:t>
    </dgm:pt>
    <dgm:pt modelId="{8C165449-B959-43A4-86CB-9AF4065A4BB8}" type="pres">
      <dgm:prSet presAssocID="{DF85D202-D46C-4B38-BE6E-C59C890CA1F2}" presName="Name0" presStyleCnt="0">
        <dgm:presLayoutVars>
          <dgm:chMax/>
          <dgm:chPref/>
          <dgm:dir/>
        </dgm:presLayoutVars>
      </dgm:prSet>
      <dgm:spPr/>
    </dgm:pt>
    <dgm:pt modelId="{7C36DB19-27A1-4F97-88E7-35C8DF539733}" type="pres">
      <dgm:prSet presAssocID="{7D38D31E-154B-409B-913D-E92993B4A9F3}" presName="composite" presStyleCnt="0">
        <dgm:presLayoutVars>
          <dgm:chMax/>
          <dgm:chPref/>
        </dgm:presLayoutVars>
      </dgm:prSet>
      <dgm:spPr/>
    </dgm:pt>
    <dgm:pt modelId="{499B5A69-6CF2-4C31-9590-A80A69C23A7E}" type="pres">
      <dgm:prSet presAssocID="{7D38D31E-154B-409B-913D-E92993B4A9F3}" presName="Image" presStyleLbl="bgImgPlace1" presStyleIdx="0" presStyleCnt="1" custFlipHor="1" custScaleX="3896" custScaleY="18171" custLinFactNeighborX="-473" custLinFactNeighborY="-8084"/>
      <dgm:spPr>
        <a:solidFill>
          <a:schemeClr val="bg1"/>
        </a:solidFill>
      </dgm:spPr>
    </dgm:pt>
    <dgm:pt modelId="{C03A2C5B-9EC9-47DE-A494-EC827F64B418}" type="pres">
      <dgm:prSet presAssocID="{7D38D31E-154B-409B-913D-E92993B4A9F3}" presName="ParentText" presStyleLbl="revTx" presStyleIdx="0" presStyleCnt="1" custScaleX="194224" custScaleY="161568" custLinFactNeighborX="-19389" custLinFactNeighborY="5388">
        <dgm:presLayoutVars>
          <dgm:chMax val="0"/>
          <dgm:chPref val="0"/>
          <dgm:bulletEnabled val="1"/>
        </dgm:presLayoutVars>
      </dgm:prSet>
      <dgm:spPr/>
    </dgm:pt>
    <dgm:pt modelId="{6E7FD1CD-A385-45A9-B8AC-91034372664F}" type="pres">
      <dgm:prSet presAssocID="{7D38D31E-154B-409B-913D-E92993B4A9F3}" presName="tlFrame" presStyleLbl="node1" presStyleIdx="0" presStyleCnt="4" custLinFactX="-100000" custLinFactNeighborX="-175231" custLinFactNeighborY="-65926"/>
      <dgm:spPr>
        <a:solidFill>
          <a:srgbClr val="7030A0"/>
        </a:solidFill>
      </dgm:spPr>
    </dgm:pt>
    <dgm:pt modelId="{505C04BF-2C91-4DBE-A199-7416EC75BED0}" type="pres">
      <dgm:prSet presAssocID="{7D38D31E-154B-409B-913D-E92993B4A9F3}" presName="trFrame" presStyleLbl="node1" presStyleIdx="1" presStyleCnt="4" custLinFactX="15176" custLinFactNeighborX="100000" custLinFactNeighborY="-67536"/>
      <dgm:spPr>
        <a:solidFill>
          <a:srgbClr val="7030A0"/>
        </a:solidFill>
      </dgm:spPr>
    </dgm:pt>
    <dgm:pt modelId="{8B08EC4B-35AA-4546-8FCA-05ADC13ABB7B}" type="pres">
      <dgm:prSet presAssocID="{7D38D31E-154B-409B-913D-E92993B4A9F3}" presName="blFrame" presStyleLbl="node1" presStyleIdx="2" presStyleCnt="4" custLinFactX="-100000" custLinFactNeighborX="-175231" custLinFactNeighborY="91405"/>
      <dgm:spPr>
        <a:solidFill>
          <a:srgbClr val="7030A0"/>
        </a:solidFill>
      </dgm:spPr>
    </dgm:pt>
    <dgm:pt modelId="{1EE6C3C5-A1BD-4C4A-BEC9-B25E3C183BBA}" type="pres">
      <dgm:prSet presAssocID="{7D38D31E-154B-409B-913D-E92993B4A9F3}" presName="brFrame" presStyleLbl="node1" presStyleIdx="3" presStyleCnt="4" custLinFactX="15176" custLinFactNeighborX="100000" custLinFactNeighborY="91405"/>
      <dgm:spPr>
        <a:solidFill>
          <a:srgbClr val="7030A0"/>
        </a:solidFill>
      </dgm:spPr>
    </dgm:pt>
  </dgm:ptLst>
  <dgm:cxnLst>
    <dgm:cxn modelId="{2FD03D1C-41DB-44DD-83A7-441340084531}" srcId="{DF85D202-D46C-4B38-BE6E-C59C890CA1F2}" destId="{7D38D31E-154B-409B-913D-E92993B4A9F3}" srcOrd="0" destOrd="0" parTransId="{183F4A27-4F63-45CF-A331-6A6795EAAD97}" sibTransId="{F66F17E0-24EB-49F9-8AE1-0FF1F970FF81}"/>
    <dgm:cxn modelId="{FC756DBB-808B-4513-8294-F5011106ABE4}" type="presOf" srcId="{7D38D31E-154B-409B-913D-E92993B4A9F3}" destId="{C03A2C5B-9EC9-47DE-A494-EC827F64B418}" srcOrd="0" destOrd="0" presId="urn:microsoft.com/office/officeart/2009/3/layout/FramedTextPicture"/>
    <dgm:cxn modelId="{5E0194C0-849A-409B-9A7F-031ABBE5FCB0}" type="presOf" srcId="{DF85D202-D46C-4B38-BE6E-C59C890CA1F2}" destId="{8C165449-B959-43A4-86CB-9AF4065A4BB8}" srcOrd="0" destOrd="0" presId="urn:microsoft.com/office/officeart/2009/3/layout/FramedTextPicture"/>
    <dgm:cxn modelId="{B6BB4546-3327-433B-BFA8-57B93EB41158}" type="presParOf" srcId="{8C165449-B959-43A4-86CB-9AF4065A4BB8}" destId="{7C36DB19-27A1-4F97-88E7-35C8DF539733}" srcOrd="0" destOrd="0" presId="urn:microsoft.com/office/officeart/2009/3/layout/FramedTextPicture"/>
    <dgm:cxn modelId="{50AAEBE3-5982-4DF0-904D-9648E15334FF}" type="presParOf" srcId="{7C36DB19-27A1-4F97-88E7-35C8DF539733}" destId="{499B5A69-6CF2-4C31-9590-A80A69C23A7E}" srcOrd="0" destOrd="0" presId="urn:microsoft.com/office/officeart/2009/3/layout/FramedTextPicture"/>
    <dgm:cxn modelId="{67DBE036-610D-48C2-9517-B1BD40FF7A41}" type="presParOf" srcId="{7C36DB19-27A1-4F97-88E7-35C8DF539733}" destId="{C03A2C5B-9EC9-47DE-A494-EC827F64B418}" srcOrd="1" destOrd="0" presId="urn:microsoft.com/office/officeart/2009/3/layout/FramedTextPicture"/>
    <dgm:cxn modelId="{5B66EAF3-F72D-470E-AD93-CD2917732C6F}" type="presParOf" srcId="{7C36DB19-27A1-4F97-88E7-35C8DF539733}" destId="{6E7FD1CD-A385-45A9-B8AC-91034372664F}" srcOrd="2" destOrd="0" presId="urn:microsoft.com/office/officeart/2009/3/layout/FramedTextPicture"/>
    <dgm:cxn modelId="{CE7082FA-8A8F-4B24-A127-705D2E774053}" type="presParOf" srcId="{7C36DB19-27A1-4F97-88E7-35C8DF539733}" destId="{505C04BF-2C91-4DBE-A199-7416EC75BED0}" srcOrd="3" destOrd="0" presId="urn:microsoft.com/office/officeart/2009/3/layout/FramedTextPicture"/>
    <dgm:cxn modelId="{84B24905-5957-401C-8675-BB57051796E7}" type="presParOf" srcId="{7C36DB19-27A1-4F97-88E7-35C8DF539733}" destId="{8B08EC4B-35AA-4546-8FCA-05ADC13ABB7B}" srcOrd="4" destOrd="0" presId="urn:microsoft.com/office/officeart/2009/3/layout/FramedTextPicture"/>
    <dgm:cxn modelId="{84A4E7A6-DBCC-4483-B4C4-AC3F89EDE744}" type="presParOf" srcId="{7C36DB19-27A1-4F97-88E7-35C8DF539733}" destId="{1EE6C3C5-A1BD-4C4A-BEC9-B25E3C183BB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B5A69-6CF2-4C31-9590-A80A69C23A7E}">
      <dsp:nvSpPr>
        <dsp:cNvPr id="0" name=""/>
        <dsp:cNvSpPr/>
      </dsp:nvSpPr>
      <dsp:spPr>
        <a:xfrm flipH="1">
          <a:off x="1101757" y="21379"/>
          <a:ext cx="74644" cy="23209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A2C5B-9EC9-47DE-A494-EC827F64B418}">
      <dsp:nvSpPr>
        <dsp:cNvPr id="0" name=""/>
        <dsp:cNvSpPr/>
      </dsp:nvSpPr>
      <dsp:spPr>
        <a:xfrm>
          <a:off x="381000" y="533395"/>
          <a:ext cx="5272011" cy="270890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Mamlakatimizda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tizimi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kelishi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Osiyo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tizimiga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ulanishi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transportning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turi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elektron</a:t>
          </a:r>
          <a:r>
            <a:rPr lang="en-US" sz="24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transport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keldi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Viloyatlararo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davlatlararo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o‘tkazilgan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kuchlanishli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liniyalari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orqali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elektr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quvvati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uzatiladi</a:t>
          </a:r>
          <a:r>
            <a:rPr lang="en-US" sz="24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000" y="533395"/>
        <a:ext cx="5272011" cy="2708906"/>
      </dsp:txXfrm>
    </dsp:sp>
    <dsp:sp modelId="{6E7FD1CD-A385-45A9-B8AC-91034372664F}">
      <dsp:nvSpPr>
        <dsp:cNvPr id="0" name=""/>
        <dsp:cNvSpPr/>
      </dsp:nvSpPr>
      <dsp:spPr>
        <a:xfrm>
          <a:off x="152400" y="290030"/>
          <a:ext cx="651892" cy="652061"/>
        </a:xfrm>
        <a:prstGeom prst="halfFrame">
          <a:avLst>
            <a:gd name="adj1" fmla="val 25770"/>
            <a:gd name="adj2" fmla="val 257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C04BF-2C91-4DBE-A199-7416EC75BED0}">
      <dsp:nvSpPr>
        <dsp:cNvPr id="0" name=""/>
        <dsp:cNvSpPr/>
      </dsp:nvSpPr>
      <dsp:spPr>
        <a:xfrm rot="5400000">
          <a:off x="5257718" y="279616"/>
          <a:ext cx="652061" cy="651892"/>
        </a:xfrm>
        <a:prstGeom prst="halfFrame">
          <a:avLst>
            <a:gd name="adj1" fmla="val 25770"/>
            <a:gd name="adj2" fmla="val 257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8EC4B-35AA-4546-8FCA-05ADC13ABB7B}">
      <dsp:nvSpPr>
        <dsp:cNvPr id="0" name=""/>
        <dsp:cNvSpPr/>
      </dsp:nvSpPr>
      <dsp:spPr>
        <a:xfrm rot="16200000">
          <a:off x="152316" y="2819481"/>
          <a:ext cx="652061" cy="651892"/>
        </a:xfrm>
        <a:prstGeom prst="halfFrame">
          <a:avLst>
            <a:gd name="adj1" fmla="val 25770"/>
            <a:gd name="adj2" fmla="val 257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6C3C5-A1BD-4C4A-BEC9-B25E3C183BBA}">
      <dsp:nvSpPr>
        <dsp:cNvPr id="0" name=""/>
        <dsp:cNvSpPr/>
      </dsp:nvSpPr>
      <dsp:spPr>
        <a:xfrm rot="10800000">
          <a:off x="5257803" y="2819397"/>
          <a:ext cx="651892" cy="652061"/>
        </a:xfrm>
        <a:prstGeom prst="halfFrame">
          <a:avLst>
            <a:gd name="adj1" fmla="val 25770"/>
            <a:gd name="adj2" fmla="val 257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17457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822316" y="1484472"/>
            <a:ext cx="8333902" cy="409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48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rgbClr val="1E0AB6"/>
                </a:solidFill>
              </a:rPr>
              <a:t>Mavzu</a:t>
            </a:r>
            <a:r>
              <a:rPr lang="en-US" altLang="ru-RU" sz="4800" b="1" dirty="0">
                <a:solidFill>
                  <a:srgbClr val="1E0AB6"/>
                </a:solidFill>
              </a:rPr>
              <a:t>: Transport </a:t>
            </a:r>
            <a:r>
              <a:rPr lang="en-US" altLang="ru-RU" sz="4800" b="1" dirty="0" err="1">
                <a:solidFill>
                  <a:srgbClr val="1E0AB6"/>
                </a:solidFill>
              </a:rPr>
              <a:t>geografiyasi</a:t>
            </a:r>
            <a:r>
              <a:rPr lang="en-US" altLang="ru-RU" sz="4800" b="1" dirty="0">
                <a:solidFill>
                  <a:srgbClr val="1E0AB6"/>
                </a:solidFill>
              </a:rPr>
              <a:t>. </a:t>
            </a:r>
            <a:r>
              <a:rPr lang="en-US" altLang="ru-RU" sz="4800" b="1" dirty="0" err="1">
                <a:solidFill>
                  <a:srgbClr val="1E0AB6"/>
                </a:solidFill>
              </a:rPr>
              <a:t>O‘zbekiston</a:t>
            </a:r>
            <a:r>
              <a:rPr lang="en-US" altLang="ru-RU" sz="4800" b="1" dirty="0">
                <a:solidFill>
                  <a:srgbClr val="1E0AB6"/>
                </a:solidFill>
              </a:rPr>
              <a:t> </a:t>
            </a:r>
            <a:r>
              <a:rPr lang="en-US" altLang="ru-RU" sz="4800" b="1" dirty="0" err="1">
                <a:solidFill>
                  <a:srgbClr val="1E0AB6"/>
                </a:solidFill>
              </a:rPr>
              <a:t>transportining</a:t>
            </a:r>
            <a:r>
              <a:rPr lang="en-US" altLang="ru-RU" sz="4800" b="1" dirty="0">
                <a:solidFill>
                  <a:srgbClr val="1E0AB6"/>
                </a:solidFill>
              </a:rPr>
              <a:t> </a:t>
            </a:r>
            <a:r>
              <a:rPr lang="en-US" altLang="ru-RU" sz="4800" b="1" dirty="0" err="1">
                <a:solidFill>
                  <a:srgbClr val="1E0AB6"/>
                </a:solidFill>
              </a:rPr>
              <a:t>zamonaviy</a:t>
            </a:r>
            <a:r>
              <a:rPr lang="en-US" altLang="ru-RU" sz="4800" b="1" dirty="0">
                <a:solidFill>
                  <a:srgbClr val="1E0AB6"/>
                </a:solidFill>
              </a:rPr>
              <a:t> </a:t>
            </a:r>
            <a:r>
              <a:rPr lang="en-US" altLang="ru-RU" sz="4800" b="1" dirty="0" err="1">
                <a:solidFill>
                  <a:srgbClr val="1E0AB6"/>
                </a:solidFill>
              </a:rPr>
              <a:t>rivojlanishi</a:t>
            </a:r>
            <a:endParaRPr lang="ru-RU" altLang="ru-RU" sz="48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2845" y="1941751"/>
            <a:ext cx="728133" cy="20206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247649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24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31418" y="247648"/>
            <a:ext cx="1866670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92606" y="390912"/>
            <a:ext cx="795383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ru-RU" sz="54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15560" y="583025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074153"/>
            <a:ext cx="707128" cy="20206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851" y="-36350"/>
            <a:ext cx="1745796" cy="1745796"/>
          </a:xfrm>
          <a:prstGeom prst="rect">
            <a:avLst/>
          </a:prstGeom>
          <a:noFill/>
        </p:spPr>
      </p:pic>
      <p:pic>
        <p:nvPicPr>
          <p:cNvPr id="2" name="Picture 2" descr="Транспорт">
            <a:extLst>
              <a:ext uri="{FF2B5EF4-FFF2-40B4-BE49-F238E27FC236}">
                <a16:creationId xmlns:a16="http://schemas.microsoft.com/office/drawing/2014/main" id="{1BD9A50C-01D3-476D-A805-865C360C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461" y="2428422"/>
            <a:ext cx="3009251" cy="19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збекистон хаво йуллари» запустил прямой маршрут Рим-Ургенч">
            <a:extLst>
              <a:ext uri="{FF2B5EF4-FFF2-40B4-BE49-F238E27FC236}">
                <a16:creationId xmlns:a16="http://schemas.microsoft.com/office/drawing/2014/main" id="{A2F69349-2437-4202-9F50-2A346D63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18" y="4572000"/>
            <a:ext cx="3045694" cy="17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283017-B45C-4767-AB00-2764F1498FF3}"/>
              </a:ext>
            </a:extLst>
          </p:cNvPr>
          <p:cNvSpPr/>
          <p:nvPr/>
        </p:nvSpPr>
        <p:spPr>
          <a:xfrm>
            <a:off x="1092661" y="5756249"/>
            <a:ext cx="7924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3904"/>
            <a:ext cx="12192000" cy="830997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5257800" y="926432"/>
            <a:ext cx="6781800" cy="2719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Temiryo‘llarni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jihozlanishi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Toshkent-Samarqand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tezyurar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Afrosiyob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elektropoyezdlar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qatnovi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CD4B0A62-DD8E-4076-A09C-CC23D8D0EFFA}"/>
              </a:ext>
            </a:extLst>
          </p:cNvPr>
          <p:cNvSpPr/>
          <p:nvPr/>
        </p:nvSpPr>
        <p:spPr>
          <a:xfrm>
            <a:off x="228600" y="4495800"/>
            <a:ext cx="6781800" cy="2209800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Endilikda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Afrosiyob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elektropoyezdlari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Toshkent-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Toshkent-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Shahrisabz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qatnamoqda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2 oy avval qimmatlagan «Afrosiyob» poyezdi chiptalari narxi yana oshiriladi">
            <a:extLst>
              <a:ext uri="{FF2B5EF4-FFF2-40B4-BE49-F238E27FC236}">
                <a16:creationId xmlns:a16="http://schemas.microsoft.com/office/drawing/2014/main" id="{FB4BE224-0E65-4D19-99B3-E622DCD5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" y="982518"/>
            <a:ext cx="4916557" cy="3284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ROSIYOB” tezyurar poyezdining harakat jadvallari ye'lon qilindi">
            <a:extLst>
              <a:ext uri="{FF2B5EF4-FFF2-40B4-BE49-F238E27FC236}">
                <a16:creationId xmlns:a16="http://schemas.microsoft.com/office/drawing/2014/main" id="{5DC5B53A-FA78-4318-BD4B-69D63AE66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96" y="3797916"/>
            <a:ext cx="4853604" cy="292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157"/>
            <a:ext cx="12192000" cy="738664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9AF7CBB-571D-4FA1-97C2-DFB3DAC74719}"/>
              </a:ext>
            </a:extLst>
          </p:cNvPr>
          <p:cNvSpPr/>
          <p:nvPr/>
        </p:nvSpPr>
        <p:spPr>
          <a:xfrm>
            <a:off x="228600" y="914400"/>
            <a:ext cx="11734800" cy="7386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yuklarni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transportga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ortmay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iste’molchiga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D5544469-97CC-468A-94C4-EA37A6065CDE}"/>
              </a:ext>
            </a:extLst>
          </p:cNvPr>
          <p:cNvSpPr/>
          <p:nvPr/>
        </p:nvSpPr>
        <p:spPr>
          <a:xfrm>
            <a:off x="228600" y="2286000"/>
            <a:ext cx="11734800" cy="11531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korxonalarini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magistral transport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bog‘laydi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atrofidagi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hududlardagi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yuklarning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tashiydi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371ED9B5-5FD7-4C23-8755-22F8696AA004}"/>
              </a:ext>
            </a:extLst>
          </p:cNvPr>
          <p:cNvSpPr/>
          <p:nvPr/>
        </p:nvSpPr>
        <p:spPr>
          <a:xfrm>
            <a:off x="258417" y="4038600"/>
            <a:ext cx="11734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(100 km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masofalarga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temiryo‘llarga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afzaldir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id="{6B65237C-8BE5-4FED-A166-AF3291C7B179}"/>
              </a:ext>
            </a:extLst>
          </p:cNvPr>
          <p:cNvSpPr/>
          <p:nvPr/>
        </p:nvSpPr>
        <p:spPr>
          <a:xfrm>
            <a:off x="228600" y="5638800"/>
            <a:ext cx="11734800" cy="99060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Mamlakatimizning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rayonlarida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transportining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D0230818-3A1B-407B-B217-658C2D53822B}"/>
              </a:ext>
            </a:extLst>
          </p:cNvPr>
          <p:cNvSpPr/>
          <p:nvPr/>
        </p:nvSpPr>
        <p:spPr>
          <a:xfrm>
            <a:off x="5715000" y="1686579"/>
            <a:ext cx="457200" cy="565906"/>
          </a:xfrm>
          <a:prstGeom prst="downArrow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D3C6326-3B8B-492A-B8EB-25F7CE40C093}"/>
              </a:ext>
            </a:extLst>
          </p:cNvPr>
          <p:cNvSpPr/>
          <p:nvPr/>
        </p:nvSpPr>
        <p:spPr>
          <a:xfrm>
            <a:off x="5715000" y="5072894"/>
            <a:ext cx="457200" cy="565906"/>
          </a:xfrm>
          <a:prstGeom prst="downArrow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AF166DC2-DB05-4263-8CCD-ADCBD22AC8F7}"/>
              </a:ext>
            </a:extLst>
          </p:cNvPr>
          <p:cNvSpPr/>
          <p:nvPr/>
        </p:nvSpPr>
        <p:spPr>
          <a:xfrm>
            <a:off x="5718313" y="3472694"/>
            <a:ext cx="457200" cy="565906"/>
          </a:xfrm>
          <a:prstGeom prst="downArrow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5562600" y="738664"/>
            <a:ext cx="6400800" cy="1920650"/>
          </a:xfrm>
          <a:prstGeom prst="roundRect">
            <a:avLst/>
          </a:prstGeom>
          <a:solidFill>
            <a:srgbClr val="C8A5E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Samarqand,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Qashqadaryo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Surxondaryo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viloyatlari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trakti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 km dan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Снова закрыта часть трассы Ташкент-Самарканд, пострадавшая от наводнения.  Коментарий УББД">
            <a:extLst>
              <a:ext uri="{FF2B5EF4-FFF2-40B4-BE49-F238E27FC236}">
                <a16:creationId xmlns:a16="http://schemas.microsoft.com/office/drawing/2014/main" id="{77F21495-5FFB-49AC-84AD-883E44EC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5867400" cy="37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В ДТП в Джизакской области погибли четверо – Газета.uz">
            <a:extLst>
              <a:ext uri="{FF2B5EF4-FFF2-40B4-BE49-F238E27FC236}">
                <a16:creationId xmlns:a16="http://schemas.microsoft.com/office/drawing/2014/main" id="{329454AE-07C5-4F15-BD51-3C91A354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738664"/>
            <a:ext cx="5029202" cy="2842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Дорога Термез-Карши">
            <a:extLst>
              <a:ext uri="{FF2B5EF4-FFF2-40B4-BE49-F238E27FC236}">
                <a16:creationId xmlns:a16="http://schemas.microsoft.com/office/drawing/2014/main" id="{A79F3ED5-5685-46A5-9420-AE3C2CBA5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"/>
          <a:stretch/>
        </p:blipFill>
        <p:spPr bwMode="auto">
          <a:xfrm>
            <a:off x="228598" y="3657599"/>
            <a:ext cx="5029202" cy="315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4B80DACD-C42E-4078-AF8A-5223B0860305}"/>
              </a:ext>
            </a:extLst>
          </p:cNvPr>
          <p:cNvSpPr txBox="1">
            <a:spLocks/>
          </p:cNvSpPr>
          <p:nvPr/>
        </p:nvSpPr>
        <p:spPr>
          <a:xfrm>
            <a:off x="16565" y="0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8A02DDDA-6F5C-4872-BC16-04BA97BEF90E}"/>
              </a:ext>
            </a:extLst>
          </p:cNvPr>
          <p:cNvSpPr/>
          <p:nvPr/>
        </p:nvSpPr>
        <p:spPr>
          <a:xfrm>
            <a:off x="5638800" y="863916"/>
            <a:ext cx="6400800" cy="27174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1959-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Toshkent-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Angren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(248 km)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Qurama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tizmasidagi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Qamchiq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dovonidan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sathidan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salkam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2270 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orqaliToshkentdan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vodiysiga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tashiladigan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3-4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baravar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На перевале «Камчик» объявлено штормовое предупреждение">
            <a:extLst>
              <a:ext uri="{FF2B5EF4-FFF2-40B4-BE49-F238E27FC236}">
                <a16:creationId xmlns:a16="http://schemas.microsoft.com/office/drawing/2014/main" id="{782D0CF6-38C5-4E50-95DB-6EE5C2670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5"/>
          <a:stretch/>
        </p:blipFill>
        <p:spPr bwMode="auto">
          <a:xfrm>
            <a:off x="5943600" y="3739782"/>
            <a:ext cx="5638800" cy="29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Qamchiq dovonida yangi tonnel quriladi | UzReport.news">
            <a:extLst>
              <a:ext uri="{FF2B5EF4-FFF2-40B4-BE49-F238E27FC236}">
                <a16:creationId xmlns:a16="http://schemas.microsoft.com/office/drawing/2014/main" id="{741C2D68-9DC0-4BC7-8486-1F0ADF3CC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0603"/>
            <a:ext cx="5025671" cy="287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Новости - Узбек кино олами - узбекские фильмы смотреть онлайн бесплатн -  °•°•. UzFilmix.net .•°•°">
            <a:extLst>
              <a:ext uri="{FF2B5EF4-FFF2-40B4-BE49-F238E27FC236}">
                <a16:creationId xmlns:a16="http://schemas.microsoft.com/office/drawing/2014/main" id="{0AD481A1-0596-44A8-8D59-2C3615678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9782"/>
            <a:ext cx="5025671" cy="29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4B80DACD-C42E-4078-AF8A-5223B0860305}"/>
              </a:ext>
            </a:extLst>
          </p:cNvPr>
          <p:cNvSpPr txBox="1">
            <a:spLocks/>
          </p:cNvSpPr>
          <p:nvPr/>
        </p:nvSpPr>
        <p:spPr>
          <a:xfrm>
            <a:off x="16565" y="0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8A02DDDA-6F5C-4872-BC16-04BA97BEF90E}"/>
              </a:ext>
            </a:extLst>
          </p:cNvPr>
          <p:cNvSpPr/>
          <p:nvPr/>
        </p:nvSpPr>
        <p:spPr>
          <a:xfrm>
            <a:off x="381000" y="863916"/>
            <a:ext cx="5410200" cy="14220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116 km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Guliston-Ohangaron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topshirildi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D85888BC-C313-4BCC-ADD0-D852079B4B7A}"/>
              </a:ext>
            </a:extLst>
          </p:cNvPr>
          <p:cNvSpPr/>
          <p:nvPr/>
        </p:nvSpPr>
        <p:spPr>
          <a:xfrm>
            <a:off x="5791200" y="4267200"/>
            <a:ext cx="6248400" cy="2286474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transport-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kamaytirish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tashqarisida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 km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Из деятельности одного предприятия">
            <a:extLst>
              <a:ext uri="{FF2B5EF4-FFF2-40B4-BE49-F238E27FC236}">
                <a16:creationId xmlns:a16="http://schemas.microsoft.com/office/drawing/2014/main" id="{1FD44660-0A47-4519-815A-6551BA90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82" y="863916"/>
            <a:ext cx="5706716" cy="3278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OSHKENT HALQA AVTOMOBIL YO'LI, Sirgali district | Mapio.net">
            <a:extLst>
              <a:ext uri="{FF2B5EF4-FFF2-40B4-BE49-F238E27FC236}">
                <a16:creationId xmlns:a16="http://schemas.microsoft.com/office/drawing/2014/main" id="{2EE9D298-B282-46F2-BC44-5BAAFCCB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5" y="2514600"/>
            <a:ext cx="5249927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4B80DACD-C42E-4078-AF8A-5223B0860305}"/>
              </a:ext>
            </a:extLst>
          </p:cNvPr>
          <p:cNvSpPr txBox="1">
            <a:spLocks/>
          </p:cNvSpPr>
          <p:nvPr/>
        </p:nvSpPr>
        <p:spPr>
          <a:xfrm>
            <a:off x="16565" y="0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D85888BC-C313-4BCC-ADD0-D852079B4B7A}"/>
              </a:ext>
            </a:extLst>
          </p:cNvPr>
          <p:cNvSpPr/>
          <p:nvPr/>
        </p:nvSpPr>
        <p:spPr>
          <a:xfrm>
            <a:off x="5791200" y="4038126"/>
            <a:ext cx="6248400" cy="26674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bog‘laydigan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Pokistonga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Andijon-O‘sh-Ergashtom-Qashqar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Hind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Termiz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-Karachi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qatnashmoqda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O'ZBEKISTON RESPUBLIKASI OLIY VA O'RTA MAXSUS TA'LIM VAZIRLIGI ,GULISTON  DAVLAT UNIVERSITETI, TABIIY FANLAR FAKULTETI,">
            <a:extLst>
              <a:ext uri="{FF2B5EF4-FFF2-40B4-BE49-F238E27FC236}">
                <a16:creationId xmlns:a16="http://schemas.microsoft.com/office/drawing/2014/main" id="{D6E440D9-2F16-4125-A69E-89E1EAE7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92167"/>
            <a:ext cx="5867400" cy="30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Узбекистан запускает первую колонну по маршруту «Ташкент-Андижан-Ош-Иркештам -Кашгар»">
            <a:extLst>
              <a:ext uri="{FF2B5EF4-FFF2-40B4-BE49-F238E27FC236}">
                <a16:creationId xmlns:a16="http://schemas.microsoft.com/office/drawing/2014/main" id="{E0EC2A8C-C559-43CF-8F1F-00431728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2" y="863916"/>
            <a:ext cx="536422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В Ташкенте стартовал автомобильный пробег «Андижан-Ош-Иркештам-Кашгар»">
            <a:extLst>
              <a:ext uri="{FF2B5EF4-FFF2-40B4-BE49-F238E27FC236}">
                <a16:creationId xmlns:a16="http://schemas.microsoft.com/office/drawing/2014/main" id="{474BA0EC-F5E0-4262-A806-5F8A41BD7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2" y="3691174"/>
            <a:ext cx="5440427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4B80DACD-C42E-4078-AF8A-5223B0860305}"/>
              </a:ext>
            </a:extLst>
          </p:cNvPr>
          <p:cNvSpPr txBox="1">
            <a:spLocks/>
          </p:cNvSpPr>
          <p:nvPr/>
        </p:nvSpPr>
        <p:spPr>
          <a:xfrm>
            <a:off x="0" y="-61555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2">
            <a:extLst>
              <a:ext uri="{FF2B5EF4-FFF2-40B4-BE49-F238E27FC236}">
                <a16:creationId xmlns:a16="http://schemas.microsoft.com/office/drawing/2014/main" id="{B1C3B75D-B821-491D-8FFC-C2E8BC419759}"/>
              </a:ext>
            </a:extLst>
          </p:cNvPr>
          <p:cNvSpPr/>
          <p:nvPr/>
        </p:nvSpPr>
        <p:spPr>
          <a:xfrm>
            <a:off x="762000" y="834887"/>
            <a:ext cx="11201400" cy="91771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transportida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yo‘llaridan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sarflanmaydi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hajmli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tashiyveradi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2">
            <a:extLst>
              <a:ext uri="{FF2B5EF4-FFF2-40B4-BE49-F238E27FC236}">
                <a16:creationId xmlns:a16="http://schemas.microsoft.com/office/drawing/2014/main" id="{F948684F-22B1-493E-850E-C595BD479AA3}"/>
              </a:ext>
            </a:extLst>
          </p:cNvPr>
          <p:cNvSpPr/>
          <p:nvPr/>
        </p:nvSpPr>
        <p:spPr>
          <a:xfrm>
            <a:off x="762000" y="5178287"/>
            <a:ext cx="11201400" cy="144117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Fraxt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yo‘lida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yukning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tashilishi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kemada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mollarini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kemalarida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tashib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sarflashga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bo‘lmoqda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2">
            <a:extLst>
              <a:ext uri="{FF2B5EF4-FFF2-40B4-BE49-F238E27FC236}">
                <a16:creationId xmlns:a16="http://schemas.microsoft.com/office/drawing/2014/main" id="{620B7756-7D63-4853-AEA7-AE07189392C4}"/>
              </a:ext>
            </a:extLst>
          </p:cNvPr>
          <p:cNvSpPr/>
          <p:nvPr/>
        </p:nvSpPr>
        <p:spPr>
          <a:xfrm>
            <a:off x="762000" y="3962400"/>
            <a:ext cx="11201400" cy="91233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Termiz-Hayraton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Sharlovuq-To‘rtko‘l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Xo‘jayli-To‘rtko‘l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Xo‘jayli-Beruniy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Qoratov-Taxiatosh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yo‘nalishlarida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tashiladi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2">
            <a:extLst>
              <a:ext uri="{FF2B5EF4-FFF2-40B4-BE49-F238E27FC236}">
                <a16:creationId xmlns:a16="http://schemas.microsoft.com/office/drawing/2014/main" id="{E772B33F-DF03-4017-B5A6-4284650FEF0E}"/>
              </a:ext>
            </a:extLst>
          </p:cNvPr>
          <p:cNvSpPr/>
          <p:nvPr/>
        </p:nvSpPr>
        <p:spPr>
          <a:xfrm>
            <a:off x="762000" y="2057400"/>
            <a:ext cx="11201400" cy="160144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Hozirda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kemachiligidan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Respublikamizda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Termiz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Qoraqalpog‘iston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birlashmalari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flotida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teploxod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barjalar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yordamchi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kemalar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054CCC58-AC75-4B5F-87B8-30CAC93822F3}"/>
              </a:ext>
            </a:extLst>
          </p:cNvPr>
          <p:cNvSpPr/>
          <p:nvPr/>
        </p:nvSpPr>
        <p:spPr>
          <a:xfrm>
            <a:off x="32992" y="1000332"/>
            <a:ext cx="652808" cy="5998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Блок-схема: узел 26">
            <a:extLst>
              <a:ext uri="{FF2B5EF4-FFF2-40B4-BE49-F238E27FC236}">
                <a16:creationId xmlns:a16="http://schemas.microsoft.com/office/drawing/2014/main" id="{121E7293-15B1-4CF3-B06D-6D223E1BC621}"/>
              </a:ext>
            </a:extLst>
          </p:cNvPr>
          <p:cNvSpPr/>
          <p:nvPr/>
        </p:nvSpPr>
        <p:spPr>
          <a:xfrm>
            <a:off x="32992" y="2550314"/>
            <a:ext cx="652808" cy="599868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9D787137-D0C7-40AF-B9C7-2A4E78FE9198}"/>
              </a:ext>
            </a:extLst>
          </p:cNvPr>
          <p:cNvSpPr/>
          <p:nvPr/>
        </p:nvSpPr>
        <p:spPr>
          <a:xfrm>
            <a:off x="32992" y="4124532"/>
            <a:ext cx="652808" cy="599868"/>
          </a:xfrm>
          <a:prstGeom prst="flowChartConnector">
            <a:avLst/>
          </a:prstGeom>
          <a:solidFill>
            <a:srgbClr val="C8A5E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66CBC234-81AE-4348-97BE-60CC556DC7AB}"/>
              </a:ext>
            </a:extLst>
          </p:cNvPr>
          <p:cNvSpPr/>
          <p:nvPr/>
        </p:nvSpPr>
        <p:spPr>
          <a:xfrm>
            <a:off x="32992" y="5481534"/>
            <a:ext cx="652808" cy="599868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3886200" y="2897257"/>
            <a:ext cx="3581400" cy="1063486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0C0D391-6528-4AC6-ADB9-A77E2B67E719}"/>
              </a:ext>
            </a:extLst>
          </p:cNvPr>
          <p:cNvSpPr/>
          <p:nvPr/>
        </p:nvSpPr>
        <p:spPr>
          <a:xfrm>
            <a:off x="152402" y="938878"/>
            <a:ext cx="5486398" cy="13355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Transportning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harakatlanadigan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relyefiga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turidir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55EA176D-29E9-465F-938E-82DA649FF432}"/>
              </a:ext>
            </a:extLst>
          </p:cNvPr>
          <p:cNvSpPr/>
          <p:nvPr/>
        </p:nvSpPr>
        <p:spPr>
          <a:xfrm>
            <a:off x="6400801" y="952449"/>
            <a:ext cx="5486398" cy="1283816"/>
          </a:xfrm>
          <a:prstGeom prst="roundRect">
            <a:avLst/>
          </a:prstGeom>
          <a:solidFill>
            <a:srgbClr val="FFFF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Yo‘lovchini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eltishda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bironta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transport </a:t>
            </a:r>
            <a:r>
              <a:rPr lang="en-US" sz="22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2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transportini</a:t>
            </a:r>
            <a:r>
              <a:rPr lang="en-US" sz="22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bosa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F67F02B-22F1-4BB2-B791-71AEAF185DEE}"/>
              </a:ext>
            </a:extLst>
          </p:cNvPr>
          <p:cNvSpPr/>
          <p:nvPr/>
        </p:nvSpPr>
        <p:spPr>
          <a:xfrm>
            <a:off x="152402" y="4572000"/>
            <a:ext cx="5486398" cy="2057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2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transportida</a:t>
            </a:r>
            <a:r>
              <a:rPr lang="en-US" sz="22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tashiladigan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yuklarning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ko‘pchiligi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shoshilinch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qimmatbaho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yuklardir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buziladigan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pochta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/>
            <a:r>
              <a:rPr lang="en-US" sz="22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transportining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tuguniga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id="{35D362EC-099B-406C-B4A1-652560A94A2C}"/>
              </a:ext>
            </a:extLst>
          </p:cNvPr>
          <p:cNvSpPr/>
          <p:nvPr/>
        </p:nvSpPr>
        <p:spPr>
          <a:xfrm>
            <a:off x="6400800" y="4572000"/>
            <a:ext cx="5486398" cy="2057400"/>
          </a:xfrm>
          <a:prstGeom prst="roundRect">
            <a:avLst/>
          </a:prstGeom>
          <a:solidFill>
            <a:srgbClr val="15FF7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2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2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(har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ahamiyatli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Mahalliy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yo‘llarining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60ming km dan </a:t>
            </a:r>
            <a:r>
              <a:rPr lang="en-US" sz="2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ortdi</a:t>
            </a:r>
            <a:r>
              <a:rPr lang="en-US" sz="2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93F607C3-0AE2-4D1D-B6A4-D39CCA44CC60}"/>
              </a:ext>
            </a:extLst>
          </p:cNvPr>
          <p:cNvSpPr/>
          <p:nvPr/>
        </p:nvSpPr>
        <p:spPr>
          <a:xfrm rot="14200837">
            <a:off x="3397922" y="2448765"/>
            <a:ext cx="719924" cy="381000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0479524A-583E-4C43-B26F-C7AA4810A246}"/>
              </a:ext>
            </a:extLst>
          </p:cNvPr>
          <p:cNvSpPr/>
          <p:nvPr/>
        </p:nvSpPr>
        <p:spPr>
          <a:xfrm rot="18567946">
            <a:off x="7237855" y="2466287"/>
            <a:ext cx="762000" cy="378027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6873C615-08C8-4B8A-A547-4F2CC769C9DE}"/>
              </a:ext>
            </a:extLst>
          </p:cNvPr>
          <p:cNvSpPr/>
          <p:nvPr/>
        </p:nvSpPr>
        <p:spPr>
          <a:xfrm rot="2503938">
            <a:off x="7339706" y="3994080"/>
            <a:ext cx="762000" cy="378027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6D84CE42-4680-4F80-8140-D2F94454D28D}"/>
              </a:ext>
            </a:extLst>
          </p:cNvPr>
          <p:cNvSpPr/>
          <p:nvPr/>
        </p:nvSpPr>
        <p:spPr>
          <a:xfrm rot="8149280">
            <a:off x="3298294" y="4007154"/>
            <a:ext cx="762000" cy="378027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Кавказский Узел | &quot;Узбекские авиалинии&quot; анонсировали полеты в Грузию">
            <a:extLst>
              <a:ext uri="{FF2B5EF4-FFF2-40B4-BE49-F238E27FC236}">
                <a16:creationId xmlns:a16="http://schemas.microsoft.com/office/drawing/2014/main" id="{810F7337-19B2-4761-9D86-2FB52E2E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1" y="2439037"/>
            <a:ext cx="3183873" cy="19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збекские авиалинии» объявили о больших скидках по случаю Навруза | Новости  Таджикистана ASIA-Plus">
            <a:extLst>
              <a:ext uri="{FF2B5EF4-FFF2-40B4-BE49-F238E27FC236}">
                <a16:creationId xmlns:a16="http://schemas.microsoft.com/office/drawing/2014/main" id="{1421B651-C57E-4065-828D-593DBFC16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372" y="2376995"/>
            <a:ext cx="3730826" cy="21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Quvur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D1629A-8646-4706-A9BE-51B06122C213}"/>
              </a:ext>
            </a:extLst>
          </p:cNvPr>
          <p:cNvSpPr/>
          <p:nvPr/>
        </p:nvSpPr>
        <p:spPr>
          <a:xfrm>
            <a:off x="967407" y="1314271"/>
            <a:ext cx="1076076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Quvur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transportidan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Gaz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quvurlari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Jarqoq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-Samarqand-Toshkent,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Muborak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-Toshkent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trassalari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40BF7F15-6F7E-42B0-8AFF-C4557A9CB7B8}"/>
              </a:ext>
            </a:extLst>
          </p:cNvPr>
          <p:cNvSpPr/>
          <p:nvPr/>
        </p:nvSpPr>
        <p:spPr>
          <a:xfrm>
            <a:off x="129071" y="1533732"/>
            <a:ext cx="652808" cy="5998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8DC24E63-D3CB-428F-A33E-73C2B7440DD5}"/>
              </a:ext>
            </a:extLst>
          </p:cNvPr>
          <p:cNvSpPr/>
          <p:nvPr/>
        </p:nvSpPr>
        <p:spPr>
          <a:xfrm>
            <a:off x="129071" y="3210132"/>
            <a:ext cx="652808" cy="59986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71215-271D-443B-8E9F-FC92D0075CDF}"/>
              </a:ext>
            </a:extLst>
          </p:cNvPr>
          <p:cNvSpPr/>
          <p:nvPr/>
        </p:nvSpPr>
        <p:spPr>
          <a:xfrm>
            <a:off x="967407" y="2990671"/>
            <a:ext cx="10760765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O‘zbekistondan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Uralga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(2100 km),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Moskvaga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(3500 km)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quvurlari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diametrining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o‘rinlardan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2F48B691-ABF8-4767-BDEA-2A824BE79238}"/>
              </a:ext>
            </a:extLst>
          </p:cNvPr>
          <p:cNvSpPr/>
          <p:nvPr/>
        </p:nvSpPr>
        <p:spPr>
          <a:xfrm>
            <a:off x="155575" y="5038932"/>
            <a:ext cx="652808" cy="59986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654B03-C823-405A-BBCE-91B1B0D463B7}"/>
              </a:ext>
            </a:extLst>
          </p:cNvPr>
          <p:cNvSpPr/>
          <p:nvPr/>
        </p:nvSpPr>
        <p:spPr>
          <a:xfrm>
            <a:off x="967407" y="4602540"/>
            <a:ext cx="1076076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Quvur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transportining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harakatlanishiga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yutuqlari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bosimida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bermoqda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quvur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hozircha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oshmayapti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5" grpId="0" animBg="1"/>
      <p:bldP spid="1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07722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transport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F619DAA-66E6-4155-84DD-F62222B71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509226"/>
              </p:ext>
            </p:extLst>
          </p:nvPr>
        </p:nvGraphicFramePr>
        <p:xfrm>
          <a:off x="-2" y="533400"/>
          <a:ext cx="7086602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O'zbekistonda elektr uzatish liniyalari qurilishi uchun xalqaro tender  e'lon qilindi — Sof.uz">
            <a:extLst>
              <a:ext uri="{FF2B5EF4-FFF2-40B4-BE49-F238E27FC236}">
                <a16:creationId xmlns:a16="http://schemas.microsoft.com/office/drawing/2014/main" id="{3F3FD725-D49B-479A-91AD-AB4372A36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42" y="804863"/>
            <a:ext cx="5830958" cy="3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bel elektr uzatish liniyalarining qurilmasi va turlari. Elektr uzatish  liniyalari: dizayn, turlari, parametrlari">
            <a:extLst>
              <a:ext uri="{FF2B5EF4-FFF2-40B4-BE49-F238E27FC236}">
                <a16:creationId xmlns:a16="http://schemas.microsoft.com/office/drawing/2014/main" id="{3B568E1A-F119-4D8B-87BD-6F43FA43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0" y="4038599"/>
            <a:ext cx="5633679" cy="274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пора на радикалов»: зачем Киев требует ввести уголовную ответственность за  покупку российских товаров — РТ на русском">
            <a:extLst>
              <a:ext uri="{FF2B5EF4-FFF2-40B4-BE49-F238E27FC236}">
                <a16:creationId xmlns:a16="http://schemas.microsoft.com/office/drawing/2014/main" id="{9B9F3B86-B26A-4CE9-90AC-ADC585FB7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42" y="4038599"/>
            <a:ext cx="5825838" cy="274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geografiyasi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1E071E-A552-4D57-82BA-3DB249252413}"/>
              </a:ext>
            </a:extLst>
          </p:cNvPr>
          <p:cNvSpPr/>
          <p:nvPr/>
        </p:nvSpPr>
        <p:spPr>
          <a:xfrm>
            <a:off x="381000" y="1143000"/>
            <a:ext cx="112014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1E0A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yo‘lovchilarni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yuklarni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taqsimotining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chuqurlashuviga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yaratadi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30AD4C-C75C-462F-8981-E9C12FDE77BA}"/>
              </a:ext>
            </a:extLst>
          </p:cNvPr>
          <p:cNvSpPr/>
          <p:nvPr/>
        </p:nvSpPr>
        <p:spPr>
          <a:xfrm>
            <a:off x="381000" y="2597426"/>
            <a:ext cx="11201400" cy="8382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1E0A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mamlakatlararo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aloqalarining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yuksalishida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ro‘l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ISUZU">
            <a:extLst>
              <a:ext uri="{FF2B5EF4-FFF2-40B4-BE49-F238E27FC236}">
                <a16:creationId xmlns:a16="http://schemas.microsoft.com/office/drawing/2014/main" id="{3E9FED2E-1224-44FC-A35D-CDD2E124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504372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ransport geografiyasi">
            <a:extLst>
              <a:ext uri="{FF2B5EF4-FFF2-40B4-BE49-F238E27FC236}">
                <a16:creationId xmlns:a16="http://schemas.microsoft.com/office/drawing/2014/main" id="{FE420D05-AF21-4A55-B67E-4B7E9B27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31096"/>
            <a:ext cx="5295900" cy="31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157"/>
            <a:ext cx="12192000" cy="738664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3B3F894F-9BF5-41DC-A488-24F4543D8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28264"/>
              </p:ext>
            </p:extLst>
          </p:nvPr>
        </p:nvGraphicFramePr>
        <p:xfrm>
          <a:off x="228600" y="914400"/>
          <a:ext cx="11811001" cy="5772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373">
                  <a:extLst>
                    <a:ext uri="{9D8B030D-6E8A-4147-A177-3AD203B41FA5}">
                      <a16:colId xmlns:a16="http://schemas.microsoft.com/office/drawing/2014/main" val="1075403244"/>
                    </a:ext>
                  </a:extLst>
                </a:gridCol>
                <a:gridCol w="9417922">
                  <a:extLst>
                    <a:ext uri="{9D8B030D-6E8A-4147-A177-3AD203B41FA5}">
                      <a16:colId xmlns:a16="http://schemas.microsoft.com/office/drawing/2014/main" val="875737322"/>
                    </a:ext>
                  </a:extLst>
                </a:gridCol>
                <a:gridCol w="862105">
                  <a:extLst>
                    <a:ext uri="{9D8B030D-6E8A-4147-A177-3AD203B41FA5}">
                      <a16:colId xmlns:a16="http://schemas.microsoft.com/office/drawing/2014/main" val="3854627538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358177965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uz-Cyrl-UZ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Ta’rif</a:t>
                      </a: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 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0708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Magistral (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lotincha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magistralis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–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yo‘nalish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47346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Toshkent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Farg‘ona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vodiysini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G‘uzor-Boysun-Qumqo‘rg‘on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temiryo‘li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bog‘lab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turadi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43652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davomida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temiryo‘ldan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15-20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ko‘proq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yo‘lovchi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foydalanmoqda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14438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Mamlakatimizning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tog‘li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rayonlarida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temiryo‘l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transportining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ahamiyati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45726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traktining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uzunligi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700 km dan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ortadi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92108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O‘zbekiston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dunyo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okeanida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o‘zining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flotiga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890456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transporti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qimmat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harakatlanadigan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joy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relyefiga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bog‘liq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turidir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652"/>
                  </a:ext>
                </a:extLst>
              </a:tr>
            </a:tbl>
          </a:graphicData>
        </a:graphic>
      </p:graphicFrame>
      <p:sp>
        <p:nvSpPr>
          <p:cNvPr id="14" name="Знак ''плюс'' 13">
            <a:extLst>
              <a:ext uri="{FF2B5EF4-FFF2-40B4-BE49-F238E27FC236}">
                <a16:creationId xmlns:a16="http://schemas.microsoft.com/office/drawing/2014/main" id="{8A7627D2-478B-43F7-868A-BC4C17F57839}"/>
              </a:ext>
            </a:extLst>
          </p:cNvPr>
          <p:cNvSpPr/>
          <p:nvPr/>
        </p:nvSpPr>
        <p:spPr>
          <a:xfrm>
            <a:off x="10287000" y="1600200"/>
            <a:ext cx="609600" cy="533400"/>
          </a:xfrm>
          <a:prstGeom prst="mathPl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07AAC9EE-2314-4726-AC34-97DD50CDF0BF}"/>
              </a:ext>
            </a:extLst>
          </p:cNvPr>
          <p:cNvSpPr/>
          <p:nvPr/>
        </p:nvSpPr>
        <p:spPr>
          <a:xfrm>
            <a:off x="10287000" y="3124200"/>
            <a:ext cx="609600" cy="533400"/>
          </a:xfrm>
          <a:prstGeom prst="mathPl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64EB9B2A-1AB1-4618-85DA-07ADBE691FEA}"/>
              </a:ext>
            </a:extLst>
          </p:cNvPr>
          <p:cNvSpPr/>
          <p:nvPr/>
        </p:nvSpPr>
        <p:spPr>
          <a:xfrm>
            <a:off x="10287000" y="4572000"/>
            <a:ext cx="609600" cy="533400"/>
          </a:xfrm>
          <a:prstGeom prst="mathPl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плюс'' 16">
            <a:extLst>
              <a:ext uri="{FF2B5EF4-FFF2-40B4-BE49-F238E27FC236}">
                <a16:creationId xmlns:a16="http://schemas.microsoft.com/office/drawing/2014/main" id="{37A0B0B2-D8D0-437D-93E7-2DCF19D7F32E}"/>
              </a:ext>
            </a:extLst>
          </p:cNvPr>
          <p:cNvSpPr/>
          <p:nvPr/>
        </p:nvSpPr>
        <p:spPr>
          <a:xfrm>
            <a:off x="10287000" y="6019800"/>
            <a:ext cx="609600" cy="533400"/>
          </a:xfrm>
          <a:prstGeom prst="mathPl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нак ''минус'' 17">
            <a:extLst>
              <a:ext uri="{FF2B5EF4-FFF2-40B4-BE49-F238E27FC236}">
                <a16:creationId xmlns:a16="http://schemas.microsoft.com/office/drawing/2014/main" id="{F48D6571-72BE-4130-824C-BEDF38CA656C}"/>
              </a:ext>
            </a:extLst>
          </p:cNvPr>
          <p:cNvSpPr/>
          <p:nvPr/>
        </p:nvSpPr>
        <p:spPr>
          <a:xfrm>
            <a:off x="11201400" y="2438400"/>
            <a:ext cx="533400" cy="304800"/>
          </a:xfrm>
          <a:prstGeom prst="mathMin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''минус'' 18">
            <a:extLst>
              <a:ext uri="{FF2B5EF4-FFF2-40B4-BE49-F238E27FC236}">
                <a16:creationId xmlns:a16="http://schemas.microsoft.com/office/drawing/2014/main" id="{AA28E018-5E31-4AB6-BB65-D906F459C05A}"/>
              </a:ext>
            </a:extLst>
          </p:cNvPr>
          <p:cNvSpPr/>
          <p:nvPr/>
        </p:nvSpPr>
        <p:spPr>
          <a:xfrm>
            <a:off x="11201400" y="3922644"/>
            <a:ext cx="533400" cy="304800"/>
          </a:xfrm>
          <a:prstGeom prst="mathMin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нак ''минус'' 19">
            <a:extLst>
              <a:ext uri="{FF2B5EF4-FFF2-40B4-BE49-F238E27FC236}">
                <a16:creationId xmlns:a16="http://schemas.microsoft.com/office/drawing/2014/main" id="{B82216DC-3356-410A-A7BF-93B5B0FB3D10}"/>
              </a:ext>
            </a:extLst>
          </p:cNvPr>
          <p:cNvSpPr/>
          <p:nvPr/>
        </p:nvSpPr>
        <p:spPr>
          <a:xfrm>
            <a:off x="11201400" y="5410200"/>
            <a:ext cx="533400" cy="304800"/>
          </a:xfrm>
          <a:prstGeom prst="mathMinus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7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609600" y="1085254"/>
            <a:ext cx="11125200" cy="1083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geografiyasi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transportining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21444"/>
            <a:ext cx="5791200" cy="31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Автомобиль транспорти кадрлари малакасини ошириш ва кайта тайёрлаш  Интститути -">
            <a:extLst>
              <a:ext uri="{FF2B5EF4-FFF2-40B4-BE49-F238E27FC236}">
                <a16:creationId xmlns:a16="http://schemas.microsoft.com/office/drawing/2014/main" id="{404076FB-6619-4B92-9CDD-68723E2F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74" y="3429001"/>
            <a:ext cx="5569226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09600" y="2438400"/>
            <a:ext cx="11125200" cy="10830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transport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tarmoqlaridan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ta’rif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91208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geografiyasi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носка: счетверенная стрелка 3">
            <a:extLst>
              <a:ext uri="{FF2B5EF4-FFF2-40B4-BE49-F238E27FC236}">
                <a16:creationId xmlns:a16="http://schemas.microsoft.com/office/drawing/2014/main" id="{67C2A986-0079-4397-8444-BB017F2D3128}"/>
              </a:ext>
            </a:extLst>
          </p:cNvPr>
          <p:cNvSpPr/>
          <p:nvPr/>
        </p:nvSpPr>
        <p:spPr>
          <a:xfrm>
            <a:off x="3733800" y="2122004"/>
            <a:ext cx="4724400" cy="3505200"/>
          </a:xfrm>
          <a:prstGeom prst="quadArrowCallou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2">
            <a:extLst>
              <a:ext uri="{FF2B5EF4-FFF2-40B4-BE49-F238E27FC236}">
                <a16:creationId xmlns:a16="http://schemas.microsoft.com/office/drawing/2014/main" id="{A3A36998-0241-4767-B09B-66BE9D0FA2DB}"/>
              </a:ext>
            </a:extLst>
          </p:cNvPr>
          <p:cNvSpPr/>
          <p:nvPr/>
        </p:nvSpPr>
        <p:spPr>
          <a:xfrm>
            <a:off x="4393096" y="1143000"/>
            <a:ext cx="3379303" cy="89120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">
            <a:extLst>
              <a:ext uri="{FF2B5EF4-FFF2-40B4-BE49-F238E27FC236}">
                <a16:creationId xmlns:a16="http://schemas.microsoft.com/office/drawing/2014/main" id="{CA34FBB8-D7A1-4DA1-8EBE-B605FC686ACB}"/>
              </a:ext>
            </a:extLst>
          </p:cNvPr>
          <p:cNvSpPr/>
          <p:nvPr/>
        </p:nvSpPr>
        <p:spPr>
          <a:xfrm>
            <a:off x="8534400" y="3429000"/>
            <a:ext cx="3352800" cy="78105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">
            <a:extLst>
              <a:ext uri="{FF2B5EF4-FFF2-40B4-BE49-F238E27FC236}">
                <a16:creationId xmlns:a16="http://schemas.microsoft.com/office/drawing/2014/main" id="{DE12B2FD-B535-4EAE-86A7-E4B004A7CF15}"/>
              </a:ext>
            </a:extLst>
          </p:cNvPr>
          <p:cNvSpPr/>
          <p:nvPr/>
        </p:nvSpPr>
        <p:spPr>
          <a:xfrm>
            <a:off x="3962400" y="5715000"/>
            <a:ext cx="4191000" cy="1143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liniyalari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">
            <a:extLst>
              <a:ext uri="{FF2B5EF4-FFF2-40B4-BE49-F238E27FC236}">
                <a16:creationId xmlns:a16="http://schemas.microsoft.com/office/drawing/2014/main" id="{3C2151AF-1146-452F-9E91-6E14257AB796}"/>
              </a:ext>
            </a:extLst>
          </p:cNvPr>
          <p:cNvSpPr/>
          <p:nvPr/>
        </p:nvSpPr>
        <p:spPr>
          <a:xfrm>
            <a:off x="228600" y="3458404"/>
            <a:ext cx="3352800" cy="88499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Quvur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Транспорт">
            <a:extLst>
              <a:ext uri="{FF2B5EF4-FFF2-40B4-BE49-F238E27FC236}">
                <a16:creationId xmlns:a16="http://schemas.microsoft.com/office/drawing/2014/main" id="{1B920530-0DB8-452C-BCDD-44080D36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43" y="1155515"/>
            <a:ext cx="3733800" cy="20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. Ферганаin — объявление №234514: цена 3500у.е. на Avtoelon.uz">
            <a:extLst>
              <a:ext uri="{FF2B5EF4-FFF2-40B4-BE49-F238E27FC236}">
                <a16:creationId xmlns:a16="http://schemas.microsoft.com/office/drawing/2014/main" id="{079FCBCB-F656-4414-90F1-520F25F5B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/>
          <a:stretch/>
        </p:blipFill>
        <p:spPr bwMode="auto">
          <a:xfrm>
            <a:off x="8249477" y="4371677"/>
            <a:ext cx="3697357" cy="22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'zbekiston havo yo'llari» Navro'z munosabati bilan 50 foizgacha  chegirmalar e'lon qildi">
            <a:extLst>
              <a:ext uri="{FF2B5EF4-FFF2-40B4-BE49-F238E27FC236}">
                <a16:creationId xmlns:a16="http://schemas.microsoft.com/office/drawing/2014/main" id="{9AAE4A48-3139-4031-BAC2-78FFF1C5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1" y="4447946"/>
            <a:ext cx="3697357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ozog'iston-O'zbekiston neft quvurlari qurilishi bo'yicha kelishuv sharti  qanday bo'lgan? ">
            <a:extLst>
              <a:ext uri="{FF2B5EF4-FFF2-40B4-BE49-F238E27FC236}">
                <a16:creationId xmlns:a16="http://schemas.microsoft.com/office/drawing/2014/main" id="{5310172C-0E69-4E37-89FD-80C21905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1" y="1171347"/>
            <a:ext cx="3697357" cy="210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" y="-4052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geografiyasi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F49EA045-C87D-40C0-8DC4-6364F2ECA8C4}"/>
              </a:ext>
            </a:extLst>
          </p:cNvPr>
          <p:cNvSpPr/>
          <p:nvPr/>
        </p:nvSpPr>
        <p:spPr>
          <a:xfrm>
            <a:off x="123649" y="1045885"/>
            <a:ext cx="5313055" cy="1187106"/>
          </a:xfrm>
          <a:prstGeom prst="roundRect">
            <a:avLst/>
          </a:prstGeom>
          <a:solidFill>
            <a:srgbClr val="C8A5E3"/>
          </a:solidFill>
          <a:ln/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jarayonining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aloqadorligi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majmuasini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DC42CD59-4B3A-4CC3-9A80-61B05D852B4F}"/>
              </a:ext>
            </a:extLst>
          </p:cNvPr>
          <p:cNvSpPr/>
          <p:nvPr/>
        </p:nvSpPr>
        <p:spPr>
          <a:xfrm>
            <a:off x="6602896" y="1045885"/>
            <a:ext cx="5208104" cy="118710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1003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qurishga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C541D4EC-41F1-4334-8E3B-29E096AA56B8}"/>
              </a:ext>
            </a:extLst>
          </p:cNvPr>
          <p:cNvSpPr/>
          <p:nvPr/>
        </p:nvSpPr>
        <p:spPr>
          <a:xfrm>
            <a:off x="6602896" y="3003894"/>
            <a:ext cx="5208104" cy="1187106"/>
          </a:xfrm>
          <a:prstGeom prst="roundRect">
            <a:avLst/>
          </a:prstGeom>
          <a:solidFill>
            <a:srgbClr val="FFFF66"/>
          </a:solidFill>
          <a:ln>
            <a:solidFill>
              <a:srgbClr val="CC9900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Quvur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minglab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quvur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A91430A5-6B72-4EDB-9D92-FF44224420CB}"/>
              </a:ext>
            </a:extLst>
          </p:cNvPr>
          <p:cNvSpPr/>
          <p:nvPr/>
        </p:nvSpPr>
        <p:spPr>
          <a:xfrm>
            <a:off x="6602896" y="4985094"/>
            <a:ext cx="5208104" cy="11871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trassa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oz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evaziga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штриховая вправо 2">
            <a:extLst>
              <a:ext uri="{FF2B5EF4-FFF2-40B4-BE49-F238E27FC236}">
                <a16:creationId xmlns:a16="http://schemas.microsoft.com/office/drawing/2014/main" id="{91EDFE2D-25F6-4739-8BAC-DA4CDE8CE3A2}"/>
              </a:ext>
            </a:extLst>
          </p:cNvPr>
          <p:cNvSpPr/>
          <p:nvPr/>
        </p:nvSpPr>
        <p:spPr>
          <a:xfrm>
            <a:off x="5486400" y="1269134"/>
            <a:ext cx="1066800" cy="740608"/>
          </a:xfrm>
          <a:prstGeom prst="striped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DEBFBB11-E482-49E0-A95A-7C7B849242C0}"/>
              </a:ext>
            </a:extLst>
          </p:cNvPr>
          <p:cNvSpPr/>
          <p:nvPr/>
        </p:nvSpPr>
        <p:spPr>
          <a:xfrm rot="5400000">
            <a:off x="8877300" y="2324100"/>
            <a:ext cx="701847" cy="625647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7BE3F6F6-5E13-4FCD-A338-AB6C75F36C2C}"/>
              </a:ext>
            </a:extLst>
          </p:cNvPr>
          <p:cNvSpPr/>
          <p:nvPr/>
        </p:nvSpPr>
        <p:spPr>
          <a:xfrm rot="5400000">
            <a:off x="8856024" y="4281591"/>
            <a:ext cx="701847" cy="625647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97FD21DF-0865-458E-99D9-40459B4468F9}"/>
              </a:ext>
            </a:extLst>
          </p:cNvPr>
          <p:cNvSpPr/>
          <p:nvPr/>
        </p:nvSpPr>
        <p:spPr>
          <a:xfrm>
            <a:off x="123649" y="3084602"/>
            <a:ext cx="3076751" cy="3697197"/>
          </a:xfrm>
          <a:prstGeom prst="fram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quvur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transportlarida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tashilsa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harajat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transportida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arzonga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5DE61B10-41BB-428C-B92B-1E7D17EBDB89}"/>
              </a:ext>
            </a:extLst>
          </p:cNvPr>
          <p:cNvSpPr/>
          <p:nvPr/>
        </p:nvSpPr>
        <p:spPr>
          <a:xfrm>
            <a:off x="3297877" y="4518633"/>
            <a:ext cx="3255323" cy="2263166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hajmli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minglab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yuklarni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(tanker)da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tashilganda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harajati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arzonga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: изогнутая 16">
            <a:extLst>
              <a:ext uri="{FF2B5EF4-FFF2-40B4-BE49-F238E27FC236}">
                <a16:creationId xmlns:a16="http://schemas.microsoft.com/office/drawing/2014/main" id="{D1DD2C7F-EB2A-4477-BF9C-BCF7D788B342}"/>
              </a:ext>
            </a:extLst>
          </p:cNvPr>
          <p:cNvSpPr/>
          <p:nvPr/>
        </p:nvSpPr>
        <p:spPr>
          <a:xfrm rot="5400000">
            <a:off x="3652375" y="3024475"/>
            <a:ext cx="1048498" cy="1857551"/>
          </a:xfrm>
          <a:prstGeom prst="bentArrow">
            <a:avLst/>
          </a:prstGeom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C2BFEA1F-94C7-461E-8899-229204467700}"/>
              </a:ext>
            </a:extLst>
          </p:cNvPr>
          <p:cNvSpPr/>
          <p:nvPr/>
        </p:nvSpPr>
        <p:spPr>
          <a:xfrm>
            <a:off x="1264887" y="2286000"/>
            <a:ext cx="625647" cy="776491"/>
          </a:xfrm>
          <a:prstGeom prst="downArrow">
            <a:avLst/>
          </a:prstGeom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33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geografiyasi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D1629A-8646-4706-A9BE-51B06122C213}"/>
              </a:ext>
            </a:extLst>
          </p:cNvPr>
          <p:cNvSpPr/>
          <p:nvPr/>
        </p:nvSpPr>
        <p:spPr>
          <a:xfrm>
            <a:off x="967407" y="1058863"/>
            <a:ext cx="1076076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Transportning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hajmiga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Yuk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miqdoridir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kilometrda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40BF7F15-6F7E-42B0-8AFF-C4557A9CB7B8}"/>
              </a:ext>
            </a:extLst>
          </p:cNvPr>
          <p:cNvSpPr/>
          <p:nvPr/>
        </p:nvSpPr>
        <p:spPr>
          <a:xfrm>
            <a:off x="129071" y="1175923"/>
            <a:ext cx="652808" cy="5998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8DC24E63-D3CB-428F-A33E-73C2B7440DD5}"/>
              </a:ext>
            </a:extLst>
          </p:cNvPr>
          <p:cNvSpPr/>
          <p:nvPr/>
        </p:nvSpPr>
        <p:spPr>
          <a:xfrm>
            <a:off x="129071" y="2448132"/>
            <a:ext cx="652808" cy="59986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71215-271D-443B-8E9F-FC92D0075CDF}"/>
              </a:ext>
            </a:extLst>
          </p:cNvPr>
          <p:cNvSpPr/>
          <p:nvPr/>
        </p:nvSpPr>
        <p:spPr>
          <a:xfrm>
            <a:off x="954149" y="2400181"/>
            <a:ext cx="1076076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harakat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guruhlanadi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2F48B691-ABF8-4767-BDEA-2A824BE79238}"/>
              </a:ext>
            </a:extLst>
          </p:cNvPr>
          <p:cNvSpPr/>
          <p:nvPr/>
        </p:nvSpPr>
        <p:spPr>
          <a:xfrm>
            <a:off x="155575" y="3591132"/>
            <a:ext cx="652808" cy="59986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EACC91-7104-445A-9767-5D69BA4CFE9C}"/>
              </a:ext>
            </a:extLst>
          </p:cNvPr>
          <p:cNvSpPr/>
          <p:nvPr/>
        </p:nvSpPr>
        <p:spPr>
          <a:xfrm>
            <a:off x="974027" y="3357027"/>
            <a:ext cx="1076076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aloqalarini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almashinishini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654B03-C823-405A-BBCE-91B1B0D463B7}"/>
              </a:ext>
            </a:extLst>
          </p:cNvPr>
          <p:cNvSpPr/>
          <p:nvPr/>
        </p:nvSpPr>
        <p:spPr>
          <a:xfrm>
            <a:off x="967405" y="4609981"/>
            <a:ext cx="1076076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o‘zlashtirishda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transportsiz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mudofaa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C226E2DB-AD4C-421D-B7B6-6EA0AEFCC1AE}"/>
              </a:ext>
            </a:extLst>
          </p:cNvPr>
          <p:cNvSpPr/>
          <p:nvPr/>
        </p:nvSpPr>
        <p:spPr>
          <a:xfrm>
            <a:off x="129071" y="4886532"/>
            <a:ext cx="652808" cy="599868"/>
          </a:xfrm>
          <a:prstGeom prst="flowChartConnector">
            <a:avLst/>
          </a:prstGeom>
          <a:solidFill>
            <a:srgbClr val="00A24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F253D626-C1E3-48FA-9D0F-345E350C4898}"/>
              </a:ext>
            </a:extLst>
          </p:cNvPr>
          <p:cNvSpPr/>
          <p:nvPr/>
        </p:nvSpPr>
        <p:spPr>
          <a:xfrm>
            <a:off x="155575" y="5953332"/>
            <a:ext cx="652808" cy="599868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77096B-F47B-44B8-95E3-B9D5906BD1A4}"/>
              </a:ext>
            </a:extLst>
          </p:cNvPr>
          <p:cNvSpPr/>
          <p:nvPr/>
        </p:nvSpPr>
        <p:spPr>
          <a:xfrm>
            <a:off x="993907" y="5859959"/>
            <a:ext cx="10721007" cy="83099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iqtisodiyotning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914400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A378223-5BF1-4EA2-BF9C-A15712D86140}"/>
              </a:ext>
            </a:extLst>
          </p:cNvPr>
          <p:cNvSpPr/>
          <p:nvPr/>
        </p:nvSpPr>
        <p:spPr>
          <a:xfrm>
            <a:off x="152399" y="1066800"/>
            <a:ext cx="5181602" cy="1447800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fasllari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qaramasdan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ishlayveradi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68A514FF-E771-4CC8-8AEC-E6326BC26CEC}"/>
              </a:ext>
            </a:extLst>
          </p:cNvPr>
          <p:cNvSpPr/>
          <p:nvPr/>
        </p:nvSpPr>
        <p:spPr>
          <a:xfrm>
            <a:off x="6705599" y="1066800"/>
            <a:ext cx="5311109" cy="1159565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yuk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tannarxi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1B774D2B-1037-4898-AC93-1C19930989DA}"/>
              </a:ext>
            </a:extLst>
          </p:cNvPr>
          <p:cNvSpPr/>
          <p:nvPr/>
        </p:nvSpPr>
        <p:spPr>
          <a:xfrm>
            <a:off x="6705599" y="2691841"/>
            <a:ext cx="5364119" cy="18801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magistrallarini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magistralis-asosiy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C865CF1-A119-433D-BC2F-89D756B313A7}"/>
              </a:ext>
            </a:extLst>
          </p:cNvPr>
          <p:cNvSpPr/>
          <p:nvPr/>
        </p:nvSpPr>
        <p:spPr>
          <a:xfrm>
            <a:off x="6705599" y="5057363"/>
            <a:ext cx="5311110" cy="1648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Mamlakatimizdagi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temiryo‘llarning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kilometrdan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5FC98E58-A0F3-4BE4-BCFC-9E38670406A7}"/>
              </a:ext>
            </a:extLst>
          </p:cNvPr>
          <p:cNvSpPr/>
          <p:nvPr/>
        </p:nvSpPr>
        <p:spPr>
          <a:xfrm>
            <a:off x="5410200" y="1276278"/>
            <a:ext cx="1219200" cy="740608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65076DD1-B878-4968-8370-F85417FC2F47}"/>
              </a:ext>
            </a:extLst>
          </p:cNvPr>
          <p:cNvSpPr/>
          <p:nvPr/>
        </p:nvSpPr>
        <p:spPr>
          <a:xfrm rot="5400000">
            <a:off x="9206893" y="2246303"/>
            <a:ext cx="404186" cy="377575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C6240076-4D2E-46FB-8710-E77826944588}"/>
              </a:ext>
            </a:extLst>
          </p:cNvPr>
          <p:cNvSpPr/>
          <p:nvPr/>
        </p:nvSpPr>
        <p:spPr>
          <a:xfrm rot="5400000">
            <a:off x="9283095" y="4638319"/>
            <a:ext cx="404186" cy="377575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2" descr="Transport geografiyasi">
            <a:extLst>
              <a:ext uri="{FF2B5EF4-FFF2-40B4-BE49-F238E27FC236}">
                <a16:creationId xmlns:a16="http://schemas.microsoft.com/office/drawing/2014/main" id="{BCDB2842-2F03-45DA-AD86-5B06A59E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2" y="2667000"/>
            <a:ext cx="3007136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О «Узбекистон темир йуллари» — Главная">
            <a:extLst>
              <a:ext uri="{FF2B5EF4-FFF2-40B4-BE49-F238E27FC236}">
                <a16:creationId xmlns:a16="http://schemas.microsoft.com/office/drawing/2014/main" id="{01E85E54-2812-4598-83BC-8F2FF34A8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1"/>
            <a:ext cx="6023112" cy="23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фросиёб» поезди 39 ёшли аёлни уриб юборгани маълум бўлди — Sof.uz">
            <a:extLst>
              <a:ext uri="{FF2B5EF4-FFF2-40B4-BE49-F238E27FC236}">
                <a16:creationId xmlns:a16="http://schemas.microsoft.com/office/drawing/2014/main" id="{6DEDBF28-13E0-4A8C-8E74-DE8522C3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57" y="2667000"/>
            <a:ext cx="3206855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07876B-2D56-4B1F-A0F6-1042C6159303}"/>
              </a:ext>
            </a:extLst>
          </p:cNvPr>
          <p:cNvSpPr/>
          <p:nvPr/>
        </p:nvSpPr>
        <p:spPr>
          <a:xfrm>
            <a:off x="304800" y="4343400"/>
            <a:ext cx="11582400" cy="224676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kunga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respublikamizning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chekka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hududlarini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rivojlantirishni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tezlatish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Uchquduq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-Nukus,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Surxondaryo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Qashqadaryo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viloyatlarini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bog‘lovchi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G‘uzor-Boysun-Qumqo‘rg‘on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Toshkentni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vodiysi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bog‘lovchi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Angren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-Pop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temiryo‘llari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bitkazildi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O'ZBEKISTON RESPUBLIKASI OLIY VA O'RTA MAXSUS TA'LIM VAZIRLIGI NIZOMIY  NOMIDAGI TOSHKЕNT DAVLAT PЕDAGOGIKA UNIVЕRSITЕ">
            <a:extLst>
              <a:ext uri="{FF2B5EF4-FFF2-40B4-BE49-F238E27FC236}">
                <a16:creationId xmlns:a16="http://schemas.microsoft.com/office/drawing/2014/main" id="{C67E3B0F-FA3A-4F7B-9709-69FBFBAE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791200" cy="31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gren-Pop elektrlashtirilgan temir yo'li – strategik hamkorlikning yuksak  samarasi">
            <a:extLst>
              <a:ext uri="{FF2B5EF4-FFF2-40B4-BE49-F238E27FC236}">
                <a16:creationId xmlns:a16="http://schemas.microsoft.com/office/drawing/2014/main" id="{5C31C1C1-D517-4DE4-8F0B-833CE599B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5433"/>
            <a:ext cx="5562600" cy="31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52400" y="990600"/>
            <a:ext cx="60960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temiryo‘llarining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tashishdan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tranzit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yuklarini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13AC7EDC-098B-4314-BA4D-51AAE05D4283}"/>
              </a:ext>
            </a:extLst>
          </p:cNvPr>
          <p:cNvSpPr/>
          <p:nvPr/>
        </p:nvSpPr>
        <p:spPr>
          <a:xfrm>
            <a:off x="6248400" y="4648200"/>
            <a:ext cx="5622235" cy="1828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Tranzit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yo‘lovchilarning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oraliqdagi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stansiya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Акционерное общество &quot;Ўзбекистон темир йўллари&quot; активно осуществляет  перевозки сельскохозяйственной продукции | Министерство транспорта  Республики Узбекистан">
            <a:extLst>
              <a:ext uri="{FF2B5EF4-FFF2-40B4-BE49-F238E27FC236}">
                <a16:creationId xmlns:a16="http://schemas.microsoft.com/office/drawing/2014/main" id="{B355F2FD-751D-4911-B120-32A1FF194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5" y="3718654"/>
            <a:ext cx="5622235" cy="30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ndijon—Buxoro—Andijon” yo'lovchi poyezdi qatnovi yo'lga qo'yiladi »  Sensorika - Интернет центр города Навои, Узбекистан – sensorika.uz">
            <a:extLst>
              <a:ext uri="{FF2B5EF4-FFF2-40B4-BE49-F238E27FC236}">
                <a16:creationId xmlns:a16="http://schemas.microsoft.com/office/drawing/2014/main" id="{AA23FB67-A526-4FE5-8185-E22172FC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7" y="1056647"/>
            <a:ext cx="5363818" cy="34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3886200" y="2897257"/>
            <a:ext cx="3581400" cy="10634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0C0D391-6528-4AC6-ADB9-A77E2B67E719}"/>
              </a:ext>
            </a:extLst>
          </p:cNvPr>
          <p:cNvSpPr/>
          <p:nvPr/>
        </p:nvSpPr>
        <p:spPr>
          <a:xfrm>
            <a:off x="152402" y="1066800"/>
            <a:ext cx="4419598" cy="12076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Temiryo‘llardan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15-20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foydalanmoqda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55EA176D-29E9-465F-938E-82DA649FF432}"/>
              </a:ext>
            </a:extLst>
          </p:cNvPr>
          <p:cNvSpPr/>
          <p:nvPr/>
        </p:nvSpPr>
        <p:spPr>
          <a:xfrm>
            <a:off x="6993835" y="952449"/>
            <a:ext cx="4893363" cy="12838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temiryo‘llarni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elektrlashtirilishiga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qaratilmoqda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F67F02B-22F1-4BB2-B791-71AEAF185DEE}"/>
              </a:ext>
            </a:extLst>
          </p:cNvPr>
          <p:cNvSpPr/>
          <p:nvPr/>
        </p:nvSpPr>
        <p:spPr>
          <a:xfrm>
            <a:off x="152402" y="4724400"/>
            <a:ext cx="4876798" cy="15537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poyezdlarning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qatnov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yo‘llarning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unumi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ortmoqda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id="{35D362EC-099B-406C-B4A1-652560A94A2C}"/>
              </a:ext>
            </a:extLst>
          </p:cNvPr>
          <p:cNvSpPr/>
          <p:nvPr/>
        </p:nvSpPr>
        <p:spPr>
          <a:xfrm>
            <a:off x="7010400" y="4603867"/>
            <a:ext cx="4876798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Yo‘lning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temiryo‘llardan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kecha-kunduzda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poyezdlar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24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93F607C3-0AE2-4D1D-B6A4-D39CCA44CC60}"/>
              </a:ext>
            </a:extLst>
          </p:cNvPr>
          <p:cNvSpPr/>
          <p:nvPr/>
        </p:nvSpPr>
        <p:spPr>
          <a:xfrm rot="14200837">
            <a:off x="3365328" y="2431185"/>
            <a:ext cx="762000" cy="38100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0479524A-583E-4C43-B26F-C7AA4810A246}"/>
              </a:ext>
            </a:extLst>
          </p:cNvPr>
          <p:cNvSpPr/>
          <p:nvPr/>
        </p:nvSpPr>
        <p:spPr>
          <a:xfrm rot="18567946">
            <a:off x="7237855" y="2466287"/>
            <a:ext cx="762000" cy="378027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6873C615-08C8-4B8A-A547-4F2CC769C9DE}"/>
              </a:ext>
            </a:extLst>
          </p:cNvPr>
          <p:cNvSpPr/>
          <p:nvPr/>
        </p:nvSpPr>
        <p:spPr>
          <a:xfrm rot="2503938">
            <a:off x="7339706" y="3994080"/>
            <a:ext cx="762000" cy="378027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6D84CE42-4680-4F80-8140-D2F94454D28D}"/>
              </a:ext>
            </a:extLst>
          </p:cNvPr>
          <p:cNvSpPr/>
          <p:nvPr/>
        </p:nvSpPr>
        <p:spPr>
          <a:xfrm rot="8149280">
            <a:off x="3298294" y="4007154"/>
            <a:ext cx="762000" cy="378027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Железнодорожная компания Узбекистана вновь наращивает «финансовую  мускулатуру» - Новости Узбекистана сегодня: nuz.uz">
            <a:extLst>
              <a:ext uri="{FF2B5EF4-FFF2-40B4-BE49-F238E27FC236}">
                <a16:creationId xmlns:a16="http://schemas.microsoft.com/office/drawing/2014/main" id="{4BE0721C-E4EB-40CC-AE93-19B0EF527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7" y="2401575"/>
            <a:ext cx="3063491" cy="21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'zbekiston temir yo'llari” sun'iy yo'ldosh monitoringi tizimini ishga  tushirdi - Yoshlar.com - Скачать новинки музыки MP3">
            <a:extLst>
              <a:ext uri="{FF2B5EF4-FFF2-40B4-BE49-F238E27FC236}">
                <a16:creationId xmlns:a16="http://schemas.microsoft.com/office/drawing/2014/main" id="{10681EF9-89BB-425A-ACFC-7BA1A7231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"/>
          <a:stretch/>
        </p:blipFill>
        <p:spPr bwMode="auto">
          <a:xfrm>
            <a:off x="8221366" y="2401575"/>
            <a:ext cx="3665832" cy="20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</TotalTime>
  <Words>1492</Words>
  <Application>Microsoft Office PowerPoint</Application>
  <PresentationFormat>Широкоэкранный</PresentationFormat>
  <Paragraphs>122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Temiryo‘l transporti</vt:lpstr>
      <vt:lpstr>Temiryo‘l transporti</vt:lpstr>
      <vt:lpstr>Temiryo‘l transporti</vt:lpstr>
      <vt:lpstr>Avtomobil transporti </vt:lpstr>
      <vt:lpstr>ПРВ</vt:lpstr>
      <vt:lpstr>ПРВ</vt:lpstr>
      <vt:lpstr>ПРВ</vt:lpstr>
      <vt:lpstr>ПРВ</vt:lpstr>
      <vt:lpstr>Презентация PowerPoint</vt:lpstr>
      <vt:lpstr>Havo transporti</vt:lpstr>
      <vt:lpstr>Презентация PowerPoint</vt:lpstr>
      <vt:lpstr>ПРВ</vt:lpstr>
      <vt:lpstr>Mustahkamlash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225</cp:revision>
  <dcterms:created xsi:type="dcterms:W3CDTF">2020-06-30T15:34:35Z</dcterms:created>
  <dcterms:modified xsi:type="dcterms:W3CDTF">2021-02-17T10:31:40Z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