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  <p:sldMasterId id="2147483750" r:id="rId3"/>
  </p:sldMasterIdLst>
  <p:sldIdLst>
    <p:sldId id="287" r:id="rId4"/>
    <p:sldId id="332" r:id="rId5"/>
    <p:sldId id="261" r:id="rId6"/>
    <p:sldId id="269" r:id="rId7"/>
    <p:sldId id="310" r:id="rId8"/>
    <p:sldId id="263" r:id="rId9"/>
    <p:sldId id="315" r:id="rId10"/>
    <p:sldId id="337" r:id="rId11"/>
    <p:sldId id="329" r:id="rId12"/>
    <p:sldId id="316" r:id="rId13"/>
    <p:sldId id="345" r:id="rId14"/>
    <p:sldId id="309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296" r:id="rId2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DE2F6"/>
    <a:srgbClr val="BDFBBE"/>
    <a:srgbClr val="000000"/>
    <a:srgbClr val="CC9900"/>
    <a:srgbClr val="C8A5E3"/>
    <a:srgbClr val="CCCC00"/>
    <a:srgbClr val="FFFF66"/>
    <a:srgbClr val="AC7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72" d="100"/>
          <a:sy n="72" d="100"/>
        </p:scale>
        <p:origin x="63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171" indent="-24760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23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23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253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314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245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7"/>
            <a:ext cx="5082117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560287"/>
            <a:ext cx="5084232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20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803373"/>
            <a:ext cx="5084232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883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98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038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443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371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051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5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5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5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5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734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519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8289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10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539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216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4205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67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923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230"/>
            <a:ext cx="12192000" cy="919480"/>
          </a:xfrm>
          <a:custGeom>
            <a:avLst/>
            <a:gdLst/>
            <a:ahLst/>
            <a:cxnLst/>
            <a:rect l="l" t="t" r="r" b="b"/>
            <a:pathLst>
              <a:path w="12192000" h="919480">
                <a:moveTo>
                  <a:pt x="0" y="0"/>
                </a:moveTo>
                <a:lnTo>
                  <a:pt x="0" y="919480"/>
                </a:lnTo>
                <a:lnTo>
                  <a:pt x="12191999" y="9194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5879"/>
            <a:ext cx="12192000" cy="932180"/>
          </a:xfrm>
          <a:custGeom>
            <a:avLst/>
            <a:gdLst/>
            <a:ahLst/>
            <a:cxnLst/>
            <a:rect l="l" t="t" r="r" b="b"/>
            <a:pathLst>
              <a:path w="12192000" h="932180">
                <a:moveTo>
                  <a:pt x="12191987" y="919480"/>
                </a:moveTo>
                <a:lnTo>
                  <a:pt x="0" y="919480"/>
                </a:lnTo>
                <a:lnTo>
                  <a:pt x="0" y="932180"/>
                </a:lnTo>
                <a:lnTo>
                  <a:pt x="12191987" y="932180"/>
                </a:lnTo>
                <a:lnTo>
                  <a:pt x="12191987" y="919480"/>
                </a:lnTo>
                <a:close/>
              </a:path>
              <a:path w="12192000" h="932180">
                <a:moveTo>
                  <a:pt x="12191987" y="0"/>
                </a:moveTo>
                <a:lnTo>
                  <a:pt x="0" y="0"/>
                </a:lnTo>
                <a:lnTo>
                  <a:pt x="0" y="12700"/>
                </a:lnTo>
                <a:lnTo>
                  <a:pt x="12191987" y="127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444" y="1627504"/>
            <a:ext cx="521779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595" y="1447800"/>
            <a:ext cx="5439409" cy="478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03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354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266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5820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7151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8817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9559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318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66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947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368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109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4579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0673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387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8769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529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0257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546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41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969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3861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442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5960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5676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4882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5655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7854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1288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816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343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96404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0396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0260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5791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E9AB9-CC6F-421C-B64F-949D9DA50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3FE92-17E4-4CE0-A3A7-106AAB549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65E682-D44E-4EF6-ABF1-4017FAC4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C7FFF-CCAC-4816-BB03-4A8AA681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44A18-C50E-42BC-AB70-4F95EBA7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932786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E1997-DE1D-4D93-BBDC-EC199370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568DB-DBE3-4319-AF49-D585FF625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CB4143-74E4-447A-92E6-203CAE36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B1C41-C39A-40F0-A62A-559D4583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07CE1-DB04-469E-BBB3-7179FBE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2668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543F9-FD23-45F8-A265-56D29BF9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26CBE0-AC7A-437D-BB3E-F511E6F6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86B5B-F4DD-47F9-BAD2-5FF63F04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7F100-80E9-4EFB-94A8-A4A47ABF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296977-425B-413F-B218-BFBCD15B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52058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080DE-EF0B-4858-8E9E-9615A9EB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7460A-1D3D-477C-BEA0-56CAC9619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3152EA-8CAF-4623-850F-EA197ABF8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3D7C9-2C75-4D8C-85FB-7F6FDC72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3892D-B40B-47CB-9E08-681CA8C2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E34AEA-A11D-438B-82F4-2401CC75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020969"/>
      </p:ext>
    </p:extLst>
  </p:cSld>
  <p:clrMapOvr>
    <a:masterClrMapping/>
  </p:clrMapOvr>
  <p:transition spd="slow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30671-8218-48DC-A6AF-413C07E2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9933C5-6D06-46D6-A08F-50DEAE03B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9B6E89-E947-42C1-AE21-88EB72543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E43088-76A4-4664-9C51-A12FD42BC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6772AB-0673-452F-99C9-8991150F7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A0FEC-A079-41A7-9E50-6DFDE79F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DBBEF4-92B3-4DEC-8186-260E80BA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A551BF-90A0-4718-9402-0A73491C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86563"/>
      </p:ext>
    </p:extLst>
  </p:cSld>
  <p:clrMapOvr>
    <a:masterClrMapping/>
  </p:clrMapOvr>
  <p:transition spd="slow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AB73F-D308-409E-BAFF-5C554CEC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94CF4C-059E-429F-85B5-3E0D3BB4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8DE7D5-52AA-4069-844C-1366CB80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9069BA-7FD6-40F4-A8F3-369AF62B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78185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2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649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995FF8-8320-44E5-8147-5F672BD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718791-23A7-41F4-8C01-DC862DEE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2FE402-7C89-4E42-9547-7B6268E5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40638"/>
      </p:ext>
    </p:extLst>
  </p:cSld>
  <p:clrMapOvr>
    <a:masterClrMapping/>
  </p:clrMapOvr>
  <p:transition spd="slow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D5A97-0716-4CB7-9F05-F0EA5D20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A1A28-BB35-45AA-B7A5-CEC7F9BDD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EC5265-124A-4CE7-8CF0-D1D97CEB5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B41313-FA60-4F2B-8EF0-8B013E06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FBD8C9-ED9D-4E90-9E19-39B4F95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2CAAC1-0A14-4ACB-B2D2-2A7C0269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59761"/>
      </p:ext>
    </p:extLst>
  </p:cSld>
  <p:clrMapOvr>
    <a:masterClrMapping/>
  </p:clrMapOvr>
  <p:transition spd="slow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98394-93A1-4CD3-B4D6-88A048A6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5A1D68-ED35-4263-BE43-28B204588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D174D2-E5DA-4339-8276-C9A47AE21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4589F5-BB5A-4005-8F3C-39341C53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8848A3-B1B7-4A98-B247-62FE0223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D7D75-D8B1-4B13-ADA8-E7183419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19734"/>
      </p:ext>
    </p:extLst>
  </p:cSld>
  <p:clrMapOvr>
    <a:masterClrMapping/>
  </p:clrMapOvr>
  <p:transition spd="slow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350FB-D4D7-477F-9EB2-0AF8AABB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10B0A0-98D0-4604-AE13-AD9B1CD97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6548C5-7923-42B5-9E40-E4A3F7E4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837A6-9386-46D1-943E-731AF1A1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30847-AD81-4EEF-81AB-724F706D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11627"/>
      </p:ext>
    </p:extLst>
  </p:cSld>
  <p:clrMapOvr>
    <a:masterClrMapping/>
  </p:clrMapOvr>
  <p:transition spd="slow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01DD23-EAC5-4555-8E80-C496F6E51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3BD7A0-1F05-4F6A-9856-495F3BCA1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9C0A4-7E55-49FE-80F4-847982BC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BE15C-7FA1-4041-BCB7-71BCFEC4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95A4D-6242-4BA7-8BB8-E5D67A5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8881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35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455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62.xml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Relationship Id="rId54" Type="http://schemas.openxmlformats.org/officeDocument/2006/relationships/slideLayout" Target="../slideLayouts/slideLayout60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16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773" y="167322"/>
            <a:ext cx="691845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0819" y="3055937"/>
            <a:ext cx="923036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6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401"/>
            <a:ext cx="10363200" cy="8191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4918" y="6303013"/>
            <a:ext cx="2161116" cy="307760"/>
          </a:xfrm>
          <a:prstGeom prst="rect">
            <a:avLst/>
          </a:prstGeom>
        </p:spPr>
        <p:txBody>
          <a:bodyPr lIns="121907" tIns="60952" rIns="121907" bIns="60952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18" y="6292851"/>
            <a:ext cx="139700" cy="328083"/>
          </a:xfrm>
          <a:prstGeom prst="rect">
            <a:avLst/>
          </a:prstGeom>
        </p:spPr>
        <p:txBody>
          <a:bodyPr wrap="none" lIns="121907" tIns="60952" rIns="121907" bIns="60952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1499A-3202-4610-BF1E-4D0A402E8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1935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552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518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5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585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0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>
            <a:off x="10833101" y="6390218"/>
            <a:ext cx="65617" cy="137583"/>
          </a:xfrm>
          <a:custGeom>
            <a:avLst/>
            <a:gdLst>
              <a:gd name="T0" fmla="*/ 191313720 w 704"/>
              <a:gd name="T1" fmla="*/ 82155763 h 1506"/>
              <a:gd name="T2" fmla="*/ 191313720 w 704"/>
              <a:gd name="T3" fmla="*/ 82155763 h 1506"/>
              <a:gd name="T4" fmla="*/ 235054430 w 704"/>
              <a:gd name="T5" fmla="*/ 82155763 h 1506"/>
              <a:gd name="T6" fmla="*/ 235054430 w 704"/>
              <a:gd name="T7" fmla="*/ 0 h 1506"/>
              <a:gd name="T8" fmla="*/ 164270827 w 704"/>
              <a:gd name="T9" fmla="*/ 0 h 1506"/>
              <a:gd name="T10" fmla="*/ 51749986 w 704"/>
              <a:gd name="T11" fmla="*/ 108253167 h 1506"/>
              <a:gd name="T12" fmla="*/ 51749986 w 704"/>
              <a:gd name="T13" fmla="*/ 158832954 h 1506"/>
              <a:gd name="T14" fmla="*/ 0 w 704"/>
              <a:gd name="T15" fmla="*/ 158832954 h 1506"/>
              <a:gd name="T16" fmla="*/ 0 w 704"/>
              <a:gd name="T17" fmla="*/ 241312597 h 1506"/>
              <a:gd name="T18" fmla="*/ 51749986 w 704"/>
              <a:gd name="T19" fmla="*/ 241312597 h 1506"/>
              <a:gd name="T20" fmla="*/ 51749986 w 704"/>
              <a:gd name="T21" fmla="*/ 485202609 h 1506"/>
              <a:gd name="T22" fmla="*/ 155924330 w 704"/>
              <a:gd name="T23" fmla="*/ 485202609 h 1506"/>
              <a:gd name="T24" fmla="*/ 155924330 w 704"/>
              <a:gd name="T25" fmla="*/ 241312597 h 1506"/>
              <a:gd name="T26" fmla="*/ 226708003 w 704"/>
              <a:gd name="T27" fmla="*/ 241312597 h 1506"/>
              <a:gd name="T28" fmla="*/ 235054430 w 704"/>
              <a:gd name="T29" fmla="*/ 158832954 h 1506"/>
              <a:gd name="T30" fmla="*/ 155924330 w 704"/>
              <a:gd name="T31" fmla="*/ 158832954 h 1506"/>
              <a:gd name="T32" fmla="*/ 155924330 w 704"/>
              <a:gd name="T33" fmla="*/ 116628306 h 1506"/>
              <a:gd name="T34" fmla="*/ 191313720 w 704"/>
              <a:gd name="T35" fmla="*/ 82155763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0" name="Freeform 7"/>
          <p:cNvSpPr>
            <a:spLocks noEditPoints="1"/>
          </p:cNvSpPr>
          <p:nvPr/>
        </p:nvSpPr>
        <p:spPr bwMode="auto">
          <a:xfrm>
            <a:off x="11231034" y="6388100"/>
            <a:ext cx="141817" cy="135467"/>
          </a:xfrm>
          <a:custGeom>
            <a:avLst/>
            <a:gdLst>
              <a:gd name="T0" fmla="*/ 372363517 w 1562"/>
              <a:gd name="T1" fmla="*/ 148568842 h 1491"/>
              <a:gd name="T2" fmla="*/ 372363517 w 1562"/>
              <a:gd name="T3" fmla="*/ 148568842 h 1491"/>
              <a:gd name="T4" fmla="*/ 275788023 w 1562"/>
              <a:gd name="T5" fmla="*/ 202770772 h 1491"/>
              <a:gd name="T6" fmla="*/ 275788023 w 1562"/>
              <a:gd name="T7" fmla="*/ 155584966 h 1491"/>
              <a:gd name="T8" fmla="*/ 170351716 w 1562"/>
              <a:gd name="T9" fmla="*/ 155584966 h 1491"/>
              <a:gd name="T10" fmla="*/ 170351716 w 1562"/>
              <a:gd name="T11" fmla="*/ 475363709 h 1491"/>
              <a:gd name="T12" fmla="*/ 275788023 w 1562"/>
              <a:gd name="T13" fmla="*/ 475363709 h 1491"/>
              <a:gd name="T14" fmla="*/ 275788023 w 1562"/>
              <a:gd name="T15" fmla="*/ 296821981 h 1491"/>
              <a:gd name="T16" fmla="*/ 280540788 w 1562"/>
              <a:gd name="T17" fmla="*/ 271000249 h 1491"/>
              <a:gd name="T18" fmla="*/ 334684798 w 1562"/>
              <a:gd name="T19" fmla="*/ 230825933 h 1491"/>
              <a:gd name="T20" fmla="*/ 388828809 w 1562"/>
              <a:gd name="T21" fmla="*/ 303838105 h 1491"/>
              <a:gd name="T22" fmla="*/ 388828809 w 1562"/>
              <a:gd name="T23" fmla="*/ 475363709 h 1491"/>
              <a:gd name="T24" fmla="*/ 494585090 w 1562"/>
              <a:gd name="T25" fmla="*/ 475363709 h 1491"/>
              <a:gd name="T26" fmla="*/ 494585090 w 1562"/>
              <a:gd name="T27" fmla="*/ 292039353 h 1491"/>
              <a:gd name="T28" fmla="*/ 372363517 w 1562"/>
              <a:gd name="T29" fmla="*/ 148568842 h 1491"/>
              <a:gd name="T30" fmla="*/ 6964461 w 1562"/>
              <a:gd name="T31" fmla="*/ 475363709 h 1491"/>
              <a:gd name="T32" fmla="*/ 6964461 w 1562"/>
              <a:gd name="T33" fmla="*/ 475363709 h 1491"/>
              <a:gd name="T34" fmla="*/ 113040717 w 1562"/>
              <a:gd name="T35" fmla="*/ 475363709 h 1491"/>
              <a:gd name="T36" fmla="*/ 113040717 w 1562"/>
              <a:gd name="T37" fmla="*/ 155264561 h 1491"/>
              <a:gd name="T38" fmla="*/ 6964461 w 1562"/>
              <a:gd name="T39" fmla="*/ 155264561 h 1491"/>
              <a:gd name="T40" fmla="*/ 6964461 w 1562"/>
              <a:gd name="T41" fmla="*/ 475363709 h 1491"/>
              <a:gd name="T42" fmla="*/ 61108472 w 1562"/>
              <a:gd name="T43" fmla="*/ 0 h 1491"/>
              <a:gd name="T44" fmla="*/ 61108472 w 1562"/>
              <a:gd name="T45" fmla="*/ 0 h 1491"/>
              <a:gd name="T46" fmla="*/ 0 w 1562"/>
              <a:gd name="T47" fmla="*/ 56751130 h 1491"/>
              <a:gd name="T48" fmla="*/ 58892076 w 1562"/>
              <a:gd name="T49" fmla="*/ 110632656 h 1491"/>
              <a:gd name="T50" fmla="*/ 120005246 w 1562"/>
              <a:gd name="T51" fmla="*/ 56751130 h 1491"/>
              <a:gd name="T52" fmla="*/ 61108472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1" name="Freeform 8"/>
          <p:cNvSpPr>
            <a:spLocks/>
          </p:cNvSpPr>
          <p:nvPr/>
        </p:nvSpPr>
        <p:spPr bwMode="auto">
          <a:xfrm>
            <a:off x="11660718" y="6400801"/>
            <a:ext cx="154516" cy="124884"/>
          </a:xfrm>
          <a:custGeom>
            <a:avLst/>
            <a:gdLst>
              <a:gd name="T0" fmla="*/ 479035715 w 1690"/>
              <a:gd name="T1" fmla="*/ 71134663 h 1374"/>
              <a:gd name="T2" fmla="*/ 479035715 w 1690"/>
              <a:gd name="T3" fmla="*/ 71134663 h 1374"/>
              <a:gd name="T4" fmla="*/ 529155882 w 1690"/>
              <a:gd name="T5" fmla="*/ 9567941 h 1374"/>
              <a:gd name="T6" fmla="*/ 457509327 w 1690"/>
              <a:gd name="T7" fmla="*/ 34452033 h 1374"/>
              <a:gd name="T8" fmla="*/ 376223305 w 1690"/>
              <a:gd name="T9" fmla="*/ 0 h 1374"/>
              <a:gd name="T10" fmla="*/ 263776229 w 1690"/>
              <a:gd name="T11" fmla="*/ 113560798 h 1374"/>
              <a:gd name="T12" fmla="*/ 265704136 w 1690"/>
              <a:gd name="T13" fmla="*/ 136530387 h 1374"/>
              <a:gd name="T14" fmla="*/ 36625023 w 1690"/>
              <a:gd name="T15" fmla="*/ 21055088 h 1374"/>
              <a:gd name="T16" fmla="*/ 23134542 w 1690"/>
              <a:gd name="T17" fmla="*/ 76878168 h 1374"/>
              <a:gd name="T18" fmla="*/ 71646555 w 1690"/>
              <a:gd name="T19" fmla="*/ 169067918 h 1374"/>
              <a:gd name="T20" fmla="*/ 21206704 w 1690"/>
              <a:gd name="T21" fmla="*/ 155666270 h 1374"/>
              <a:gd name="T22" fmla="*/ 21206704 w 1690"/>
              <a:gd name="T23" fmla="*/ 157580772 h 1374"/>
              <a:gd name="T24" fmla="*/ 110523900 w 1690"/>
              <a:gd name="T25" fmla="*/ 265402632 h 1374"/>
              <a:gd name="T26" fmla="*/ 81285953 w 1690"/>
              <a:gd name="T27" fmla="*/ 269227068 h 1374"/>
              <a:gd name="T28" fmla="*/ 60079318 w 1690"/>
              <a:gd name="T29" fmla="*/ 267317133 h 1374"/>
              <a:gd name="T30" fmla="*/ 164819566 w 1690"/>
              <a:gd name="T31" fmla="*/ 344190734 h 1374"/>
              <a:gd name="T32" fmla="*/ 25062449 w 1690"/>
              <a:gd name="T33" fmla="*/ 392360374 h 1374"/>
              <a:gd name="T34" fmla="*/ 0 w 1690"/>
              <a:gd name="T35" fmla="*/ 390445872 h 1374"/>
              <a:gd name="T36" fmla="*/ 168675380 w 1690"/>
              <a:gd name="T37" fmla="*/ 438294918 h 1374"/>
              <a:gd name="T38" fmla="*/ 488675113 w 1690"/>
              <a:gd name="T39" fmla="*/ 125043241 h 1374"/>
              <a:gd name="T40" fmla="*/ 488675113 w 1690"/>
              <a:gd name="T41" fmla="*/ 109731726 h 1374"/>
              <a:gd name="T42" fmla="*/ 542970778 w 1690"/>
              <a:gd name="T43" fmla="*/ 51994076 h 1374"/>
              <a:gd name="T44" fmla="*/ 479035715 w 1690"/>
              <a:gd name="T45" fmla="*/ 71134663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785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751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818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9534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3451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5834" y="6254751"/>
            <a:ext cx="404284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067" y="6258985"/>
            <a:ext cx="404284" cy="402167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767" y="6250518"/>
            <a:ext cx="402167" cy="402167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  <p:sldLayoutId id="2147483745" r:id="rId53"/>
    <p:sldLayoutId id="2147483746" r:id="rId54"/>
    <p:sldLayoutId id="2147483747" r:id="rId55"/>
    <p:sldLayoutId id="2147483748" r:id="rId56"/>
    <p:sldLayoutId id="2147483749" r:id="rId57"/>
  </p:sldLayoutIdLst>
  <p:txStyles>
    <p:titleStyle>
      <a:lvl1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2pPr>
      <a:lvl3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3pPr>
      <a:lvl4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4pPr>
      <a:lvl5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5pPr>
      <a:lvl6pPr marL="609585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6pPr>
      <a:lvl7pPr marL="1219170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7pPr>
      <a:lvl8pPr marL="1828754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8pPr>
      <a:lvl9pPr marL="2438339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9pPr>
    </p:titleStyle>
    <p:bodyStyle>
      <a:lvl1pPr marL="226478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236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4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2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28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2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5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3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1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7E869-8F09-4F15-B988-331009A0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2E2543-73C3-498B-BA4D-3C6B2DFA4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D42BF-B14B-4ABE-A3DD-4CB402CD9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B2EEF6-FF7A-459E-BBF1-ECE6366E1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262A2-8773-4F71-831F-A7584C096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1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" y="0"/>
            <a:ext cx="12192000" cy="187748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696384" y="1295400"/>
            <a:ext cx="7449484" cy="446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ru-RU" altLang="ru-RU" sz="4800" b="1" dirty="0">
              <a:solidFill>
                <a:srgbClr val="002060"/>
              </a:solidFill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rgbClr val="002060"/>
                </a:solidFill>
              </a:rPr>
              <a:t>Mavzu</a:t>
            </a:r>
            <a:r>
              <a:rPr lang="en-US" altLang="ru-RU" sz="4800" b="1" dirty="0">
                <a:solidFill>
                  <a:srgbClr val="002060"/>
                </a:solidFill>
              </a:rPr>
              <a:t>: </a:t>
            </a:r>
            <a:r>
              <a:rPr lang="en-US" altLang="ru-RU" sz="4800" b="1" dirty="0" err="1">
                <a:solidFill>
                  <a:srgbClr val="002060"/>
                </a:solidFill>
              </a:rPr>
              <a:t>Oziq-ovqat</a:t>
            </a:r>
            <a:r>
              <a:rPr lang="en-US" altLang="ru-RU" sz="4800" b="1" dirty="0">
                <a:solidFill>
                  <a:srgbClr val="002060"/>
                </a:solidFill>
              </a:rPr>
              <a:t> </a:t>
            </a:r>
            <a:r>
              <a:rPr lang="en-US" altLang="ru-RU" sz="4800" b="1" dirty="0" err="1">
                <a:solidFill>
                  <a:srgbClr val="002060"/>
                </a:solidFill>
              </a:rPr>
              <a:t>sanoati</a:t>
            </a:r>
            <a:r>
              <a:rPr lang="en-US" altLang="ru-RU" sz="4800" b="1" dirty="0">
                <a:solidFill>
                  <a:srgbClr val="002060"/>
                </a:solidFill>
              </a:rPr>
              <a:t>. </a:t>
            </a:r>
            <a:r>
              <a:rPr lang="en-US" altLang="ru-RU" sz="4800" b="1" dirty="0" err="1">
                <a:solidFill>
                  <a:srgbClr val="002060"/>
                </a:solidFill>
              </a:rPr>
              <a:t>Sanoatni</a:t>
            </a:r>
            <a:r>
              <a:rPr lang="en-US" altLang="ru-RU" sz="4800" b="1" dirty="0">
                <a:solidFill>
                  <a:srgbClr val="002060"/>
                </a:solidFill>
              </a:rPr>
              <a:t> </a:t>
            </a:r>
            <a:r>
              <a:rPr lang="en-US" altLang="ru-RU" sz="4800" b="1" dirty="0" err="1">
                <a:solidFill>
                  <a:srgbClr val="002060"/>
                </a:solidFill>
              </a:rPr>
              <a:t>hududiy</a:t>
            </a:r>
            <a:r>
              <a:rPr lang="en-US" altLang="ru-RU" sz="4800" b="1" dirty="0">
                <a:solidFill>
                  <a:srgbClr val="002060"/>
                </a:solidFill>
              </a:rPr>
              <a:t> </a:t>
            </a:r>
            <a:r>
              <a:rPr lang="en-US" altLang="ru-RU" sz="4800" b="1" dirty="0" err="1">
                <a:solidFill>
                  <a:srgbClr val="002060"/>
                </a:solidFill>
              </a:rPr>
              <a:t>tashkil</a:t>
            </a:r>
            <a:r>
              <a:rPr lang="en-US" altLang="ru-RU" sz="4800" b="1" dirty="0">
                <a:solidFill>
                  <a:srgbClr val="002060"/>
                </a:solidFill>
              </a:rPr>
              <a:t> </a:t>
            </a:r>
            <a:r>
              <a:rPr lang="en-US" altLang="ru-RU" sz="4800" b="1" dirty="0" err="1">
                <a:solidFill>
                  <a:srgbClr val="002060"/>
                </a:solidFill>
              </a:rPr>
              <a:t>etish</a:t>
            </a:r>
            <a:r>
              <a:rPr lang="en-US" altLang="ru-RU" sz="4800" b="1" dirty="0">
                <a:solidFill>
                  <a:srgbClr val="002060"/>
                </a:solidFill>
              </a:rPr>
              <a:t> </a:t>
            </a:r>
            <a:r>
              <a:rPr lang="en-US" altLang="ru-RU" sz="4800" b="1" dirty="0" err="1">
                <a:solidFill>
                  <a:srgbClr val="002060"/>
                </a:solidFill>
              </a:rPr>
              <a:t>hamda</a:t>
            </a:r>
            <a:r>
              <a:rPr lang="en-US" altLang="ru-RU" sz="4800" b="1" dirty="0">
                <a:solidFill>
                  <a:srgbClr val="002060"/>
                </a:solidFill>
              </a:rPr>
              <a:t> </a:t>
            </a:r>
            <a:r>
              <a:rPr lang="en-US" altLang="ru-RU" sz="4800" b="1" dirty="0" err="1">
                <a:solidFill>
                  <a:srgbClr val="002060"/>
                </a:solidFill>
              </a:rPr>
              <a:t>joylashtirish</a:t>
            </a:r>
            <a:r>
              <a:rPr lang="en-US" altLang="ru-RU" sz="4800" b="1" dirty="0">
                <a:solidFill>
                  <a:srgbClr val="002060"/>
                </a:solidFill>
              </a:rPr>
              <a:t> </a:t>
            </a:r>
            <a:r>
              <a:rPr lang="en-US" altLang="ru-RU" sz="4800" b="1" dirty="0" err="1">
                <a:solidFill>
                  <a:srgbClr val="002060"/>
                </a:solidFill>
              </a:rPr>
              <a:t>shakllari</a:t>
            </a:r>
            <a:endParaRPr lang="ru-RU" altLang="ru-RU" sz="4800" b="1" dirty="0">
              <a:solidFill>
                <a:srgbClr val="002060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02845" y="2287197"/>
            <a:ext cx="728133" cy="16752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331418" y="356614"/>
            <a:ext cx="1866669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369610" y="351276"/>
            <a:ext cx="1828478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546649" y="533400"/>
            <a:ext cx="795383" cy="864876"/>
          </a:xfrm>
          <a:prstGeom prst="rect">
            <a:avLst/>
          </a:prstGeom>
        </p:spPr>
        <p:txBody>
          <a:bodyPr wrap="square" lIns="0" tIns="33552" rIns="0" bIns="0">
            <a:spAutoFit/>
          </a:bodyPr>
          <a:lstStyle/>
          <a:p>
            <a:pPr defTabSz="1218908">
              <a:spcBef>
                <a:spcPts val="265"/>
              </a:spcBef>
              <a:defRPr/>
            </a:pPr>
            <a:r>
              <a:rPr lang="ru-RU" sz="54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endParaRPr sz="4756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20429" y="735652"/>
            <a:ext cx="983147" cy="579746"/>
          </a:xfrm>
          <a:prstGeom prst="rect">
            <a:avLst/>
          </a:prstGeom>
        </p:spPr>
        <p:txBody>
          <a:bodyPr wrap="square" lIns="0" tIns="25499" rIns="0" bIns="0">
            <a:spAutoFit/>
          </a:bodyPr>
          <a:lstStyle/>
          <a:p>
            <a:pPr algn="ctr" defTabSz="1218908">
              <a:spcBef>
                <a:spcPts val="201"/>
              </a:spcBef>
              <a:defRPr/>
            </a:pPr>
            <a:r>
              <a:rPr lang="en-US" sz="3600" b="1" spc="-1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225" name="object 2"/>
          <p:cNvSpPr txBox="1">
            <a:spLocks/>
          </p:cNvSpPr>
          <p:nvPr/>
        </p:nvSpPr>
        <p:spPr bwMode="auto">
          <a:xfrm>
            <a:off x="1849967" y="410634"/>
            <a:ext cx="7131051" cy="11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911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1225"/>
            <a:r>
              <a:rPr lang="en-US" altLang="ru-RU" sz="7200" b="1" dirty="0">
                <a:solidFill>
                  <a:srgbClr val="FFFFFF"/>
                </a:solidFill>
              </a:rPr>
              <a:t>GEOGRAFIYA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51515ADB-0A54-4D48-B21C-0D1BD48457B7}"/>
              </a:ext>
            </a:extLst>
          </p:cNvPr>
          <p:cNvSpPr/>
          <p:nvPr/>
        </p:nvSpPr>
        <p:spPr>
          <a:xfrm>
            <a:off x="696384" y="533400"/>
            <a:ext cx="709083" cy="984251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370">
              <a:defRPr/>
            </a:pPr>
            <a:endParaRPr sz="3811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7BBBEFBB-2F62-43EB-AF31-953972EFBEBF}"/>
              </a:ext>
            </a:extLst>
          </p:cNvPr>
          <p:cNvSpPr/>
          <p:nvPr/>
        </p:nvSpPr>
        <p:spPr>
          <a:xfrm>
            <a:off x="1166285" y="893234"/>
            <a:ext cx="131233" cy="230717"/>
          </a:xfrm>
          <a:custGeom>
            <a:avLst/>
            <a:gdLst/>
            <a:ahLst/>
            <a:cxnLst/>
            <a:rect l="l" t="t" r="r" b="b"/>
            <a:pathLst>
              <a:path w="62229" h="108584">
                <a:moveTo>
                  <a:pt x="46944" y="0"/>
                </a:moveTo>
                <a:lnTo>
                  <a:pt x="44046" y="388"/>
                </a:lnTo>
                <a:lnTo>
                  <a:pt x="41704" y="2223"/>
                </a:lnTo>
                <a:lnTo>
                  <a:pt x="3186" y="33036"/>
                </a:lnTo>
                <a:lnTo>
                  <a:pt x="1061" y="34678"/>
                </a:lnTo>
                <a:lnTo>
                  <a:pt x="0" y="37288"/>
                </a:lnTo>
                <a:lnTo>
                  <a:pt x="288" y="39992"/>
                </a:lnTo>
                <a:lnTo>
                  <a:pt x="8500" y="105677"/>
                </a:lnTo>
                <a:lnTo>
                  <a:pt x="11686" y="108574"/>
                </a:lnTo>
                <a:lnTo>
                  <a:pt x="16517" y="108574"/>
                </a:lnTo>
                <a:lnTo>
                  <a:pt x="17481" y="108380"/>
                </a:lnTo>
                <a:lnTo>
                  <a:pt x="60177" y="91285"/>
                </a:lnTo>
                <a:lnTo>
                  <a:pt x="61001" y="90027"/>
                </a:lnTo>
                <a:lnTo>
                  <a:pt x="22021" y="90027"/>
                </a:lnTo>
                <a:lnTo>
                  <a:pt x="16035" y="42407"/>
                </a:lnTo>
                <a:lnTo>
                  <a:pt x="40184" y="23086"/>
                </a:lnTo>
                <a:lnTo>
                  <a:pt x="55742" y="23086"/>
                </a:lnTo>
                <a:lnTo>
                  <a:pt x="54187" y="7533"/>
                </a:lnTo>
                <a:lnTo>
                  <a:pt x="54090" y="4733"/>
                </a:lnTo>
                <a:lnTo>
                  <a:pt x="52257" y="2223"/>
                </a:lnTo>
                <a:lnTo>
                  <a:pt x="49550" y="1065"/>
                </a:lnTo>
                <a:lnTo>
                  <a:pt x="46944" y="0"/>
                </a:lnTo>
                <a:close/>
              </a:path>
              <a:path w="62229" h="108584">
                <a:moveTo>
                  <a:pt x="55742" y="23086"/>
                </a:moveTo>
                <a:lnTo>
                  <a:pt x="40184" y="23086"/>
                </a:lnTo>
                <a:lnTo>
                  <a:pt x="45882" y="80467"/>
                </a:lnTo>
                <a:lnTo>
                  <a:pt x="22021" y="90027"/>
                </a:lnTo>
                <a:lnTo>
                  <a:pt x="61001" y="90027"/>
                </a:lnTo>
                <a:lnTo>
                  <a:pt x="62204" y="88192"/>
                </a:lnTo>
                <a:lnTo>
                  <a:pt x="61916" y="84811"/>
                </a:lnTo>
                <a:lnTo>
                  <a:pt x="55742" y="23086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370">
              <a:defRPr/>
            </a:pPr>
            <a:endParaRPr sz="3811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7C7E4273-A19E-497A-9D8A-A9B8181CAFDB}"/>
              </a:ext>
            </a:extLst>
          </p:cNvPr>
          <p:cNvSpPr/>
          <p:nvPr/>
        </p:nvSpPr>
        <p:spPr>
          <a:xfrm>
            <a:off x="323851" y="4267200"/>
            <a:ext cx="707128" cy="16752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 defTabSz="1218848">
              <a:defRPr/>
            </a:pPr>
            <a:endParaRPr sz="2400" dirty="0">
              <a:solidFill>
                <a:srgbClr val="57565A"/>
              </a:solidFill>
              <a:latin typeface="Open Sans Light"/>
            </a:endParaRPr>
          </a:p>
        </p:txBody>
      </p:sp>
      <p:pic>
        <p:nvPicPr>
          <p:cNvPr id="2" name="Picture 2" descr="O`simlik yog`ining ro`zg`ordagi 8 foydasi - 5 Апреля 2017 - BEPUL MP3  KO'CHIRISH, VIDEO KLIP, FOTO SURATLAR, YANGI">
            <a:extLst>
              <a:ext uri="{FF2B5EF4-FFF2-40B4-BE49-F238E27FC236}">
                <a16:creationId xmlns:a16="http://schemas.microsoft.com/office/drawing/2014/main" id="{E6403F45-F646-493A-80CD-7CF19843B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6"/>
          <a:stretch/>
        </p:blipFill>
        <p:spPr bwMode="auto">
          <a:xfrm>
            <a:off x="7543800" y="2627245"/>
            <a:ext cx="4495799" cy="331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15B6C8-51A6-44BD-90DD-E8383BA8D3C1}"/>
              </a:ext>
            </a:extLst>
          </p:cNvPr>
          <p:cNvSpPr/>
          <p:nvPr/>
        </p:nvSpPr>
        <p:spPr>
          <a:xfrm>
            <a:off x="1297518" y="6096000"/>
            <a:ext cx="845608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defTabSz="685800"/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Yunusobod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tumani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302-maktab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geografiya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o‘qituvchisi</a:t>
            </a:r>
            <a:endParaRPr lang="en-US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Tursunpo‘latov</a:t>
            </a:r>
            <a:r>
              <a:rPr lang="en-US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Farhodjon</a:t>
            </a:r>
            <a:endParaRPr lang="uz-Cyrl-UZ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6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Eng yaxshi xitoylik yashil choy, tabiiy eng yaxshi Greentea sotuvchisi va  etkazib beruvchilari - Yan ta'siri holda ulgurji narx, Native Mahsulotlar -  Hi-Tech Business">
            <a:extLst>
              <a:ext uri="{FF2B5EF4-FFF2-40B4-BE49-F238E27FC236}">
                <a16:creationId xmlns:a16="http://schemas.microsoft.com/office/drawing/2014/main" id="{A2EFFB2D-2C37-47EF-A745-CE7205BA4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168" y="1393219"/>
            <a:ext cx="2810564" cy="281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شاي اسود | Agri2day / اجري توداي">
            <a:extLst>
              <a:ext uri="{FF2B5EF4-FFF2-40B4-BE49-F238E27FC236}">
                <a16:creationId xmlns:a16="http://schemas.microsoft.com/office/drawing/2014/main" id="{B6BA2643-F275-4D6D-A058-AD4E6351B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500" y="971637"/>
            <a:ext cx="3429329" cy="346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псулы Dolce Gusto Чай с лимоном, narhi 60 000 so'm, sotuvchi Qahva,  O'zbekiston, Toshkent shahrida sotib oling - suratlar va sharxlar Glotr.uz  da">
            <a:extLst>
              <a:ext uri="{FF2B5EF4-FFF2-40B4-BE49-F238E27FC236}">
                <a16:creationId xmlns:a16="http://schemas.microsoft.com/office/drawing/2014/main" id="{AA643655-752C-4DF7-A231-9F6920C92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7531" b="9154"/>
          <a:stretch/>
        </p:blipFill>
        <p:spPr bwMode="auto">
          <a:xfrm>
            <a:off x="2450450" y="3962657"/>
            <a:ext cx="3505200" cy="251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-1" y="-107721"/>
            <a:ext cx="12175435" cy="73866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Choy </a:t>
            </a:r>
            <a:r>
              <a:rPr lang="en-US" sz="4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qadoqlash</a:t>
            </a:r>
            <a:r>
              <a:rPr 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fabrikalari</a:t>
            </a:r>
            <a:endParaRPr lang="en-US" sz="4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6EFFAFC-2827-45E4-BD8B-B1F28B77DCF8}"/>
              </a:ext>
            </a:extLst>
          </p:cNvPr>
          <p:cNvSpPr/>
          <p:nvPr/>
        </p:nvSpPr>
        <p:spPr>
          <a:xfrm>
            <a:off x="304800" y="974950"/>
            <a:ext cx="5181600" cy="1265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Choy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Toshkent, Samarqand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shaharlarida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qadoqlanmoqda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9FF79E31-3457-47BB-90FC-4F88BE3ED27F}"/>
              </a:ext>
            </a:extLst>
          </p:cNvPr>
          <p:cNvSpPr/>
          <p:nvPr/>
        </p:nvSpPr>
        <p:spPr>
          <a:xfrm>
            <a:off x="6400800" y="4804232"/>
            <a:ext cx="5342284" cy="14466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qadoqlanayotgan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choyning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80%i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choy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ml-I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Dasturxondagi 6 xil shifobaxsh choy » GeoOlamga xush kelibsiz!">
            <a:extLst>
              <a:ext uri="{FF2B5EF4-FFF2-40B4-BE49-F238E27FC236}">
                <a16:creationId xmlns:a16="http://schemas.microsoft.com/office/drawing/2014/main" id="{EB0512BE-A1CE-4256-9A30-E29361E1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t="14921" r="7361" b="9126"/>
          <a:stretch/>
        </p:blipFill>
        <p:spPr bwMode="auto">
          <a:xfrm>
            <a:off x="29817" y="2395330"/>
            <a:ext cx="3322983" cy="215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859D03F3-F0DF-421F-90B1-0D0CED5E860E}"/>
              </a:ext>
            </a:extLst>
          </p:cNvPr>
          <p:cNvSpPr/>
          <p:nvPr/>
        </p:nvSpPr>
        <p:spPr>
          <a:xfrm>
            <a:off x="533400" y="830998"/>
            <a:ext cx="5562600" cy="1858356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знак завершения 2">
            <a:extLst>
              <a:ext uri="{FF2B5EF4-FFF2-40B4-BE49-F238E27FC236}">
                <a16:creationId xmlns:a16="http://schemas.microsoft.com/office/drawing/2014/main" id="{7CCF07AB-2FD7-497C-B3CF-1A81E9466D7F}"/>
              </a:ext>
            </a:extLst>
          </p:cNvPr>
          <p:cNvSpPr/>
          <p:nvPr/>
        </p:nvSpPr>
        <p:spPr>
          <a:xfrm>
            <a:off x="6715539" y="993634"/>
            <a:ext cx="5113684" cy="1547336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-1" y="-153887"/>
            <a:ext cx="12175435" cy="830997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Oziq-ovqat</a:t>
            </a:r>
            <a:r>
              <a:rPr lang="en-US" sz="54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endParaRPr lang="en-US" sz="5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6EFFAFC-2827-45E4-BD8B-B1F28B77DCF8}"/>
              </a:ext>
            </a:extLst>
          </p:cNvPr>
          <p:cNvSpPr/>
          <p:nvPr/>
        </p:nvSpPr>
        <p:spPr>
          <a:xfrm>
            <a:off x="510208" y="960517"/>
            <a:ext cx="5562600" cy="154733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Toshkent,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Samarqand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Buxoroda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 </a:t>
            </a:r>
            <a:r>
              <a:rPr lang="en-US" sz="28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tayyorlab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idishlarga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quyadigan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zavodlar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bor.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9FF79E31-3457-47BB-90FC-4F88BE3ED27F}"/>
              </a:ext>
            </a:extLst>
          </p:cNvPr>
          <p:cNvSpPr/>
          <p:nvPr/>
        </p:nvSpPr>
        <p:spPr>
          <a:xfrm>
            <a:off x="6477000" y="1061234"/>
            <a:ext cx="5342284" cy="144661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Urgutda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tamaki</a:t>
            </a:r>
            <a:r>
              <a:rPr lang="ml-IN" sz="3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0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fermentatsiya</a:t>
            </a:r>
            <a:r>
              <a:rPr lang="en-US" sz="3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r>
              <a:rPr lang="ml-IN" sz="3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tushirilgan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Территория чистой воды » 7 причин не покупать воду в бутылках">
            <a:extLst>
              <a:ext uri="{FF2B5EF4-FFF2-40B4-BE49-F238E27FC236}">
                <a16:creationId xmlns:a16="http://schemas.microsoft.com/office/drawing/2014/main" id="{58E407FE-1479-40E0-B8A0-31755AFB9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76159"/>
            <a:ext cx="5791200" cy="367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Тамаки маҳсулотлари тўғрисидаги умумий техник регламент тасдиқланади">
            <a:extLst>
              <a:ext uri="{FF2B5EF4-FFF2-40B4-BE49-F238E27FC236}">
                <a16:creationId xmlns:a16="http://schemas.microsoft.com/office/drawing/2014/main" id="{23DB5026-487E-42A5-9E67-7AFF228D6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2876159"/>
            <a:ext cx="5494684" cy="367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74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" y="-4052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tozalash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id="{F49EA045-C87D-40C0-8DC4-6364F2ECA8C4}"/>
              </a:ext>
            </a:extLst>
          </p:cNvPr>
          <p:cNvSpPr/>
          <p:nvPr/>
        </p:nvSpPr>
        <p:spPr>
          <a:xfrm>
            <a:off x="228600" y="1045885"/>
            <a:ext cx="4929810" cy="1187106"/>
          </a:xfrm>
          <a:prstGeom prst="roundRect">
            <a:avLst/>
          </a:prstGeom>
          <a:solidFill>
            <a:srgbClr val="EDE2F6"/>
          </a:solidFill>
          <a:ln/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Oziq-ovqat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sanoatining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rivojlantirish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joylashtirishga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etuvchi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omillar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DC42CD59-4B3A-4CC3-9A80-61B05D852B4F}"/>
              </a:ext>
            </a:extLst>
          </p:cNvPr>
          <p:cNvSpPr/>
          <p:nvPr/>
        </p:nvSpPr>
        <p:spPr>
          <a:xfrm>
            <a:off x="6602896" y="1045885"/>
            <a:ext cx="5208104" cy="118710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Aholining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ml-I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joylashishi</a:t>
            </a:r>
            <a:r>
              <a:rPr lang="ml-I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ml-I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iste’molchi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omili</a:t>
            </a: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2">
            <a:extLst>
              <a:ext uri="{FF2B5EF4-FFF2-40B4-BE49-F238E27FC236}">
                <a16:creationId xmlns:a16="http://schemas.microsoft.com/office/drawing/2014/main" id="{C541D4EC-41F1-4334-8E3B-29E096AA56B8}"/>
              </a:ext>
            </a:extLst>
          </p:cNvPr>
          <p:cNvSpPr/>
          <p:nvPr/>
        </p:nvSpPr>
        <p:spPr>
          <a:xfrm>
            <a:off x="6477000" y="3003894"/>
            <a:ext cx="5334000" cy="133950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1003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xo‘jaligining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ixtisoslashuvi</a:t>
            </a:r>
            <a:r>
              <a:rPr lang="ml-I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ml-I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omili</a:t>
            </a: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A91430A5-6B72-4EDB-9D92-FF44224420CB}"/>
              </a:ext>
            </a:extLst>
          </p:cNvPr>
          <p:cNvSpPr/>
          <p:nvPr/>
        </p:nvSpPr>
        <p:spPr>
          <a:xfrm>
            <a:off x="6624171" y="5167903"/>
            <a:ext cx="5208104" cy="118710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1003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mahsulotni</a:t>
            </a:r>
            <a:r>
              <a:rPr lang="ml-I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tashish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transport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omili</a:t>
            </a: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: штриховая вправо 2">
            <a:extLst>
              <a:ext uri="{FF2B5EF4-FFF2-40B4-BE49-F238E27FC236}">
                <a16:creationId xmlns:a16="http://schemas.microsoft.com/office/drawing/2014/main" id="{91EDFE2D-25F6-4739-8BAC-DA4CDE8CE3A2}"/>
              </a:ext>
            </a:extLst>
          </p:cNvPr>
          <p:cNvSpPr/>
          <p:nvPr/>
        </p:nvSpPr>
        <p:spPr>
          <a:xfrm>
            <a:off x="5257800" y="1269134"/>
            <a:ext cx="1219200" cy="740608"/>
          </a:xfrm>
          <a:prstGeom prst="striped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шеврон 3">
            <a:extLst>
              <a:ext uri="{FF2B5EF4-FFF2-40B4-BE49-F238E27FC236}">
                <a16:creationId xmlns:a16="http://schemas.microsoft.com/office/drawing/2014/main" id="{DEBFBB11-E482-49E0-A95A-7C7B849242C0}"/>
              </a:ext>
            </a:extLst>
          </p:cNvPr>
          <p:cNvSpPr/>
          <p:nvPr/>
        </p:nvSpPr>
        <p:spPr>
          <a:xfrm rot="5400000">
            <a:off x="8877300" y="2324100"/>
            <a:ext cx="701847" cy="625647"/>
          </a:xfrm>
          <a:prstGeom prst="chevron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: шеврон 12">
            <a:extLst>
              <a:ext uri="{FF2B5EF4-FFF2-40B4-BE49-F238E27FC236}">
                <a16:creationId xmlns:a16="http://schemas.microsoft.com/office/drawing/2014/main" id="{7BE3F6F6-5E13-4FCD-A338-AB6C75F36C2C}"/>
              </a:ext>
            </a:extLst>
          </p:cNvPr>
          <p:cNvSpPr/>
          <p:nvPr/>
        </p:nvSpPr>
        <p:spPr>
          <a:xfrm rot="5400000">
            <a:off x="8793076" y="4442828"/>
            <a:ext cx="701847" cy="625647"/>
          </a:xfrm>
          <a:prstGeom prst="chevron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id="{97FD21DF-0865-458E-99D9-40459B4468F9}"/>
              </a:ext>
            </a:extLst>
          </p:cNvPr>
          <p:cNvSpPr/>
          <p:nvPr/>
        </p:nvSpPr>
        <p:spPr>
          <a:xfrm>
            <a:off x="123649" y="3084603"/>
            <a:ext cx="3305351" cy="2640251"/>
          </a:xfrm>
          <a:prstGeom prst="fram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2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Oziq-ovqat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mahsulotlarining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iste’mol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qilinishi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tarmog‘ini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tarqalishiga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:a16="http://schemas.microsoft.com/office/drawing/2014/main" id="{5DE61B10-41BB-428C-B92B-1E7D17EBDB89}"/>
              </a:ext>
            </a:extLst>
          </p:cNvPr>
          <p:cNvSpPr/>
          <p:nvPr/>
        </p:nvSpPr>
        <p:spPr>
          <a:xfrm>
            <a:off x="3505199" y="4682908"/>
            <a:ext cx="2895601" cy="1981200"/>
          </a:xfrm>
          <a:prstGeom prst="round2Diag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Oziq-ovqat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ml-IN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xususiyati</a:t>
            </a:r>
            <a:r>
              <a:rPr lang="ml-IN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tarmoqlardan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ml-IN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нак ''плюс'' 15">
            <a:extLst>
              <a:ext uri="{FF2B5EF4-FFF2-40B4-BE49-F238E27FC236}">
                <a16:creationId xmlns:a16="http://schemas.microsoft.com/office/drawing/2014/main" id="{495BFECB-8C9E-4115-AEEF-1828F2202B99}"/>
              </a:ext>
            </a:extLst>
          </p:cNvPr>
          <p:cNvSpPr/>
          <p:nvPr/>
        </p:nvSpPr>
        <p:spPr>
          <a:xfrm>
            <a:off x="381001" y="2514600"/>
            <a:ext cx="609600" cy="609600"/>
          </a:xfrm>
          <a:prstGeom prst="mathPlus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нак ''плюс'' 20">
            <a:extLst>
              <a:ext uri="{FF2B5EF4-FFF2-40B4-BE49-F238E27FC236}">
                <a16:creationId xmlns:a16="http://schemas.microsoft.com/office/drawing/2014/main" id="{F21E7E52-6C5E-497E-AC9D-A8E113E86398}"/>
              </a:ext>
            </a:extLst>
          </p:cNvPr>
          <p:cNvSpPr/>
          <p:nvPr/>
        </p:nvSpPr>
        <p:spPr>
          <a:xfrm>
            <a:off x="3769526" y="4081670"/>
            <a:ext cx="625647" cy="642730"/>
          </a:xfrm>
          <a:prstGeom prst="mathPlus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изогнутая 16">
            <a:extLst>
              <a:ext uri="{FF2B5EF4-FFF2-40B4-BE49-F238E27FC236}">
                <a16:creationId xmlns:a16="http://schemas.microsoft.com/office/drawing/2014/main" id="{D1DD2C7F-EB2A-4477-BF9C-BCF7D788B342}"/>
              </a:ext>
            </a:extLst>
          </p:cNvPr>
          <p:cNvSpPr/>
          <p:nvPr/>
        </p:nvSpPr>
        <p:spPr>
          <a:xfrm rot="5400000">
            <a:off x="3932751" y="3093082"/>
            <a:ext cx="1048498" cy="2009951"/>
          </a:xfrm>
          <a:prstGeom prst="bentArrow">
            <a:avLst/>
          </a:prstGeom>
          <a:solidFill>
            <a:srgbClr val="CCCC00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1002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C2BFEA1F-94C7-461E-8899-229204467700}"/>
              </a:ext>
            </a:extLst>
          </p:cNvPr>
          <p:cNvSpPr/>
          <p:nvPr/>
        </p:nvSpPr>
        <p:spPr>
          <a:xfrm>
            <a:off x="1476551" y="2286000"/>
            <a:ext cx="413983" cy="776491"/>
          </a:xfrm>
          <a:prstGeom prst="downArrow">
            <a:avLst/>
          </a:prstGeom>
          <a:solidFill>
            <a:srgbClr val="CCCC00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1002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6338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-1" y="-153887"/>
            <a:ext cx="12175435" cy="830997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54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tugunlari</a:t>
            </a:r>
            <a:endParaRPr lang="en-US" sz="5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6EFFAFC-2827-45E4-BD8B-B1F28B77DCF8}"/>
              </a:ext>
            </a:extLst>
          </p:cNvPr>
          <p:cNvSpPr/>
          <p:nvPr/>
        </p:nvSpPr>
        <p:spPr>
          <a:xfrm>
            <a:off x="381000" y="1697167"/>
            <a:ext cx="6659218" cy="1547336"/>
          </a:xfrm>
          <a:prstGeom prst="round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korxonalarni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joylashtirish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yonma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-yon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shaharchalarda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qurish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oqibatida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tugunlari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ловина рамки 2">
            <a:extLst>
              <a:ext uri="{FF2B5EF4-FFF2-40B4-BE49-F238E27FC236}">
                <a16:creationId xmlns:a16="http://schemas.microsoft.com/office/drawing/2014/main" id="{A620B6BA-F434-4887-B8FE-444672883AC4}"/>
              </a:ext>
            </a:extLst>
          </p:cNvPr>
          <p:cNvSpPr/>
          <p:nvPr/>
        </p:nvSpPr>
        <p:spPr>
          <a:xfrm>
            <a:off x="152400" y="863916"/>
            <a:ext cx="1295400" cy="1193484"/>
          </a:xfrm>
          <a:prstGeom prst="halfFrame">
            <a:avLst/>
          </a:prstGeom>
          <a:solidFill>
            <a:srgbClr val="CC990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>
            <a:extLst>
              <a:ext uri="{FF2B5EF4-FFF2-40B4-BE49-F238E27FC236}">
                <a16:creationId xmlns:a16="http://schemas.microsoft.com/office/drawing/2014/main" id="{79C6C13C-1FB6-4501-9ED2-7781B304737E}"/>
              </a:ext>
            </a:extLst>
          </p:cNvPr>
          <p:cNvSpPr/>
          <p:nvPr/>
        </p:nvSpPr>
        <p:spPr>
          <a:xfrm rot="16200000">
            <a:off x="101442" y="2703194"/>
            <a:ext cx="1295400" cy="1193484"/>
          </a:xfrm>
          <a:prstGeom prst="halfFrame">
            <a:avLst/>
          </a:prstGeom>
          <a:solidFill>
            <a:srgbClr val="CC990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>
            <a:extLst>
              <a:ext uri="{FF2B5EF4-FFF2-40B4-BE49-F238E27FC236}">
                <a16:creationId xmlns:a16="http://schemas.microsoft.com/office/drawing/2014/main" id="{E3EF0F36-7306-46DE-8F11-79F0BB61C85E}"/>
              </a:ext>
            </a:extLst>
          </p:cNvPr>
          <p:cNvSpPr/>
          <p:nvPr/>
        </p:nvSpPr>
        <p:spPr>
          <a:xfrm rot="5400000">
            <a:off x="6045041" y="914874"/>
            <a:ext cx="1295400" cy="1193484"/>
          </a:xfrm>
          <a:prstGeom prst="halfFrame">
            <a:avLst/>
          </a:prstGeom>
          <a:solidFill>
            <a:srgbClr val="CC990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овина рамки 10">
            <a:extLst>
              <a:ext uri="{FF2B5EF4-FFF2-40B4-BE49-F238E27FC236}">
                <a16:creationId xmlns:a16="http://schemas.microsoft.com/office/drawing/2014/main" id="{2668F522-997A-4B70-BABD-6A04558A0EDB}"/>
              </a:ext>
            </a:extLst>
          </p:cNvPr>
          <p:cNvSpPr/>
          <p:nvPr/>
        </p:nvSpPr>
        <p:spPr>
          <a:xfrm rot="10800000">
            <a:off x="5994083" y="2754152"/>
            <a:ext cx="1295400" cy="1193484"/>
          </a:xfrm>
          <a:prstGeom prst="halfFrame">
            <a:avLst/>
          </a:prstGeom>
          <a:solidFill>
            <a:srgbClr val="CC990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Знак ''минус'' 11">
            <a:extLst>
              <a:ext uri="{FF2B5EF4-FFF2-40B4-BE49-F238E27FC236}">
                <a16:creationId xmlns:a16="http://schemas.microsoft.com/office/drawing/2014/main" id="{052F073A-45A8-4F14-8B9B-0966FD05D40C}"/>
              </a:ext>
            </a:extLst>
          </p:cNvPr>
          <p:cNvSpPr/>
          <p:nvPr/>
        </p:nvSpPr>
        <p:spPr>
          <a:xfrm>
            <a:off x="891209" y="677110"/>
            <a:ext cx="5638800" cy="665469"/>
          </a:xfrm>
          <a:prstGeom prst="mathMinus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нак ''минус'' 12">
            <a:extLst>
              <a:ext uri="{FF2B5EF4-FFF2-40B4-BE49-F238E27FC236}">
                <a16:creationId xmlns:a16="http://schemas.microsoft.com/office/drawing/2014/main" id="{6C4A4318-B7FD-4FB3-B2B6-13FE9C84FFE0}"/>
              </a:ext>
            </a:extLst>
          </p:cNvPr>
          <p:cNvSpPr/>
          <p:nvPr/>
        </p:nvSpPr>
        <p:spPr>
          <a:xfrm>
            <a:off x="891209" y="3528121"/>
            <a:ext cx="5638800" cy="665469"/>
          </a:xfrm>
          <a:prstGeom prst="mathMinus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Uchqo'rg'on tumani">
            <a:extLst>
              <a:ext uri="{FF2B5EF4-FFF2-40B4-BE49-F238E27FC236}">
                <a16:creationId xmlns:a16="http://schemas.microsoft.com/office/drawing/2014/main" id="{919751C1-9D8A-402C-AEC2-D1D03C422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19" y="863916"/>
            <a:ext cx="4618381" cy="303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2B3FADE-1A69-48DD-AC8F-F5D235DB77FB}"/>
              </a:ext>
            </a:extLst>
          </p:cNvPr>
          <p:cNvSpPr/>
          <p:nvPr/>
        </p:nvSpPr>
        <p:spPr>
          <a:xfrm>
            <a:off x="10796419" y="3342219"/>
            <a:ext cx="1200111" cy="518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5E3F95B-DBE2-4CFB-AC81-33CE0AAC9424}"/>
              </a:ext>
            </a:extLst>
          </p:cNvPr>
          <p:cNvSpPr/>
          <p:nvPr/>
        </p:nvSpPr>
        <p:spPr>
          <a:xfrm>
            <a:off x="8943739" y="943266"/>
            <a:ext cx="1629636" cy="133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Fotogalareya - «Uchqo`rg`on don mahsulotlari» AJ">
            <a:extLst>
              <a:ext uri="{FF2B5EF4-FFF2-40B4-BE49-F238E27FC236}">
                <a16:creationId xmlns:a16="http://schemas.microsoft.com/office/drawing/2014/main" id="{F0B74E88-335E-4E44-8250-5B0A862ED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t="4718" r="10217" b="8289"/>
          <a:stretch/>
        </p:blipFill>
        <p:spPr bwMode="auto">
          <a:xfrm>
            <a:off x="1345884" y="4093180"/>
            <a:ext cx="4572000" cy="274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togalareya - «Uchqo`rg`on don mahsulotlari» AJ">
            <a:extLst>
              <a:ext uri="{FF2B5EF4-FFF2-40B4-BE49-F238E27FC236}">
                <a16:creationId xmlns:a16="http://schemas.microsoft.com/office/drawing/2014/main" id="{2B060FB6-1FE6-4DFE-A92A-552C90B8C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322" y="4032526"/>
            <a:ext cx="4191000" cy="274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AFFFAD-1FCA-465D-A5CB-565B7184D470}"/>
              </a:ext>
            </a:extLst>
          </p:cNvPr>
          <p:cNvSpPr/>
          <p:nvPr/>
        </p:nvSpPr>
        <p:spPr>
          <a:xfrm>
            <a:off x="7641455" y="943266"/>
            <a:ext cx="1629636" cy="5044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Uchqo‘rg‘on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tumani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25552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-1" y="-153887"/>
            <a:ext cx="12175435" cy="830997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54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tugunlari</a:t>
            </a:r>
            <a:endParaRPr lang="en-US" sz="5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6EFFAFC-2827-45E4-BD8B-B1F28B77DCF8}"/>
              </a:ext>
            </a:extLst>
          </p:cNvPr>
          <p:cNvSpPr/>
          <p:nvPr/>
        </p:nvSpPr>
        <p:spPr>
          <a:xfrm>
            <a:off x="5131117" y="1729263"/>
            <a:ext cx="6908483" cy="1547336"/>
          </a:xfrm>
          <a:prstGeom prst="round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tuguni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yagona transport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tarmoqlaridan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manbalaridan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birgalikda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boyliklari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ishchi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kuchlarini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to‘laroq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ловина рамки 2">
            <a:extLst>
              <a:ext uri="{FF2B5EF4-FFF2-40B4-BE49-F238E27FC236}">
                <a16:creationId xmlns:a16="http://schemas.microsoft.com/office/drawing/2014/main" id="{A620B6BA-F434-4887-B8FE-444672883AC4}"/>
              </a:ext>
            </a:extLst>
          </p:cNvPr>
          <p:cNvSpPr/>
          <p:nvPr/>
        </p:nvSpPr>
        <p:spPr>
          <a:xfrm>
            <a:off x="5109582" y="762000"/>
            <a:ext cx="1295400" cy="1193484"/>
          </a:xfrm>
          <a:prstGeom prst="halfFram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>
            <a:extLst>
              <a:ext uri="{FF2B5EF4-FFF2-40B4-BE49-F238E27FC236}">
                <a16:creationId xmlns:a16="http://schemas.microsoft.com/office/drawing/2014/main" id="{79C6C13C-1FB6-4501-9ED2-7781B304737E}"/>
              </a:ext>
            </a:extLst>
          </p:cNvPr>
          <p:cNvSpPr/>
          <p:nvPr/>
        </p:nvSpPr>
        <p:spPr>
          <a:xfrm rot="16200000">
            <a:off x="5058624" y="2984660"/>
            <a:ext cx="1295400" cy="1193484"/>
          </a:xfrm>
          <a:prstGeom prst="halfFram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>
            <a:extLst>
              <a:ext uri="{FF2B5EF4-FFF2-40B4-BE49-F238E27FC236}">
                <a16:creationId xmlns:a16="http://schemas.microsoft.com/office/drawing/2014/main" id="{E3EF0F36-7306-46DE-8F11-79F0BB61C85E}"/>
              </a:ext>
            </a:extLst>
          </p:cNvPr>
          <p:cNvSpPr/>
          <p:nvPr/>
        </p:nvSpPr>
        <p:spPr>
          <a:xfrm rot="5400000">
            <a:off x="10882085" y="812958"/>
            <a:ext cx="1295400" cy="1193484"/>
          </a:xfrm>
          <a:prstGeom prst="halfFram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овина рамки 10">
            <a:extLst>
              <a:ext uri="{FF2B5EF4-FFF2-40B4-BE49-F238E27FC236}">
                <a16:creationId xmlns:a16="http://schemas.microsoft.com/office/drawing/2014/main" id="{2668F522-997A-4B70-BABD-6A04558A0EDB}"/>
              </a:ext>
            </a:extLst>
          </p:cNvPr>
          <p:cNvSpPr/>
          <p:nvPr/>
        </p:nvSpPr>
        <p:spPr>
          <a:xfrm rot="10800000">
            <a:off x="10831127" y="3050378"/>
            <a:ext cx="1295400" cy="1193484"/>
          </a:xfrm>
          <a:prstGeom prst="halfFram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>
            <a:extLst>
              <a:ext uri="{FF2B5EF4-FFF2-40B4-BE49-F238E27FC236}">
                <a16:creationId xmlns:a16="http://schemas.microsoft.com/office/drawing/2014/main" id="{331E985F-4770-4187-8C75-5A59F172068A}"/>
              </a:ext>
            </a:extLst>
          </p:cNvPr>
          <p:cNvSpPr/>
          <p:nvPr/>
        </p:nvSpPr>
        <p:spPr>
          <a:xfrm>
            <a:off x="685800" y="4419601"/>
            <a:ext cx="11049000" cy="2309336"/>
          </a:xfrm>
          <a:prstGeom prst="frame">
            <a:avLst/>
          </a:prstGeom>
          <a:gradFill flip="none" rotWithShape="1">
            <a:gsLst>
              <a:gs pos="0">
                <a:schemeClr val="dk1">
                  <a:tint val="40000"/>
                  <a:satMod val="350000"/>
                </a:schemeClr>
              </a:gs>
              <a:gs pos="40000">
                <a:schemeClr val="dk1">
                  <a:tint val="45000"/>
                  <a:shade val="99000"/>
                  <a:satMod val="350000"/>
                </a:schemeClr>
              </a:gs>
              <a:gs pos="100000">
                <a:schemeClr val="dk1">
                  <a:shade val="20000"/>
                  <a:satMod val="25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1002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Bularning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hammasi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unumdorligini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oshirishga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mablag‘larni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tejashga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egallaydigan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maydonni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qisqartirishga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tugunlari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korxonalarini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joylashtirishning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maqbul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shakllaridan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нак ''минус'' 11">
            <a:extLst>
              <a:ext uri="{FF2B5EF4-FFF2-40B4-BE49-F238E27FC236}">
                <a16:creationId xmlns:a16="http://schemas.microsoft.com/office/drawing/2014/main" id="{E315FA7C-6127-4C13-A994-2A6EAC0BCEE4}"/>
              </a:ext>
            </a:extLst>
          </p:cNvPr>
          <p:cNvSpPr/>
          <p:nvPr/>
        </p:nvSpPr>
        <p:spPr>
          <a:xfrm>
            <a:off x="5830088" y="607065"/>
            <a:ext cx="5638800" cy="665469"/>
          </a:xfrm>
          <a:prstGeom prst="mathMinus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нак ''минус'' 12">
            <a:extLst>
              <a:ext uri="{FF2B5EF4-FFF2-40B4-BE49-F238E27FC236}">
                <a16:creationId xmlns:a16="http://schemas.microsoft.com/office/drawing/2014/main" id="{21CFA0ED-D2DD-4878-820A-7430F76DD95A}"/>
              </a:ext>
            </a:extLst>
          </p:cNvPr>
          <p:cNvSpPr/>
          <p:nvPr/>
        </p:nvSpPr>
        <p:spPr>
          <a:xfrm>
            <a:off x="5830088" y="3754132"/>
            <a:ext cx="5638800" cy="665469"/>
          </a:xfrm>
          <a:prstGeom prst="mathMinus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UZTEX UCHKURGAN">
            <a:extLst>
              <a:ext uri="{FF2B5EF4-FFF2-40B4-BE49-F238E27FC236}">
                <a16:creationId xmlns:a16="http://schemas.microsoft.com/office/drawing/2014/main" id="{7638F1B8-74A4-4E13-A027-F13CBC0C2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5" y="756282"/>
            <a:ext cx="4876800" cy="347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44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-1" y="-153887"/>
            <a:ext cx="12175435" cy="830997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54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rayonlari</a:t>
            </a:r>
            <a:endParaRPr lang="en-US" sz="5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6EFFAFC-2827-45E4-BD8B-B1F28B77DCF8}"/>
              </a:ext>
            </a:extLst>
          </p:cNvPr>
          <p:cNvSpPr/>
          <p:nvPr/>
        </p:nvSpPr>
        <p:spPr>
          <a:xfrm>
            <a:off x="507683" y="1385648"/>
            <a:ext cx="6324600" cy="1547336"/>
          </a:xfrm>
          <a:prstGeom prst="round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tugunlari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markazlari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punktlari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to‘plangan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rayonlari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ловина рамки 2">
            <a:extLst>
              <a:ext uri="{FF2B5EF4-FFF2-40B4-BE49-F238E27FC236}">
                <a16:creationId xmlns:a16="http://schemas.microsoft.com/office/drawing/2014/main" id="{A620B6BA-F434-4887-B8FE-444672883AC4}"/>
              </a:ext>
            </a:extLst>
          </p:cNvPr>
          <p:cNvSpPr/>
          <p:nvPr/>
        </p:nvSpPr>
        <p:spPr>
          <a:xfrm>
            <a:off x="411860" y="863916"/>
            <a:ext cx="1295400" cy="1193484"/>
          </a:xfrm>
          <a:prstGeom prst="halfFram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>
            <a:extLst>
              <a:ext uri="{FF2B5EF4-FFF2-40B4-BE49-F238E27FC236}">
                <a16:creationId xmlns:a16="http://schemas.microsoft.com/office/drawing/2014/main" id="{79C6C13C-1FB6-4501-9ED2-7781B304737E}"/>
              </a:ext>
            </a:extLst>
          </p:cNvPr>
          <p:cNvSpPr/>
          <p:nvPr/>
        </p:nvSpPr>
        <p:spPr>
          <a:xfrm rot="16200000">
            <a:off x="360902" y="2151428"/>
            <a:ext cx="1295400" cy="1193484"/>
          </a:xfrm>
          <a:prstGeom prst="halfFram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>
            <a:extLst>
              <a:ext uri="{FF2B5EF4-FFF2-40B4-BE49-F238E27FC236}">
                <a16:creationId xmlns:a16="http://schemas.microsoft.com/office/drawing/2014/main" id="{E3EF0F36-7306-46DE-8F11-79F0BB61C85E}"/>
              </a:ext>
            </a:extLst>
          </p:cNvPr>
          <p:cNvSpPr/>
          <p:nvPr/>
        </p:nvSpPr>
        <p:spPr>
          <a:xfrm rot="5400000">
            <a:off x="5740242" y="914874"/>
            <a:ext cx="1295400" cy="1193484"/>
          </a:xfrm>
          <a:prstGeom prst="halfFram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овина рамки 10">
            <a:extLst>
              <a:ext uri="{FF2B5EF4-FFF2-40B4-BE49-F238E27FC236}">
                <a16:creationId xmlns:a16="http://schemas.microsoft.com/office/drawing/2014/main" id="{2668F522-997A-4B70-BABD-6A04558A0EDB}"/>
              </a:ext>
            </a:extLst>
          </p:cNvPr>
          <p:cNvSpPr/>
          <p:nvPr/>
        </p:nvSpPr>
        <p:spPr>
          <a:xfrm rot="10800000">
            <a:off x="5689284" y="2202386"/>
            <a:ext cx="1295400" cy="1193484"/>
          </a:xfrm>
          <a:prstGeom prst="halfFram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нак ''минус'' 4">
            <a:extLst>
              <a:ext uri="{FF2B5EF4-FFF2-40B4-BE49-F238E27FC236}">
                <a16:creationId xmlns:a16="http://schemas.microsoft.com/office/drawing/2014/main" id="{BFC3C7EC-5D87-4CE8-A76E-BF8B0B21C6C9}"/>
              </a:ext>
            </a:extLst>
          </p:cNvPr>
          <p:cNvSpPr/>
          <p:nvPr/>
        </p:nvSpPr>
        <p:spPr>
          <a:xfrm>
            <a:off x="929830" y="677109"/>
            <a:ext cx="5638800" cy="665469"/>
          </a:xfrm>
          <a:prstGeom prst="mathMinus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нак ''минус'' 11">
            <a:extLst>
              <a:ext uri="{FF2B5EF4-FFF2-40B4-BE49-F238E27FC236}">
                <a16:creationId xmlns:a16="http://schemas.microsoft.com/office/drawing/2014/main" id="{49B956A5-7825-4A70-8795-4018855BFE17}"/>
              </a:ext>
            </a:extLst>
          </p:cNvPr>
          <p:cNvSpPr/>
          <p:nvPr/>
        </p:nvSpPr>
        <p:spPr>
          <a:xfrm>
            <a:off x="850583" y="2908303"/>
            <a:ext cx="5638800" cy="665469"/>
          </a:xfrm>
          <a:prstGeom prst="mathMinus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KARTOGRAFIYA ILMIY-ISHLAB CHIQARISH DAVLAT KORHONASI">
            <a:extLst>
              <a:ext uri="{FF2B5EF4-FFF2-40B4-BE49-F238E27FC236}">
                <a16:creationId xmlns:a16="http://schemas.microsoft.com/office/drawing/2014/main" id="{CB18C93C-5260-4681-8B4E-FAD1FB6FB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9807" r="41093" b="7257"/>
          <a:stretch/>
        </p:blipFill>
        <p:spPr bwMode="auto">
          <a:xfrm>
            <a:off x="7175183" y="1524000"/>
            <a:ext cx="4825842" cy="515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знак завершения 7">
            <a:extLst>
              <a:ext uri="{FF2B5EF4-FFF2-40B4-BE49-F238E27FC236}">
                <a16:creationId xmlns:a16="http://schemas.microsoft.com/office/drawing/2014/main" id="{50B6A736-9948-4CC8-81EA-671D297B8BF4}"/>
              </a:ext>
            </a:extLst>
          </p:cNvPr>
          <p:cNvSpPr/>
          <p:nvPr/>
        </p:nvSpPr>
        <p:spPr>
          <a:xfrm>
            <a:off x="7690362" y="743024"/>
            <a:ext cx="3642168" cy="830997"/>
          </a:xfrm>
          <a:prstGeom prst="flowChartTerminator">
            <a:avLst/>
          </a:prstGeom>
          <a:solidFill>
            <a:srgbClr val="EDE2F6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5E1F64-64E5-4085-9321-E45E5BA67561}"/>
              </a:ext>
            </a:extLst>
          </p:cNvPr>
          <p:cNvSpPr/>
          <p:nvPr/>
        </p:nvSpPr>
        <p:spPr>
          <a:xfrm>
            <a:off x="9741520" y="4792710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Angren-Olmaliq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782724E-99B4-4E8C-8391-2E933E959963}"/>
              </a:ext>
            </a:extLst>
          </p:cNvPr>
          <p:cNvSpPr/>
          <p:nvPr/>
        </p:nvSpPr>
        <p:spPr>
          <a:xfrm>
            <a:off x="9043297" y="3646719"/>
            <a:ext cx="2031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Toshkent-</a:t>
            </a:r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Chirchiq</a:t>
            </a:r>
            <a:endParaRPr lang="ru-RU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27B23A4D-2924-4FD9-A981-62842C056ABF}"/>
              </a:ext>
            </a:extLst>
          </p:cNvPr>
          <p:cNvSpPr/>
          <p:nvPr/>
        </p:nvSpPr>
        <p:spPr>
          <a:xfrm>
            <a:off x="7937500" y="3384550"/>
            <a:ext cx="1244600" cy="1123950"/>
          </a:xfrm>
          <a:custGeom>
            <a:avLst/>
            <a:gdLst>
              <a:gd name="connsiteX0" fmla="*/ 1244600 w 1244600"/>
              <a:gd name="connsiteY0" fmla="*/ 50800 h 1123950"/>
              <a:gd name="connsiteX1" fmla="*/ 965200 w 1244600"/>
              <a:gd name="connsiteY1" fmla="*/ 0 h 1123950"/>
              <a:gd name="connsiteX2" fmla="*/ 850900 w 1244600"/>
              <a:gd name="connsiteY2" fmla="*/ 196850 h 1123950"/>
              <a:gd name="connsiteX3" fmla="*/ 654050 w 1244600"/>
              <a:gd name="connsiteY3" fmla="*/ 247650 h 1123950"/>
              <a:gd name="connsiteX4" fmla="*/ 495300 w 1244600"/>
              <a:gd name="connsiteY4" fmla="*/ 247650 h 1123950"/>
              <a:gd name="connsiteX5" fmla="*/ 323850 w 1244600"/>
              <a:gd name="connsiteY5" fmla="*/ 260350 h 1123950"/>
              <a:gd name="connsiteX6" fmla="*/ 209550 w 1244600"/>
              <a:gd name="connsiteY6" fmla="*/ 419100 h 1123950"/>
              <a:gd name="connsiteX7" fmla="*/ 177800 w 1244600"/>
              <a:gd name="connsiteY7" fmla="*/ 577850 h 1123950"/>
              <a:gd name="connsiteX8" fmla="*/ 120650 w 1244600"/>
              <a:gd name="connsiteY8" fmla="*/ 800100 h 1123950"/>
              <a:gd name="connsiteX9" fmla="*/ 0 w 1244600"/>
              <a:gd name="connsiteY9" fmla="*/ 939800 h 1123950"/>
              <a:gd name="connsiteX10" fmla="*/ 63500 w 1244600"/>
              <a:gd name="connsiteY10" fmla="*/ 1111250 h 1123950"/>
              <a:gd name="connsiteX11" fmla="*/ 209550 w 1244600"/>
              <a:gd name="connsiteY11" fmla="*/ 1123950 h 1123950"/>
              <a:gd name="connsiteX12" fmla="*/ 514350 w 1244600"/>
              <a:gd name="connsiteY12" fmla="*/ 952500 h 1123950"/>
              <a:gd name="connsiteX13" fmla="*/ 787400 w 1244600"/>
              <a:gd name="connsiteY13" fmla="*/ 781050 h 1123950"/>
              <a:gd name="connsiteX14" fmla="*/ 971550 w 1244600"/>
              <a:gd name="connsiteY14" fmla="*/ 717550 h 1123950"/>
              <a:gd name="connsiteX15" fmla="*/ 1079500 w 1244600"/>
              <a:gd name="connsiteY15" fmla="*/ 552450 h 1123950"/>
              <a:gd name="connsiteX16" fmla="*/ 1200150 w 1244600"/>
              <a:gd name="connsiteY16" fmla="*/ 292100 h 1123950"/>
              <a:gd name="connsiteX17" fmla="*/ 1244600 w 1244600"/>
              <a:gd name="connsiteY17" fmla="*/ 5080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44600" h="1123950">
                <a:moveTo>
                  <a:pt x="1244600" y="50800"/>
                </a:moveTo>
                <a:lnTo>
                  <a:pt x="965200" y="0"/>
                </a:lnTo>
                <a:lnTo>
                  <a:pt x="850900" y="196850"/>
                </a:lnTo>
                <a:lnTo>
                  <a:pt x="654050" y="247650"/>
                </a:lnTo>
                <a:lnTo>
                  <a:pt x="495300" y="247650"/>
                </a:lnTo>
                <a:lnTo>
                  <a:pt x="323850" y="260350"/>
                </a:lnTo>
                <a:lnTo>
                  <a:pt x="209550" y="419100"/>
                </a:lnTo>
                <a:lnTo>
                  <a:pt x="177800" y="577850"/>
                </a:lnTo>
                <a:lnTo>
                  <a:pt x="120650" y="800100"/>
                </a:lnTo>
                <a:lnTo>
                  <a:pt x="0" y="939800"/>
                </a:lnTo>
                <a:lnTo>
                  <a:pt x="63500" y="1111250"/>
                </a:lnTo>
                <a:lnTo>
                  <a:pt x="209550" y="1123950"/>
                </a:lnTo>
                <a:lnTo>
                  <a:pt x="514350" y="952500"/>
                </a:lnTo>
                <a:lnTo>
                  <a:pt x="787400" y="781050"/>
                </a:lnTo>
                <a:lnTo>
                  <a:pt x="971550" y="717550"/>
                </a:lnTo>
                <a:lnTo>
                  <a:pt x="1079500" y="552450"/>
                </a:lnTo>
                <a:lnTo>
                  <a:pt x="1200150" y="292100"/>
                </a:lnTo>
                <a:lnTo>
                  <a:pt x="1244600" y="508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F6FA9440-833F-4BF3-ACBA-AB5F7C1F04F3}"/>
              </a:ext>
            </a:extLst>
          </p:cNvPr>
          <p:cNvSpPr/>
          <p:nvPr/>
        </p:nvSpPr>
        <p:spPr>
          <a:xfrm>
            <a:off x="8223250" y="4533900"/>
            <a:ext cx="1816100" cy="736600"/>
          </a:xfrm>
          <a:custGeom>
            <a:avLst/>
            <a:gdLst>
              <a:gd name="connsiteX0" fmla="*/ 1784350 w 1816100"/>
              <a:gd name="connsiteY0" fmla="*/ 82550 h 736600"/>
              <a:gd name="connsiteX1" fmla="*/ 1701800 w 1816100"/>
              <a:gd name="connsiteY1" fmla="*/ 12700 h 736600"/>
              <a:gd name="connsiteX2" fmla="*/ 1530350 w 1816100"/>
              <a:gd name="connsiteY2" fmla="*/ 44450 h 736600"/>
              <a:gd name="connsiteX3" fmla="*/ 1320800 w 1816100"/>
              <a:gd name="connsiteY3" fmla="*/ 69850 h 736600"/>
              <a:gd name="connsiteX4" fmla="*/ 882650 w 1816100"/>
              <a:gd name="connsiteY4" fmla="*/ 171450 h 736600"/>
              <a:gd name="connsiteX5" fmla="*/ 755650 w 1816100"/>
              <a:gd name="connsiteY5" fmla="*/ 107950 h 736600"/>
              <a:gd name="connsiteX6" fmla="*/ 546100 w 1816100"/>
              <a:gd name="connsiteY6" fmla="*/ 31750 h 736600"/>
              <a:gd name="connsiteX7" fmla="*/ 260350 w 1816100"/>
              <a:gd name="connsiteY7" fmla="*/ 0 h 736600"/>
              <a:gd name="connsiteX8" fmla="*/ 127000 w 1816100"/>
              <a:gd name="connsiteY8" fmla="*/ 63500 h 736600"/>
              <a:gd name="connsiteX9" fmla="*/ 0 w 1816100"/>
              <a:gd name="connsiteY9" fmla="*/ 222250 h 736600"/>
              <a:gd name="connsiteX10" fmla="*/ 63500 w 1816100"/>
              <a:gd name="connsiteY10" fmla="*/ 400050 h 736600"/>
              <a:gd name="connsiteX11" fmla="*/ 292100 w 1816100"/>
              <a:gd name="connsiteY11" fmla="*/ 469900 h 736600"/>
              <a:gd name="connsiteX12" fmla="*/ 539750 w 1816100"/>
              <a:gd name="connsiteY12" fmla="*/ 558800 h 736600"/>
              <a:gd name="connsiteX13" fmla="*/ 774700 w 1816100"/>
              <a:gd name="connsiteY13" fmla="*/ 698500 h 736600"/>
              <a:gd name="connsiteX14" fmla="*/ 1047750 w 1816100"/>
              <a:gd name="connsiteY14" fmla="*/ 736600 h 736600"/>
              <a:gd name="connsiteX15" fmla="*/ 1320800 w 1816100"/>
              <a:gd name="connsiteY15" fmla="*/ 571500 h 736600"/>
              <a:gd name="connsiteX16" fmla="*/ 1555750 w 1816100"/>
              <a:gd name="connsiteY16" fmla="*/ 393700 h 736600"/>
              <a:gd name="connsiteX17" fmla="*/ 1816100 w 1816100"/>
              <a:gd name="connsiteY17" fmla="*/ 203200 h 736600"/>
              <a:gd name="connsiteX18" fmla="*/ 1771650 w 1816100"/>
              <a:gd name="connsiteY18" fmla="*/ 25400 h 736600"/>
              <a:gd name="connsiteX19" fmla="*/ 1784350 w 1816100"/>
              <a:gd name="connsiteY19" fmla="*/ 8255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16100" h="736600">
                <a:moveTo>
                  <a:pt x="1784350" y="82550"/>
                </a:moveTo>
                <a:lnTo>
                  <a:pt x="1701800" y="12700"/>
                </a:lnTo>
                <a:lnTo>
                  <a:pt x="1530350" y="44450"/>
                </a:lnTo>
                <a:lnTo>
                  <a:pt x="1320800" y="69850"/>
                </a:lnTo>
                <a:lnTo>
                  <a:pt x="882650" y="171450"/>
                </a:lnTo>
                <a:lnTo>
                  <a:pt x="755650" y="107950"/>
                </a:lnTo>
                <a:lnTo>
                  <a:pt x="546100" y="31750"/>
                </a:lnTo>
                <a:lnTo>
                  <a:pt x="260350" y="0"/>
                </a:lnTo>
                <a:lnTo>
                  <a:pt x="127000" y="63500"/>
                </a:lnTo>
                <a:lnTo>
                  <a:pt x="0" y="222250"/>
                </a:lnTo>
                <a:lnTo>
                  <a:pt x="63500" y="400050"/>
                </a:lnTo>
                <a:lnTo>
                  <a:pt x="292100" y="469900"/>
                </a:lnTo>
                <a:lnTo>
                  <a:pt x="539750" y="558800"/>
                </a:lnTo>
                <a:lnTo>
                  <a:pt x="774700" y="698500"/>
                </a:lnTo>
                <a:lnTo>
                  <a:pt x="1047750" y="736600"/>
                </a:lnTo>
                <a:lnTo>
                  <a:pt x="1320800" y="571500"/>
                </a:lnTo>
                <a:lnTo>
                  <a:pt x="1555750" y="393700"/>
                </a:lnTo>
                <a:lnTo>
                  <a:pt x="1816100" y="203200"/>
                </a:lnTo>
                <a:lnTo>
                  <a:pt x="1771650" y="25400"/>
                </a:lnTo>
                <a:lnTo>
                  <a:pt x="1784350" y="8255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2" name="Picture 4" descr="В Алмалыке парень заступился за девушку и умер">
            <a:extLst>
              <a:ext uri="{FF2B5EF4-FFF2-40B4-BE49-F238E27FC236}">
                <a16:creationId xmlns:a16="http://schemas.microsoft.com/office/drawing/2014/main" id="{F98ECA92-6112-40EC-9F3D-ABCA4C220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8" y="3514857"/>
            <a:ext cx="3364324" cy="32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lmaliq, Angren, Yangiyo'l va Chirchiq shaharlariga kirish-chiqish  yopilishi haqidagi xabarlar rad etildi">
            <a:extLst>
              <a:ext uri="{FF2B5EF4-FFF2-40B4-BE49-F238E27FC236}">
                <a16:creationId xmlns:a16="http://schemas.microsoft.com/office/drawing/2014/main" id="{5118FAEE-AFC7-44C7-8324-1E5666EF4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951" y="3514857"/>
            <a:ext cx="3337211" cy="32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08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-1" y="-153887"/>
            <a:ext cx="12175435" cy="830997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54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punkti</a:t>
            </a:r>
            <a:endParaRPr lang="en-US" sz="5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6EFFAFC-2827-45E4-BD8B-B1F28B77DCF8}"/>
              </a:ext>
            </a:extLst>
          </p:cNvPr>
          <p:cNvSpPr/>
          <p:nvPr/>
        </p:nvSpPr>
        <p:spPr>
          <a:xfrm>
            <a:off x="152400" y="4772950"/>
            <a:ext cx="6324600" cy="1547336"/>
          </a:xfrm>
          <a:prstGeom prst="round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oz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shaharcha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ловина рамки 2">
            <a:extLst>
              <a:ext uri="{FF2B5EF4-FFF2-40B4-BE49-F238E27FC236}">
                <a16:creationId xmlns:a16="http://schemas.microsoft.com/office/drawing/2014/main" id="{A620B6BA-F434-4887-B8FE-444672883AC4}"/>
              </a:ext>
            </a:extLst>
          </p:cNvPr>
          <p:cNvSpPr/>
          <p:nvPr/>
        </p:nvSpPr>
        <p:spPr>
          <a:xfrm>
            <a:off x="333088" y="4234822"/>
            <a:ext cx="1295400" cy="1193484"/>
          </a:xfrm>
          <a:prstGeom prst="halfFram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>
            <a:extLst>
              <a:ext uri="{FF2B5EF4-FFF2-40B4-BE49-F238E27FC236}">
                <a16:creationId xmlns:a16="http://schemas.microsoft.com/office/drawing/2014/main" id="{79C6C13C-1FB6-4501-9ED2-7781B304737E}"/>
              </a:ext>
            </a:extLst>
          </p:cNvPr>
          <p:cNvSpPr/>
          <p:nvPr/>
        </p:nvSpPr>
        <p:spPr>
          <a:xfrm rot="16200000">
            <a:off x="282130" y="5523310"/>
            <a:ext cx="1295400" cy="1193484"/>
          </a:xfrm>
          <a:prstGeom prst="halfFram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>
            <a:extLst>
              <a:ext uri="{FF2B5EF4-FFF2-40B4-BE49-F238E27FC236}">
                <a16:creationId xmlns:a16="http://schemas.microsoft.com/office/drawing/2014/main" id="{E3EF0F36-7306-46DE-8F11-79F0BB61C85E}"/>
              </a:ext>
            </a:extLst>
          </p:cNvPr>
          <p:cNvSpPr/>
          <p:nvPr/>
        </p:nvSpPr>
        <p:spPr>
          <a:xfrm rot="5400000">
            <a:off x="5003958" y="4285780"/>
            <a:ext cx="1295400" cy="1193484"/>
          </a:xfrm>
          <a:prstGeom prst="halfFram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овина рамки 10">
            <a:extLst>
              <a:ext uri="{FF2B5EF4-FFF2-40B4-BE49-F238E27FC236}">
                <a16:creationId xmlns:a16="http://schemas.microsoft.com/office/drawing/2014/main" id="{2668F522-997A-4B70-BABD-6A04558A0EDB}"/>
              </a:ext>
            </a:extLst>
          </p:cNvPr>
          <p:cNvSpPr/>
          <p:nvPr/>
        </p:nvSpPr>
        <p:spPr>
          <a:xfrm rot="10800000">
            <a:off x="4953000" y="5568641"/>
            <a:ext cx="1295400" cy="1193484"/>
          </a:xfrm>
          <a:prstGeom prst="halfFram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Guliston">
            <a:extLst>
              <a:ext uri="{FF2B5EF4-FFF2-40B4-BE49-F238E27FC236}">
                <a16:creationId xmlns:a16="http://schemas.microsoft.com/office/drawing/2014/main" id="{683D9CDA-305E-4F1A-B9CF-87F0E9B68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17803"/>
            <a:ext cx="3290222" cy="30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B4BF7C-CAC4-4EC0-9BD7-0A594E7DB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844" y="1017803"/>
            <a:ext cx="5126068" cy="5514863"/>
          </a:xfrm>
          <a:prstGeom prst="rect">
            <a:avLst/>
          </a:prstGeom>
        </p:spPr>
      </p:pic>
      <p:pic>
        <p:nvPicPr>
          <p:cNvPr id="3076" name="Picture 4" descr="Хаваст Дон Махсулотлари АО">
            <a:extLst>
              <a:ext uri="{FF2B5EF4-FFF2-40B4-BE49-F238E27FC236}">
                <a16:creationId xmlns:a16="http://schemas.microsoft.com/office/drawing/2014/main" id="{990FA265-26F3-4E80-8D33-6962A03E9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4733"/>
            <a:ext cx="2926889" cy="30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34357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-1" y="-153887"/>
            <a:ext cx="12175435" cy="830997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54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endParaRPr lang="en-US" sz="5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6EFFAFC-2827-45E4-BD8B-B1F28B77DCF8}"/>
              </a:ext>
            </a:extLst>
          </p:cNvPr>
          <p:cNvSpPr/>
          <p:nvPr/>
        </p:nvSpPr>
        <p:spPr>
          <a:xfrm>
            <a:off x="4724400" y="1647404"/>
            <a:ext cx="7315200" cy="1547336"/>
          </a:xfrm>
          <a:prstGeom prst="roundRect">
            <a:avLst/>
          </a:prstGeom>
          <a:noFill/>
          <a:ln>
            <a:noFill/>
          </a:ln>
          <a:scene3d>
            <a:camera prst="obliqueBottomLef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bo‘lsa-yu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ammo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bog‘lanmagan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ta’minoti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ловина рамки 2">
            <a:extLst>
              <a:ext uri="{FF2B5EF4-FFF2-40B4-BE49-F238E27FC236}">
                <a16:creationId xmlns:a16="http://schemas.microsoft.com/office/drawing/2014/main" id="{A620B6BA-F434-4887-B8FE-444672883AC4}"/>
              </a:ext>
            </a:extLst>
          </p:cNvPr>
          <p:cNvSpPr/>
          <p:nvPr/>
        </p:nvSpPr>
        <p:spPr>
          <a:xfrm>
            <a:off x="4724400" y="838200"/>
            <a:ext cx="1295400" cy="1193484"/>
          </a:xfrm>
          <a:prstGeom prst="halfFram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>
            <a:extLst>
              <a:ext uri="{FF2B5EF4-FFF2-40B4-BE49-F238E27FC236}">
                <a16:creationId xmlns:a16="http://schemas.microsoft.com/office/drawing/2014/main" id="{79C6C13C-1FB6-4501-9ED2-7781B304737E}"/>
              </a:ext>
            </a:extLst>
          </p:cNvPr>
          <p:cNvSpPr/>
          <p:nvPr/>
        </p:nvSpPr>
        <p:spPr>
          <a:xfrm rot="16200000">
            <a:off x="4673442" y="2657586"/>
            <a:ext cx="1295400" cy="1193484"/>
          </a:xfrm>
          <a:prstGeom prst="halfFram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оловина рамки 9">
            <a:extLst>
              <a:ext uri="{FF2B5EF4-FFF2-40B4-BE49-F238E27FC236}">
                <a16:creationId xmlns:a16="http://schemas.microsoft.com/office/drawing/2014/main" id="{E3EF0F36-7306-46DE-8F11-79F0BB61C85E}"/>
              </a:ext>
            </a:extLst>
          </p:cNvPr>
          <p:cNvSpPr/>
          <p:nvPr/>
        </p:nvSpPr>
        <p:spPr>
          <a:xfrm rot="5400000">
            <a:off x="10642758" y="889158"/>
            <a:ext cx="1295400" cy="1193484"/>
          </a:xfrm>
          <a:prstGeom prst="halfFram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овина рамки 10">
            <a:extLst>
              <a:ext uri="{FF2B5EF4-FFF2-40B4-BE49-F238E27FC236}">
                <a16:creationId xmlns:a16="http://schemas.microsoft.com/office/drawing/2014/main" id="{2668F522-997A-4B70-BABD-6A04558A0EDB}"/>
              </a:ext>
            </a:extLst>
          </p:cNvPr>
          <p:cNvSpPr/>
          <p:nvPr/>
        </p:nvSpPr>
        <p:spPr>
          <a:xfrm rot="10800000">
            <a:off x="10598426" y="2708544"/>
            <a:ext cx="1295400" cy="1193484"/>
          </a:xfrm>
          <a:prstGeom prst="halfFram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Версия для печати &gt; Замонавий Жиззах (Фото)">
            <a:extLst>
              <a:ext uri="{FF2B5EF4-FFF2-40B4-BE49-F238E27FC236}">
                <a16:creationId xmlns:a16="http://schemas.microsoft.com/office/drawing/2014/main" id="{10E45114-5A09-437E-B248-5DC36DB49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6" y="838200"/>
            <a:ext cx="4426226" cy="304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arg'ona shahridagi O'zbekiston-Koreya Xalqaro Universiteti 2020-2021-o'quv  yili uchun qabul boshlanganini ma'lum qiladi | GRANTLAR.UZ">
            <a:extLst>
              <a:ext uri="{FF2B5EF4-FFF2-40B4-BE49-F238E27FC236}">
                <a16:creationId xmlns:a16="http://schemas.microsoft.com/office/drawing/2014/main" id="{A13B615A-35DC-4BF7-B611-4EA792237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74" y="4041629"/>
            <a:ext cx="4426226" cy="278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amangan viloyatida 6 ta kichik sanoat zonasi tashkil etildi | O'zLiDeP">
            <a:extLst>
              <a:ext uri="{FF2B5EF4-FFF2-40B4-BE49-F238E27FC236}">
                <a16:creationId xmlns:a16="http://schemas.microsoft.com/office/drawing/2014/main" id="{6AE5E173-B7CA-4B60-AD81-EE0A39E05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41629"/>
            <a:ext cx="4572000" cy="277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16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A66FD89F-D561-44B6-84C2-6A3A996139B1}"/>
              </a:ext>
            </a:extLst>
          </p:cNvPr>
          <p:cNvSpPr/>
          <p:nvPr/>
        </p:nvSpPr>
        <p:spPr>
          <a:xfrm>
            <a:off x="152400" y="838200"/>
            <a:ext cx="7620000" cy="3098484"/>
          </a:xfrm>
          <a:prstGeom prst="round2DiagRect">
            <a:avLst/>
          </a:prstGeom>
          <a:ln/>
          <a:effectLst>
            <a:glow rad="101600">
              <a:schemeClr val="accent3">
                <a:lumMod val="40000"/>
                <a:lumOff val="60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-1" y="-153887"/>
            <a:ext cx="12175435" cy="830997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54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5400" b="1" kern="0" dirty="0">
                <a:latin typeface="Arial" panose="020B0604020202020204" pitchFamily="34" charset="0"/>
                <a:cs typeface="Arial" panose="020B0604020202020204" pitchFamily="34" charset="0"/>
              </a:rPr>
              <a:t> zona</a:t>
            </a: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6EFFAFC-2827-45E4-BD8B-B1F28B77DCF8}"/>
              </a:ext>
            </a:extLst>
          </p:cNvPr>
          <p:cNvSpPr/>
          <p:nvPr/>
        </p:nvSpPr>
        <p:spPr>
          <a:xfrm>
            <a:off x="-1" y="1600200"/>
            <a:ext cx="7971183" cy="154733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Bugungi</a:t>
            </a:r>
            <a:r>
              <a:rPr lang="ml-IN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timizd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32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 </a:t>
            </a:r>
            <a:r>
              <a:rPr lang="en-US" sz="32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32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 </a:t>
            </a:r>
            <a:r>
              <a:rPr lang="en-US" sz="32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32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</a:t>
            </a:r>
            <a:r>
              <a:rPr lang="ru-RU" sz="32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32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diy</a:t>
            </a:r>
            <a:r>
              <a:rPr lang="en-US" sz="32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</a:t>
            </a:r>
            <a:r>
              <a:rPr lang="ru-RU" sz="32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32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32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liyat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yuritm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qd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ngr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n”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Jizz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Urgut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G‘ijduv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n”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Qo‘q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n”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32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</a:t>
            </a:r>
            <a:r>
              <a:rPr lang="en-US" sz="32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l</a:t>
            </a:r>
            <a:r>
              <a:rPr lang="ru-RU" sz="32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32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yih</a:t>
            </a:r>
            <a:r>
              <a:rPr lang="ru-RU" sz="32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о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shirilg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Торгово-промышленная палата Узбекистана - Специальная индустриальная зона  &quot;Ангрен&quot;">
            <a:extLst>
              <a:ext uri="{FF2B5EF4-FFF2-40B4-BE49-F238E27FC236}">
                <a16:creationId xmlns:a16="http://schemas.microsoft.com/office/drawing/2014/main" id="{0CD83D8B-AC65-4F7B-BA86-CCD31D987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863916"/>
            <a:ext cx="4114797" cy="307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Юртимизда тўртта янги эркин иқтисодий зоналар ташкил этилади">
            <a:extLst>
              <a:ext uri="{FF2B5EF4-FFF2-40B4-BE49-F238E27FC236}">
                <a16:creationId xmlns:a16="http://schemas.microsoft.com/office/drawing/2014/main" id="{F1B8C4EE-AAA6-4724-A175-99CD15B95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5" y="4070625"/>
            <a:ext cx="3945835" cy="277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Свободная экономическая зона Ангрен">
            <a:extLst>
              <a:ext uri="{FF2B5EF4-FFF2-40B4-BE49-F238E27FC236}">
                <a16:creationId xmlns:a16="http://schemas.microsoft.com/office/drawing/2014/main" id="{85C3941A-8A72-484F-9466-9966B1271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82" y="4070625"/>
            <a:ext cx="3733800" cy="276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Muhim xabarlar">
            <a:extLst>
              <a:ext uri="{FF2B5EF4-FFF2-40B4-BE49-F238E27FC236}">
                <a16:creationId xmlns:a16="http://schemas.microsoft.com/office/drawing/2014/main" id="{AD05A9AD-999C-401E-BB0C-7F444B8B4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582" y="4070625"/>
            <a:ext cx="3945835" cy="276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07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A66FD89F-D561-44B6-84C2-6A3A996139B1}"/>
              </a:ext>
            </a:extLst>
          </p:cNvPr>
          <p:cNvSpPr/>
          <p:nvPr/>
        </p:nvSpPr>
        <p:spPr>
          <a:xfrm>
            <a:off x="5366089" y="863916"/>
            <a:ext cx="6477000" cy="24384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vtik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shg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“Nukus-f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rm”, “Z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min-f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rm”, “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y-f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rm”, “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Sird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ryo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rm”, “B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ysun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rm”, “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Bo‘st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nliq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rm”, “P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rk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rm”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l-IN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7 </a:t>
            </a:r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ml-IN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</a:t>
            </a:r>
            <a:r>
              <a:rPr lang="ru-RU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4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diy</a:t>
            </a:r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</a:t>
            </a:r>
            <a:r>
              <a:rPr lang="ru-RU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ml-IN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ntirish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 b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rilm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qd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-1" y="-153887"/>
            <a:ext cx="12175435" cy="830997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54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5400" b="1" kern="0" dirty="0">
                <a:latin typeface="Arial" panose="020B0604020202020204" pitchFamily="34" charset="0"/>
                <a:cs typeface="Arial" panose="020B0604020202020204" pitchFamily="34" charset="0"/>
              </a:rPr>
              <a:t> zona</a:t>
            </a:r>
          </a:p>
        </p:txBody>
      </p:sp>
      <p:pic>
        <p:nvPicPr>
          <p:cNvPr id="8194" name="Picture 2" descr="Mikrokreditbank — Taklif sahifasi">
            <a:extLst>
              <a:ext uri="{FF2B5EF4-FFF2-40B4-BE49-F238E27FC236}">
                <a16:creationId xmlns:a16="http://schemas.microsoft.com/office/drawing/2014/main" id="{5606887E-0C5D-4D6A-8FC7-648273F59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35" y="830997"/>
            <a:ext cx="4714875" cy="259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ctive Pharmaceutical Ingredients manufacturing company india,pharma  ingrdients outsourcing india,Fine chemicals manufacturing,bulk  drugs,pharmaceutical india,drug manufacturer india, pharmaceutical (API)  active ingredients manufacturing companies ...">
            <a:extLst>
              <a:ext uri="{FF2B5EF4-FFF2-40B4-BE49-F238E27FC236}">
                <a16:creationId xmlns:a16="http://schemas.microsoft.com/office/drawing/2014/main" id="{D9BF17C8-7153-4E89-B832-D571BF3E3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35" y="3638997"/>
            <a:ext cx="5638800" cy="304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Ўзбекистонда “Бухоро-Агро” эркин иқтисодий зонаси ташкил этилади">
            <a:extLst>
              <a:ext uri="{FF2B5EF4-FFF2-40B4-BE49-F238E27FC236}">
                <a16:creationId xmlns:a16="http://schemas.microsoft.com/office/drawing/2014/main" id="{6CD30BC6-C03A-4781-A3DA-534A2B09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289" y="3641521"/>
            <a:ext cx="5638800" cy="304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13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Oziq-ovqat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B1E071E-A552-4D57-82BA-3DB249252413}"/>
              </a:ext>
            </a:extLst>
          </p:cNvPr>
          <p:cNvSpPr/>
          <p:nvPr/>
        </p:nvSpPr>
        <p:spPr>
          <a:xfrm>
            <a:off x="192156" y="1176130"/>
            <a:ext cx="4419600" cy="1524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Yalpi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oziq-ovqat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ulushi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18,9 %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730AD4C-C75C-462F-8981-E9C12FDE77BA}"/>
              </a:ext>
            </a:extLst>
          </p:cNvPr>
          <p:cNvSpPr/>
          <p:nvPr/>
        </p:nvSpPr>
        <p:spPr>
          <a:xfrm>
            <a:off x="7215808" y="1176130"/>
            <a:ext cx="4784036" cy="1524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Oziq-ovqat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joylashuvini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ishlanadigan</a:t>
            </a:r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</a:t>
            </a:r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belgilaydi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E4978CE-EC31-4E67-94DB-867E63151C79}"/>
              </a:ext>
            </a:extLst>
          </p:cNvPr>
          <p:cNvSpPr/>
          <p:nvPr/>
        </p:nvSpPr>
        <p:spPr>
          <a:xfrm>
            <a:off x="3619498" y="2992712"/>
            <a:ext cx="4533901" cy="1524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Oziq-ovqat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dehqonchilik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chorvachilik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mahsulotlarini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negizida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: влево-вправо-вверх 6">
            <a:extLst>
              <a:ext uri="{FF2B5EF4-FFF2-40B4-BE49-F238E27FC236}">
                <a16:creationId xmlns:a16="http://schemas.microsoft.com/office/drawing/2014/main" id="{67277A9B-5466-46A6-A87C-E30FCA9B774E}"/>
              </a:ext>
            </a:extLst>
          </p:cNvPr>
          <p:cNvSpPr/>
          <p:nvPr/>
        </p:nvSpPr>
        <p:spPr>
          <a:xfrm rot="10800000">
            <a:off x="4696239" y="1524001"/>
            <a:ext cx="2435086" cy="1409700"/>
          </a:xfrm>
          <a:prstGeom prst="leftRightUp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Oʻsimlik yogʻini ishlab chiqaruvchilar 1.01.2019 yilga qadar QQSdan qisman  ozod etildi | NORMA.UZ">
            <a:extLst>
              <a:ext uri="{FF2B5EF4-FFF2-40B4-BE49-F238E27FC236}">
                <a16:creationId xmlns:a16="http://schemas.microsoft.com/office/drawing/2014/main" id="{36C24E15-83E5-44DD-8912-2877177D6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6" y="2992712"/>
            <a:ext cx="3342859" cy="28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Технологические особенности производства макарон - IslamNews">
            <a:extLst>
              <a:ext uri="{FF2B5EF4-FFF2-40B4-BE49-F238E27FC236}">
                <a16:creationId xmlns:a16="http://schemas.microsoft.com/office/drawing/2014/main" id="{C18DAC56-D932-4376-AF98-BFF16D251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5723"/>
            <a:ext cx="4114799" cy="212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on va qandolat mahsulotlari savdo yarmarkasiga marhamat!">
            <a:extLst>
              <a:ext uri="{FF2B5EF4-FFF2-40B4-BE49-F238E27FC236}">
                <a16:creationId xmlns:a16="http://schemas.microsoft.com/office/drawing/2014/main" id="{1D7C2A0D-F00A-4F78-8187-162789A72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184" y="2992713"/>
            <a:ext cx="3647660" cy="285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86675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'zbekiston Respublikasida tashkil etilgan va etilayotgan erkin iqtisodiy  zonalar | O'zbekiston Respublikasi Iqtisodiy taraqqiyot va kambag'allikni  qisqartirish vazirligi">
            <a:extLst>
              <a:ext uri="{FF2B5EF4-FFF2-40B4-BE49-F238E27FC236}">
                <a16:creationId xmlns:a16="http://schemas.microsoft.com/office/drawing/2014/main" id="{75A7A93F-2095-4E60-811C-9854E9617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63916"/>
            <a:ext cx="6397483" cy="568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A66FD89F-D561-44B6-84C2-6A3A996139B1}"/>
              </a:ext>
            </a:extLst>
          </p:cNvPr>
          <p:cNvSpPr/>
          <p:nvPr/>
        </p:nvSpPr>
        <p:spPr>
          <a:xfrm>
            <a:off x="6549884" y="840936"/>
            <a:ext cx="5486400" cy="5798404"/>
          </a:xfrm>
          <a:prstGeom prst="round2DiagRect">
            <a:avLst/>
          </a:prstGeom>
          <a:solidFill>
            <a:srgbClr val="BDFBBE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diy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– 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v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el  k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lini</a:t>
            </a:r>
            <a:r>
              <a:rPr lang="ml-I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istiqb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</a:t>
            </a:r>
            <a:r>
              <a:rPr lang="ml-I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ех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giya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shq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ruv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jrib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sini</a:t>
            </a:r>
            <a:r>
              <a:rPr lang="ml-I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qs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niq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lgil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m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а’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ml-I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huquqiy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rtib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ml-I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m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jr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tilg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hududdir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-1" y="-153887"/>
            <a:ext cx="12175435" cy="830997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54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5400" b="1" kern="0" dirty="0">
                <a:latin typeface="Arial" panose="020B0604020202020204" pitchFamily="34" charset="0"/>
                <a:cs typeface="Arial" panose="020B0604020202020204" pitchFamily="34" charset="0"/>
              </a:rPr>
              <a:t> zona</a:t>
            </a:r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D4C9F0B5-9E41-46B4-9D87-774AE3C2C49B}"/>
              </a:ext>
            </a:extLst>
          </p:cNvPr>
          <p:cNvSpPr/>
          <p:nvPr/>
        </p:nvSpPr>
        <p:spPr>
          <a:xfrm>
            <a:off x="760341" y="700090"/>
            <a:ext cx="5181600" cy="67151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Respublikasida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etilayotgan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zonalar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F7EA31F-52DC-4FC2-AE90-E3C274D0D28B}"/>
              </a:ext>
            </a:extLst>
          </p:cNvPr>
          <p:cNvSpPr/>
          <p:nvPr/>
        </p:nvSpPr>
        <p:spPr>
          <a:xfrm>
            <a:off x="957469" y="4213980"/>
            <a:ext cx="1828800" cy="1066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Farmatsevtika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mahsulotlari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ishlab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chiqarishga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yo‘naltirilgan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 EIZ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08DBE51-6172-4850-978A-1ABAC5DBC8A5}"/>
              </a:ext>
            </a:extLst>
          </p:cNvPr>
          <p:cNvSpPr/>
          <p:nvPr/>
        </p:nvSpPr>
        <p:spPr>
          <a:xfrm>
            <a:off x="990600" y="5280780"/>
            <a:ext cx="1828800" cy="1066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Yuqori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texnologik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mahsulotlarni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ishlab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chiqarishga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yo‘naltirilgan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 EIZ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44527B5-0DD4-4B4D-ABBA-14CD7B7CA29D}"/>
              </a:ext>
            </a:extLst>
          </p:cNvPr>
          <p:cNvSpPr/>
          <p:nvPr/>
        </p:nvSpPr>
        <p:spPr>
          <a:xfrm>
            <a:off x="3124200" y="4609270"/>
            <a:ext cx="1828800" cy="6715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Texnopark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shaklidagi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kichik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sanoat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zonalari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26F6A54-6674-41C7-97C5-1B0A47EBC79E}"/>
              </a:ext>
            </a:extLst>
          </p:cNvPr>
          <p:cNvSpPr/>
          <p:nvPr/>
        </p:nvSpPr>
        <p:spPr>
          <a:xfrm>
            <a:off x="2923760" y="5343654"/>
            <a:ext cx="1648239" cy="52994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Erkin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iqtisodiy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zonalar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AEB7AA3-0012-4C51-A92E-FCFDF4631AC0}"/>
              </a:ext>
            </a:extLst>
          </p:cNvPr>
          <p:cNvSpPr/>
          <p:nvPr/>
        </p:nvSpPr>
        <p:spPr>
          <a:xfrm>
            <a:off x="2786270" y="5936477"/>
            <a:ext cx="1539318" cy="52994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Kichik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sanoat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zonalari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Анкетирование в педагогике и его необходимость для контрол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29647"/>
            <a:ext cx="5029200" cy="283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7B19D4-9AFC-4BBF-A861-EB3E0DD052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000" t="31248" r="7847" b="18874"/>
          <a:stretch/>
        </p:blipFill>
        <p:spPr>
          <a:xfrm>
            <a:off x="7315200" y="3793204"/>
            <a:ext cx="3310514" cy="2952153"/>
          </a:xfrm>
          <a:prstGeom prst="flowChartConnector">
            <a:avLst/>
          </a:prstGeom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685800" y="960668"/>
            <a:ext cx="10668000" cy="153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Oziq-ovqat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Sanoatni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hududiy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joylashtirish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mavzusini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o‘qing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669235" y="2622020"/>
            <a:ext cx="10668000" cy="10830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O‘zbekistondagi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erkin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iqtisodiy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zonalar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(EIZ)dan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biriga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ta’rif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yozing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122694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Oziq-ovqat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Выноска: счетверенная стрелка 3">
            <a:extLst>
              <a:ext uri="{FF2B5EF4-FFF2-40B4-BE49-F238E27FC236}">
                <a16:creationId xmlns:a16="http://schemas.microsoft.com/office/drawing/2014/main" id="{67C2A986-0079-4397-8444-BB017F2D3128}"/>
              </a:ext>
            </a:extLst>
          </p:cNvPr>
          <p:cNvSpPr/>
          <p:nvPr/>
        </p:nvSpPr>
        <p:spPr>
          <a:xfrm>
            <a:off x="3733800" y="2122004"/>
            <a:ext cx="4724400" cy="3505200"/>
          </a:xfrm>
          <a:prstGeom prst="quadArrow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Oziq-ovqat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2">
            <a:extLst>
              <a:ext uri="{FF2B5EF4-FFF2-40B4-BE49-F238E27FC236}">
                <a16:creationId xmlns:a16="http://schemas.microsoft.com/office/drawing/2014/main" id="{A3A36998-0241-4767-B09B-66BE9D0FA2DB}"/>
              </a:ext>
            </a:extLst>
          </p:cNvPr>
          <p:cNvSpPr/>
          <p:nvPr/>
        </p:nvSpPr>
        <p:spPr>
          <a:xfrm>
            <a:off x="4393097" y="1230796"/>
            <a:ext cx="3352800" cy="75164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Un-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yorma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2">
            <a:extLst>
              <a:ext uri="{FF2B5EF4-FFF2-40B4-BE49-F238E27FC236}">
                <a16:creationId xmlns:a16="http://schemas.microsoft.com/office/drawing/2014/main" id="{53429187-5523-42D6-B94C-7C43ECABBE5E}"/>
              </a:ext>
            </a:extLst>
          </p:cNvPr>
          <p:cNvSpPr/>
          <p:nvPr/>
        </p:nvSpPr>
        <p:spPr>
          <a:xfrm>
            <a:off x="8077200" y="1905000"/>
            <a:ext cx="3352800" cy="7516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Go‘sht-sut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">
            <a:extLst>
              <a:ext uri="{FF2B5EF4-FFF2-40B4-BE49-F238E27FC236}">
                <a16:creationId xmlns:a16="http://schemas.microsoft.com/office/drawing/2014/main" id="{CA34FBB8-D7A1-4DA1-8EBE-B605FC686ACB}"/>
              </a:ext>
            </a:extLst>
          </p:cNvPr>
          <p:cNvSpPr/>
          <p:nvPr/>
        </p:nvSpPr>
        <p:spPr>
          <a:xfrm>
            <a:off x="8534400" y="3351040"/>
            <a:ext cx="3505200" cy="859011"/>
          </a:xfrm>
          <a:prstGeom prst="roundRect">
            <a:avLst/>
          </a:prstGeom>
          <a:solidFill>
            <a:srgbClr val="C8A5E3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Shakar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">
            <a:extLst>
              <a:ext uri="{FF2B5EF4-FFF2-40B4-BE49-F238E27FC236}">
                <a16:creationId xmlns:a16="http://schemas.microsoft.com/office/drawing/2014/main" id="{DE12B2FD-B535-4EAE-86A7-E4B004A7CF15}"/>
              </a:ext>
            </a:extLst>
          </p:cNvPr>
          <p:cNvSpPr/>
          <p:nvPr/>
        </p:nvSpPr>
        <p:spPr>
          <a:xfrm>
            <a:off x="4393097" y="5695121"/>
            <a:ext cx="3379303" cy="9115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Konserva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mahsulotlari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">
            <a:extLst>
              <a:ext uri="{FF2B5EF4-FFF2-40B4-BE49-F238E27FC236}">
                <a16:creationId xmlns:a16="http://schemas.microsoft.com/office/drawing/2014/main" id="{3C2151AF-1146-452F-9E91-6E14257AB796}"/>
              </a:ext>
            </a:extLst>
          </p:cNvPr>
          <p:cNvSpPr/>
          <p:nvPr/>
        </p:nvSpPr>
        <p:spPr>
          <a:xfrm>
            <a:off x="228600" y="3458404"/>
            <a:ext cx="3352800" cy="86686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Makaron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mahsulotlari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">
            <a:extLst>
              <a:ext uri="{FF2B5EF4-FFF2-40B4-BE49-F238E27FC236}">
                <a16:creationId xmlns:a16="http://schemas.microsoft.com/office/drawing/2014/main" id="{1D8ED878-740F-4A99-A97E-9DE47092FFF9}"/>
              </a:ext>
            </a:extLst>
          </p:cNvPr>
          <p:cNvSpPr/>
          <p:nvPr/>
        </p:nvSpPr>
        <p:spPr>
          <a:xfrm>
            <a:off x="427575" y="5071723"/>
            <a:ext cx="3687225" cy="1024277"/>
          </a:xfrm>
          <a:prstGeom prst="roundRect">
            <a:avLst/>
          </a:prstGeom>
          <a:solidFill>
            <a:srgbClr val="FFFF66"/>
          </a:solidFill>
          <a:ln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Kondetor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mahsulotlari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id="{E775180A-E8D1-4FFB-AF30-70A5E5627450}"/>
              </a:ext>
            </a:extLst>
          </p:cNvPr>
          <p:cNvSpPr/>
          <p:nvPr/>
        </p:nvSpPr>
        <p:spPr>
          <a:xfrm>
            <a:off x="533400" y="1905000"/>
            <a:ext cx="3533084" cy="751646"/>
          </a:xfrm>
          <a:prstGeom prst="roundRect">
            <a:avLst/>
          </a:prstGeom>
          <a:solidFill>
            <a:srgbClr val="CCCC00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Elevator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30214A68-6222-40CC-A2CB-A583E6ACDC15}"/>
              </a:ext>
            </a:extLst>
          </p:cNvPr>
          <p:cNvSpPr/>
          <p:nvPr/>
        </p:nvSpPr>
        <p:spPr>
          <a:xfrm rot="20066534">
            <a:off x="7203263" y="2475054"/>
            <a:ext cx="838200" cy="73093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41718557-F03F-479F-8043-7494AA45BC9E}"/>
              </a:ext>
            </a:extLst>
          </p:cNvPr>
          <p:cNvSpPr/>
          <p:nvPr/>
        </p:nvSpPr>
        <p:spPr>
          <a:xfrm rot="12358986">
            <a:off x="4149448" y="2476676"/>
            <a:ext cx="838200" cy="73093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16BA993A-A08C-40FC-87E4-FFC0D58A910C}"/>
              </a:ext>
            </a:extLst>
          </p:cNvPr>
          <p:cNvSpPr/>
          <p:nvPr/>
        </p:nvSpPr>
        <p:spPr>
          <a:xfrm rot="8910577">
            <a:off x="4166040" y="4591596"/>
            <a:ext cx="838200" cy="73093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8EB4FC31-D6B9-49C7-8BC9-A0ED768626C1}"/>
              </a:ext>
            </a:extLst>
          </p:cNvPr>
          <p:cNvSpPr/>
          <p:nvPr/>
        </p:nvSpPr>
        <p:spPr>
          <a:xfrm rot="2098788">
            <a:off x="7186116" y="4644284"/>
            <a:ext cx="838200" cy="73093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2">
            <a:extLst>
              <a:ext uri="{FF2B5EF4-FFF2-40B4-BE49-F238E27FC236}">
                <a16:creationId xmlns:a16="http://schemas.microsoft.com/office/drawing/2014/main" id="{A5D39AC6-9345-4524-BC81-27E575239E46}"/>
              </a:ext>
            </a:extLst>
          </p:cNvPr>
          <p:cNvSpPr/>
          <p:nvPr/>
        </p:nvSpPr>
        <p:spPr>
          <a:xfrm>
            <a:off x="8043046" y="5038950"/>
            <a:ext cx="3881474" cy="1021034"/>
          </a:xfrm>
          <a:prstGeom prst="round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Alkogolli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alkogolsiz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ichimliklar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Oziq-ovqat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CC02A40F-5979-4B1E-8D05-B90835C8A71B}"/>
              </a:ext>
            </a:extLst>
          </p:cNvPr>
          <p:cNvSpPr/>
          <p:nvPr/>
        </p:nvSpPr>
        <p:spPr>
          <a:xfrm>
            <a:off x="3429000" y="1112767"/>
            <a:ext cx="5181600" cy="256139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buziluvchan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ishlanganda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chiqindi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chiqadigan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masofaga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tashishga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chidamsiz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sabzavot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go‘sht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konserva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shakar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sharbati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tayyorlash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yetishtiradigan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joyda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joylashtiriladi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Sifatli go'sht maxsulotlari sotaman | AgroSale">
            <a:extLst>
              <a:ext uri="{FF2B5EF4-FFF2-40B4-BE49-F238E27FC236}">
                <a16:creationId xmlns:a16="http://schemas.microsoft.com/office/drawing/2014/main" id="{F5F2E420-434D-4323-B280-539A03031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4667"/>
          <a:stretch/>
        </p:blipFill>
        <p:spPr bwMode="auto">
          <a:xfrm>
            <a:off x="8391942" y="947529"/>
            <a:ext cx="3552408" cy="295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otulizmdan saqlaning!">
            <a:extLst>
              <a:ext uri="{FF2B5EF4-FFF2-40B4-BE49-F238E27FC236}">
                <a16:creationId xmlns:a16="http://schemas.microsoft.com/office/drawing/2014/main" id="{88829F2C-A9D8-4D35-BB1F-41A32A1E9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810000"/>
            <a:ext cx="355241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ossiya agroxoldingi Oʻzbekistonga shakar yetkazib berishni boshladi -  Korrespondent O'zbekiston">
            <a:extLst>
              <a:ext uri="{FF2B5EF4-FFF2-40B4-BE49-F238E27FC236}">
                <a16:creationId xmlns:a16="http://schemas.microsoft.com/office/drawing/2014/main" id="{8FDB198A-6BBB-484E-9D80-1B6BAA84D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976688"/>
            <a:ext cx="3961570" cy="265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112 น้ำทับทิม Pomegranate Juice – Whats Up Dock LA Tower Restaurant">
            <a:extLst>
              <a:ext uri="{FF2B5EF4-FFF2-40B4-BE49-F238E27FC236}">
                <a16:creationId xmlns:a16="http://schemas.microsoft.com/office/drawing/2014/main" id="{31043E0C-85D0-4FBC-9DB3-A2826842F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13333" r="7294" b="13575"/>
          <a:stretch/>
        </p:blipFill>
        <p:spPr bwMode="auto">
          <a:xfrm>
            <a:off x="3800060" y="3765896"/>
            <a:ext cx="3743740" cy="295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eva va sabzavotlar sotaman | AgroSale">
            <a:extLst>
              <a:ext uri="{FF2B5EF4-FFF2-40B4-BE49-F238E27FC236}">
                <a16:creationId xmlns:a16="http://schemas.microsoft.com/office/drawing/2014/main" id="{19E278B8-CEEC-4B26-B6F1-A1E417782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" t="7105" r="3975" b="7105"/>
          <a:stretch/>
        </p:blipFill>
        <p:spPr bwMode="auto">
          <a:xfrm>
            <a:off x="95251" y="1050235"/>
            <a:ext cx="3552408" cy="27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25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205855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Oziq-ovqat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id="{EA378223-5BF1-4EA2-BF9C-A15712D86140}"/>
              </a:ext>
            </a:extLst>
          </p:cNvPr>
          <p:cNvSpPr/>
          <p:nvPr/>
        </p:nvSpPr>
        <p:spPr>
          <a:xfrm>
            <a:off x="152400" y="1066800"/>
            <a:ext cx="5035525" cy="1159565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Oziq-ovqat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</a:t>
            </a:r>
            <a:endParaRPr lang="ru-RU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68A514FF-E771-4CC8-8AEC-E6326BC26CEC}"/>
              </a:ext>
            </a:extLst>
          </p:cNvPr>
          <p:cNvSpPr/>
          <p:nvPr/>
        </p:nvSpPr>
        <p:spPr>
          <a:xfrm>
            <a:off x="6705599" y="1066800"/>
            <a:ext cx="5311109" cy="115956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Mashinasozlik</a:t>
            </a:r>
            <a:endParaRPr lang="ru-RU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id="{1B774D2B-1037-4898-AC93-1C19930989DA}"/>
              </a:ext>
            </a:extLst>
          </p:cNvPr>
          <p:cNvSpPr/>
          <p:nvPr/>
        </p:nvSpPr>
        <p:spPr>
          <a:xfrm>
            <a:off x="6726926" y="2895604"/>
            <a:ext cx="5364119" cy="1295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Elektroenergetika</a:t>
            </a:r>
            <a:endParaRPr lang="ru-RU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7C865CF1-A119-433D-BC2F-89D756B313A7}"/>
              </a:ext>
            </a:extLst>
          </p:cNvPr>
          <p:cNvSpPr/>
          <p:nvPr/>
        </p:nvSpPr>
        <p:spPr>
          <a:xfrm>
            <a:off x="6705598" y="4981163"/>
            <a:ext cx="5364119" cy="11148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endParaRPr lang="ru-RU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: штриховая вправо 8">
            <a:extLst>
              <a:ext uri="{FF2B5EF4-FFF2-40B4-BE49-F238E27FC236}">
                <a16:creationId xmlns:a16="http://schemas.microsoft.com/office/drawing/2014/main" id="{5FC98E58-A0F3-4BE4-BCFC-9E38670406A7}"/>
              </a:ext>
            </a:extLst>
          </p:cNvPr>
          <p:cNvSpPr/>
          <p:nvPr/>
        </p:nvSpPr>
        <p:spPr>
          <a:xfrm>
            <a:off x="5337162" y="1276278"/>
            <a:ext cx="1219200" cy="740608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id="{65076DD1-B878-4968-8370-F85417FC2F47}"/>
              </a:ext>
            </a:extLst>
          </p:cNvPr>
          <p:cNvSpPr/>
          <p:nvPr/>
        </p:nvSpPr>
        <p:spPr>
          <a:xfrm rot="5400000">
            <a:off x="9039583" y="2337415"/>
            <a:ext cx="662608" cy="453774"/>
          </a:xfrm>
          <a:prstGeom prst="chevron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C6240076-4D2E-46FB-8710-E77826944588}"/>
              </a:ext>
            </a:extLst>
          </p:cNvPr>
          <p:cNvSpPr/>
          <p:nvPr/>
        </p:nvSpPr>
        <p:spPr>
          <a:xfrm rot="5400000">
            <a:off x="8989889" y="4345115"/>
            <a:ext cx="761996" cy="453774"/>
          </a:xfrm>
          <a:prstGeom prst="chevron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Oziq-ovqat sanoati uchun asbob-uskunalar">
            <a:extLst>
              <a:ext uri="{FF2B5EF4-FFF2-40B4-BE49-F238E27FC236}">
                <a16:creationId xmlns:a16="http://schemas.microsoft.com/office/drawing/2014/main" id="{ECBBFB58-72EC-463B-9EBC-B7D869283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20350" r="8399" b="17409"/>
          <a:stretch/>
        </p:blipFill>
        <p:spPr bwMode="auto">
          <a:xfrm>
            <a:off x="91319" y="2418525"/>
            <a:ext cx="3200400" cy="224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Электроэнергетика в Казахстане: реформы наоборот — Forbes Kazakhstan">
            <a:extLst>
              <a:ext uri="{FF2B5EF4-FFF2-40B4-BE49-F238E27FC236}">
                <a16:creationId xmlns:a16="http://schemas.microsoft.com/office/drawing/2014/main" id="{9409A3EC-E022-478C-A4D1-94AE05FA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399" y="2431520"/>
            <a:ext cx="3307846" cy="246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Osh sodasi haqida biz bilgan va bilmagan narsalar">
            <a:extLst>
              <a:ext uri="{FF2B5EF4-FFF2-40B4-BE49-F238E27FC236}">
                <a16:creationId xmlns:a16="http://schemas.microsoft.com/office/drawing/2014/main" id="{972CCAFA-28E0-4707-82A5-2A8AA4A99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9" y="4697900"/>
            <a:ext cx="2667000" cy="208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irkaning turlicha xillaridan to'g'ri foydalanamiz – Zira.uz">
            <a:extLst>
              <a:ext uri="{FF2B5EF4-FFF2-40B4-BE49-F238E27FC236}">
                <a16:creationId xmlns:a16="http://schemas.microsoft.com/office/drawing/2014/main" id="{DA9117AD-633E-470F-AF38-48204DF04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8" t="7778" r="10814"/>
          <a:stretch/>
        </p:blipFill>
        <p:spPr bwMode="auto">
          <a:xfrm>
            <a:off x="3657599" y="4981163"/>
            <a:ext cx="2478457" cy="18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4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Karantin vaqtida mahalliy un tanqisligi kuzatilmoqda. Bunga sabab nima?">
            <a:extLst>
              <a:ext uri="{FF2B5EF4-FFF2-40B4-BE49-F238E27FC236}">
                <a16:creationId xmlns:a16="http://schemas.microsoft.com/office/drawing/2014/main" id="{74943CDB-6E71-43F5-87DD-F0E118058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13280" b="11111"/>
          <a:stretch/>
        </p:blipFill>
        <p:spPr bwMode="auto">
          <a:xfrm>
            <a:off x="6341164" y="3515139"/>
            <a:ext cx="554603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Un-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yorma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BD1EB4A-7E8E-46BB-ACFF-2E8BA2DF58A1}"/>
              </a:ext>
            </a:extLst>
          </p:cNvPr>
          <p:cNvSpPr/>
          <p:nvPr/>
        </p:nvSpPr>
        <p:spPr>
          <a:xfrm>
            <a:off x="163996" y="1211146"/>
            <a:ext cx="6019800" cy="95410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Un-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yorma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korxonalarida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bug‘doy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ishlanadi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507876B-2D56-4B1F-A0F6-1042C6159303}"/>
              </a:ext>
            </a:extLst>
          </p:cNvPr>
          <p:cNvSpPr/>
          <p:nvPr/>
        </p:nvSpPr>
        <p:spPr>
          <a:xfrm>
            <a:off x="6341165" y="1033670"/>
            <a:ext cx="5546035" cy="267765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Bug‘doy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yetishtiriladigan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maydonlar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iste’molchilar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yashaydigan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joy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deyarli</a:t>
            </a:r>
            <a:r>
              <a:rPr lang="ml-I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yonma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-yon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joylashgani</a:t>
            </a:r>
            <a:r>
              <a:rPr lang="ml-I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ml-I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bug‘doyni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ishlaydigan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korxona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(elevator)lar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bug‘doy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yetishtirilayotgan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joyda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ham,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shaharlarda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ml-I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Олимлар: буғдой дони ўлим хавфи бўлган касалликларни даволовчи хусусиятига  эга — Sof.uz">
            <a:extLst>
              <a:ext uri="{FF2B5EF4-FFF2-40B4-BE49-F238E27FC236}">
                <a16:creationId xmlns:a16="http://schemas.microsoft.com/office/drawing/2014/main" id="{7F99D96C-19D5-42BC-A9B7-EAE251758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6" y="2462001"/>
            <a:ext cx="5791200" cy="39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95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19278"/>
            <a:ext cx="12192000" cy="83099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5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moyi</a:t>
            </a:r>
            <a:r>
              <a:rPr lang="en-US" sz="5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5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endParaRPr lang="ru-RU" sz="5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228600" y="1010478"/>
            <a:ext cx="5867400" cy="173272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chiqaruvchi</a:t>
            </a:r>
            <a:r>
              <a:rPr lang="ml-I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sirasiga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ml-I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moyi</a:t>
            </a:r>
            <a:r>
              <a:rPr lang="ml-I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chigit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13AC7EDC-098B-4314-BA4D-51AAE05D4283}"/>
              </a:ext>
            </a:extLst>
          </p:cNvPr>
          <p:cNvSpPr/>
          <p:nvPr/>
        </p:nvSpPr>
        <p:spPr>
          <a:xfrm>
            <a:off x="6248400" y="4648200"/>
            <a:ext cx="5622235" cy="18288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chiqaruvchi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qolaversa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ml-I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Ёғ-мой саноати корхоналари уюшмаси ташкил этилди">
            <a:extLst>
              <a:ext uri="{FF2B5EF4-FFF2-40B4-BE49-F238E27FC236}">
                <a16:creationId xmlns:a16="http://schemas.microsoft.com/office/drawing/2014/main" id="{245D3BB7-DD2A-4562-AD2C-30482E395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65150"/>
            <a:ext cx="5867400" cy="357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orxona haqida | АО «Guliston ekstrakt yog'»">
            <a:extLst>
              <a:ext uri="{FF2B5EF4-FFF2-40B4-BE49-F238E27FC236}">
                <a16:creationId xmlns:a16="http://schemas.microsoft.com/office/drawing/2014/main" id="{5BCCA70D-ECDB-4698-9E9C-C7E59E3C1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10479"/>
            <a:ext cx="5317435" cy="348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o'sht va go'sht mahsulotlari | LeBazar.uz internet do'koni">
            <a:extLst>
              <a:ext uri="{FF2B5EF4-FFF2-40B4-BE49-F238E27FC236}">
                <a16:creationId xmlns:a16="http://schemas.microsoft.com/office/drawing/2014/main" id="{F21D2324-BC42-4137-92C5-08ECDABDA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77" y="2951437"/>
            <a:ext cx="5384959" cy="339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3904"/>
            <a:ext cx="12192000" cy="83099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Go‘sht</a:t>
            </a:r>
            <a:r>
              <a:rPr lang="en-US" sz="5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korxonalari</a:t>
            </a:r>
            <a:endParaRPr lang="ru-RU" sz="5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5963477" y="1028257"/>
            <a:ext cx="5867400" cy="157418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Hozirda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transportning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ml-IN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muzlatkichlar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go‘shtning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sifatini</a:t>
            </a:r>
            <a:r>
              <a:rPr lang="ml-IN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buzmay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masofaga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tashish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imkonini</a:t>
            </a:r>
            <a:r>
              <a:rPr lang="ml-IN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bermoqda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CD4B0A62-DD8E-4076-A09C-CC23D8D0EFFA}"/>
              </a:ext>
            </a:extLst>
          </p:cNvPr>
          <p:cNvSpPr/>
          <p:nvPr/>
        </p:nvSpPr>
        <p:spPr>
          <a:xfrm>
            <a:off x="177641" y="4572000"/>
            <a:ext cx="5867399" cy="196166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Go‘sht</a:t>
            </a:r>
            <a:r>
              <a:rPr lang="en-US" sz="26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mahsuloti</a:t>
            </a:r>
            <a:r>
              <a:rPr lang="ml-IN" sz="26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6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iste’mol</a:t>
            </a:r>
            <a:r>
              <a:rPr lang="en-US" sz="26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qilinadigan</a:t>
            </a:r>
            <a:r>
              <a:rPr lang="en-US" sz="26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Toshkent,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Andijon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Namangan,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Ohangaron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ml-IN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shaharlarda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go‘sht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kombinatlari</a:t>
            </a:r>
            <a:r>
              <a:rPr lang="ml-IN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ishlamoqda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Улгуржи озиқ-овқат савдо! (@oziq_ovqat) | Twitter">
            <a:extLst>
              <a:ext uri="{FF2B5EF4-FFF2-40B4-BE49-F238E27FC236}">
                <a16:creationId xmlns:a16="http://schemas.microsoft.com/office/drawing/2014/main" id="{4E523F4B-2AFF-4D76-8F48-72D6EC52C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80" y="1028095"/>
            <a:ext cx="5537359" cy="339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28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3157"/>
            <a:ext cx="12192000" cy="73866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9AF7CBB-571D-4FA1-97C2-DFB3DAC74719}"/>
              </a:ext>
            </a:extLst>
          </p:cNvPr>
          <p:cNvSpPr/>
          <p:nvPr/>
        </p:nvSpPr>
        <p:spPr>
          <a:xfrm>
            <a:off x="480391" y="1049406"/>
            <a:ext cx="6324600" cy="2133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zavodlari</a:t>
            </a:r>
            <a:r>
              <a:rPr lang="ml-I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makaron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qandolat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fabrikalari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ml-I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ml-IN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punktlarida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joylashtiriladi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 descr="Макароны из твердых сортов пшеницы">
            <a:extLst>
              <a:ext uri="{FF2B5EF4-FFF2-40B4-BE49-F238E27FC236}">
                <a16:creationId xmlns:a16="http://schemas.microsoft.com/office/drawing/2014/main" id="{57DFE101-FFE3-4E28-B782-B213ACDFC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91579"/>
            <a:ext cx="3962400" cy="307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kfa, Artel va Mediapark qandolat va makaron mahsulotlarini ishlab  chiqaruvchi fabrikalar ochadi">
            <a:extLst>
              <a:ext uri="{FF2B5EF4-FFF2-40B4-BE49-F238E27FC236}">
                <a16:creationId xmlns:a16="http://schemas.microsoft.com/office/drawing/2014/main" id="{9671F345-EB2C-403A-8715-76A9BA975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91579"/>
            <a:ext cx="3886200" cy="307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Хлебобулочные, кондитерские изделия">
            <a:extLst>
              <a:ext uri="{FF2B5EF4-FFF2-40B4-BE49-F238E27FC236}">
                <a16:creationId xmlns:a16="http://schemas.microsoft.com/office/drawing/2014/main" id="{8064E772-E7E0-41E8-BDA0-888CCA05B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0" b="28000"/>
          <a:stretch/>
        </p:blipFill>
        <p:spPr bwMode="auto">
          <a:xfrm>
            <a:off x="8533570" y="3533600"/>
            <a:ext cx="3277430" cy="296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Bu NONLARDAN Keyin Non Sotib olmaysiz // UY NONI Tayyorlash // УЗБЕКИСКИЙ  ЛЕПЕШКА // UZBEK BREAD - YouTube">
            <a:extLst>
              <a:ext uri="{FF2B5EF4-FFF2-40B4-BE49-F238E27FC236}">
                <a16:creationId xmlns:a16="http://schemas.microsoft.com/office/drawing/2014/main" id="{23825D99-3099-4F73-BB42-D07818405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3333"/>
          <a:stretch/>
        </p:blipFill>
        <p:spPr bwMode="auto">
          <a:xfrm>
            <a:off x="7162800" y="914400"/>
            <a:ext cx="4572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3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2585</TotalTime>
  <Words>1032</Words>
  <Application>Microsoft Office PowerPoint</Application>
  <PresentationFormat>Широкоэкранный</PresentationFormat>
  <Paragraphs>97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Open Sans</vt:lpstr>
      <vt:lpstr>Open Sans Light</vt:lpstr>
      <vt:lpstr>Verdana</vt:lpstr>
      <vt:lpstr>Office Theme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O‘simlik moyi ishlab chiqarish</vt:lpstr>
      <vt:lpstr>Go‘sht korxonalari</vt:lpstr>
      <vt:lpstr>Yengil sanoat </vt:lpstr>
      <vt:lpstr>ПРВ</vt:lpstr>
      <vt:lpstr>ПРВ</vt:lpstr>
      <vt:lpstr>Презентация PowerPoint</vt:lpstr>
      <vt:lpstr>ПРВ</vt:lpstr>
      <vt:lpstr>ПРВ</vt:lpstr>
      <vt:lpstr>ПРВ</vt:lpstr>
      <vt:lpstr>ПРВ</vt:lpstr>
      <vt:lpstr>ПРВ</vt:lpstr>
      <vt:lpstr>ПРВ</vt:lpstr>
      <vt:lpstr>ПРВ</vt:lpstr>
      <vt:lpstr>ПРВ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HP_notebook</cp:lastModifiedBy>
  <cp:revision>220</cp:revision>
  <dcterms:created xsi:type="dcterms:W3CDTF">2020-06-30T15:34:35Z</dcterms:created>
  <dcterms:modified xsi:type="dcterms:W3CDTF">2021-02-17T10:26:52Z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2020-06-30T00:00:00Z</vt:filetime>
  </property>
</Properties>
</file>