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261" r:id="rId6"/>
    <p:sldId id="309" r:id="rId7"/>
    <p:sldId id="269" r:id="rId8"/>
    <p:sldId id="310" r:id="rId9"/>
    <p:sldId id="263" r:id="rId10"/>
    <p:sldId id="315" r:id="rId11"/>
    <p:sldId id="336" r:id="rId12"/>
    <p:sldId id="337" r:id="rId13"/>
    <p:sldId id="329" r:id="rId14"/>
    <p:sldId id="316" r:id="rId15"/>
    <p:sldId id="338" r:id="rId16"/>
    <p:sldId id="339" r:id="rId17"/>
    <p:sldId id="340" r:id="rId18"/>
    <p:sldId id="341" r:id="rId19"/>
    <p:sldId id="342" r:id="rId20"/>
    <p:sldId id="343" r:id="rId21"/>
    <p:sldId id="296" r:id="rId2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6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21568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403349" y="2286000"/>
            <a:ext cx="7131051" cy="273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4400" b="1" dirty="0">
              <a:solidFill>
                <a:srgbClr val="002060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400" b="1" dirty="0">
                <a:solidFill>
                  <a:srgbClr val="002060"/>
                </a:solidFill>
              </a:rPr>
              <a:t>MAVZU: SANOAT VA EKOLOGIK MUAMMOLAR. AGROSANOAT MAJMUASI</a:t>
            </a:r>
            <a:endParaRPr lang="ru-RU" altLang="ru-RU" sz="4400" b="1" dirty="0">
              <a:solidFill>
                <a:srgbClr val="00206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2845" y="2591398"/>
            <a:ext cx="728133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356614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69610" y="351276"/>
            <a:ext cx="1828478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46649" y="533400"/>
            <a:ext cx="795383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ru-RU" sz="54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20429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696384" y="533400"/>
            <a:ext cx="709083" cy="984251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1166285" y="893234"/>
            <a:ext cx="131233" cy="230717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5362" name="Picture 2" descr="Экологический марафон в объединении «Подготовка детей к школе»">
            <a:extLst>
              <a:ext uri="{FF2B5EF4-FFF2-40B4-BE49-F238E27FC236}">
                <a16:creationId xmlns:a16="http://schemas.microsoft.com/office/drawing/2014/main" id="{9DF3942F-47A1-4825-9CA2-B9995443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512" y="3076528"/>
            <a:ext cx="3250996" cy="194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090A3B-97BB-4448-9901-91735FF91228}"/>
              </a:ext>
            </a:extLst>
          </p:cNvPr>
          <p:cNvSpPr/>
          <p:nvPr/>
        </p:nvSpPr>
        <p:spPr>
          <a:xfrm>
            <a:off x="1318686" y="5952292"/>
            <a:ext cx="90445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31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AGROSANOAT MAJMUASI TARKIBI</a:t>
            </a:r>
            <a:endParaRPr lang="ru-RU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207935" y="1127988"/>
            <a:ext cx="5888065" cy="13866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ishlovchi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</a:t>
            </a:r>
            <a:r>
              <a:rPr lang="ml-I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Сок &quot;Meva&quot; 1 л">
            <a:extLst>
              <a:ext uri="{FF2B5EF4-FFF2-40B4-BE49-F238E27FC236}">
                <a16:creationId xmlns:a16="http://schemas.microsoft.com/office/drawing/2014/main" id="{CE727907-5CF1-4DCB-8FB2-B5B47A771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27989"/>
            <a:ext cx="4876800" cy="26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Хлебобулочные, кондитерские изделия">
            <a:extLst>
              <a:ext uri="{FF2B5EF4-FFF2-40B4-BE49-F238E27FC236}">
                <a16:creationId xmlns:a16="http://schemas.microsoft.com/office/drawing/2014/main" id="{A58CF9DA-CAE3-4EEF-BE29-BEA18F33E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16244" r="1755" b="13356"/>
          <a:stretch/>
        </p:blipFill>
        <p:spPr bwMode="auto">
          <a:xfrm>
            <a:off x="29817" y="3048000"/>
            <a:ext cx="405926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mato Ketchup Recipe By Chef Zakir - Cook with Hamariweb.com">
            <a:extLst>
              <a:ext uri="{FF2B5EF4-FFF2-40B4-BE49-F238E27FC236}">
                <a16:creationId xmlns:a16="http://schemas.microsoft.com/office/drawing/2014/main" id="{F9A110A0-884A-4FA5-8364-21243D0D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733801"/>
            <a:ext cx="4876800" cy="284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O'simlik yog'larining foydasi - Zamin.uz">
            <a:extLst>
              <a:ext uri="{FF2B5EF4-FFF2-40B4-BE49-F238E27FC236}">
                <a16:creationId xmlns:a16="http://schemas.microsoft.com/office/drawing/2014/main" id="{75F1D665-1B8F-4F4E-8D18-66FA291D6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7" t="3547" r="3435" b="8710"/>
          <a:stretch/>
        </p:blipFill>
        <p:spPr bwMode="auto">
          <a:xfrm>
            <a:off x="3888271" y="3048000"/>
            <a:ext cx="2929559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497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AGROSANOAT MAJMUASI	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9AF7CBB-571D-4FA1-97C2-DFB3DAC74719}"/>
              </a:ext>
            </a:extLst>
          </p:cNvPr>
          <p:cNvSpPr/>
          <p:nvPr/>
        </p:nvSpPr>
        <p:spPr>
          <a:xfrm>
            <a:off x="228600" y="990600"/>
            <a:ext cx="6324600" cy="2438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ASM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27,3 %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xo‘jaligida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OTB O'zbekistonda meva-sabzavot yetishtirishni rivojlantirishni  qo'llab-quvvatlaydi – Gazeta.uz">
            <a:extLst>
              <a:ext uri="{FF2B5EF4-FFF2-40B4-BE49-F238E27FC236}">
                <a16:creationId xmlns:a16="http://schemas.microsoft.com/office/drawing/2014/main" id="{518F5B47-6F69-469E-AF87-BDF665374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1423"/>
            <a:ext cx="481716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ахсус жамғарма узумчиликни ривожлантиришни молиялаштиради | NORMA.UZ">
            <a:extLst>
              <a:ext uri="{FF2B5EF4-FFF2-40B4-BE49-F238E27FC236}">
                <a16:creationId xmlns:a16="http://schemas.microsoft.com/office/drawing/2014/main" id="{83087286-AFE4-4F54-9838-0A9D5991E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4623"/>
            <a:ext cx="5715000" cy="30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lanting a Shady Strip | HGTV">
            <a:extLst>
              <a:ext uri="{FF2B5EF4-FFF2-40B4-BE49-F238E27FC236}">
                <a16:creationId xmlns:a16="http://schemas.microsoft.com/office/drawing/2014/main" id="{8E55EC26-B221-4B4F-9D57-3CA2BD4A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36504"/>
            <a:ext cx="48006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76943"/>
            <a:ext cx="12175435" cy="67710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QISHLOQ XO‘JALIGIDAGI O‘ZGARISHLAR</a:t>
            </a: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304800" y="944172"/>
            <a:ext cx="5870714" cy="2029154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maydonlarini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optimallashtirish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ekinlarini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rayonlashtirish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Prezident sholichilikka oid yangi qaror imzolashi kutilyapti">
            <a:extLst>
              <a:ext uri="{FF2B5EF4-FFF2-40B4-BE49-F238E27FC236}">
                <a16:creationId xmlns:a16="http://schemas.microsoft.com/office/drawing/2014/main" id="{F7D62254-44CD-4865-B6DB-99FC469C4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17" y="821446"/>
            <a:ext cx="5029200" cy="26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ndan tashqari. Agronomiya asoslari">
            <a:extLst>
              <a:ext uri="{FF2B5EF4-FFF2-40B4-BE49-F238E27FC236}">
                <a16:creationId xmlns:a16="http://schemas.microsoft.com/office/drawing/2014/main" id="{9797665F-10C2-413C-B6D4-141BBEFF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5029200" cy="30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evali bog'lar va issiqxona xo'jaliklari xatlovdan o'tkaziladi">
            <a:extLst>
              <a:ext uri="{FF2B5EF4-FFF2-40B4-BE49-F238E27FC236}">
                <a16:creationId xmlns:a16="http://schemas.microsoft.com/office/drawing/2014/main" id="{FB3D1222-E1E5-4B09-8912-39312E07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7333"/>
            <a:ext cx="6096000" cy="34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46166"/>
            <a:ext cx="12175435" cy="615553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QISHLOQ XO‘JALIGIDAGI O‘ZGARISHLAR</a:t>
            </a: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304800" y="983326"/>
            <a:ext cx="6400800" cy="272622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g‘alla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kartoshka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sabzavot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4,3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2,7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4,8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Kartoshka yetishtirish va urugʻchiligini yana-da rivojlantirish borasida  Prezident qarori joylarda qanday bajarilyapti?">
            <a:extLst>
              <a:ext uri="{FF2B5EF4-FFF2-40B4-BE49-F238E27FC236}">
                <a16:creationId xmlns:a16="http://schemas.microsoft.com/office/drawing/2014/main" id="{E6C2A18D-3D81-4305-BAF4-6C249A744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25" y="941646"/>
            <a:ext cx="4953000" cy="28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unyoning mevalari yig'ilsa butun...">
            <a:extLst>
              <a:ext uri="{FF2B5EF4-FFF2-40B4-BE49-F238E27FC236}">
                <a16:creationId xmlns:a16="http://schemas.microsoft.com/office/drawing/2014/main" id="{A478A2FB-F70A-4FD8-8BB9-6CE48F92E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 bwMode="auto">
          <a:xfrm>
            <a:off x="304801" y="3987862"/>
            <a:ext cx="3276600" cy="27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evalar Instagram posts (photos and videos) - Picuki.com">
            <a:extLst>
              <a:ext uri="{FF2B5EF4-FFF2-40B4-BE49-F238E27FC236}">
                <a16:creationId xmlns:a16="http://schemas.microsoft.com/office/drawing/2014/main" id="{A480B2EE-F0F7-4597-A0BA-6AFF2091B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0"/>
          <a:stretch/>
        </p:blipFill>
        <p:spPr bwMode="auto">
          <a:xfrm>
            <a:off x="8580783" y="3987862"/>
            <a:ext cx="3276599" cy="274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O'zbekiston 7 oyda 21,5 ming tonnadan ziyod uzum eksport qildi — Review.uz">
            <a:extLst>
              <a:ext uri="{FF2B5EF4-FFF2-40B4-BE49-F238E27FC236}">
                <a16:creationId xmlns:a16="http://schemas.microsoft.com/office/drawing/2014/main" id="{8A638B6E-E568-4929-9265-661B20D46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85" y="4007740"/>
            <a:ext cx="4601815" cy="27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46166"/>
            <a:ext cx="12175435" cy="615553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QISHLOQ XO‘JALIGIDAGI O‘ZGARISHLAR</a:t>
            </a: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6054586" y="933273"/>
            <a:ext cx="5486400" cy="173562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xo‘jaliklarining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rivojlantirilishi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ТОМОРҚАДАН САМАРАЛИ ВА УНУМЛИ ФОЙДАЛАНИШ КОНИ ФОЙДА — Янгиликлар — Миллий  тикланиш">
            <a:extLst>
              <a:ext uri="{FF2B5EF4-FFF2-40B4-BE49-F238E27FC236}">
                <a16:creationId xmlns:a16="http://schemas.microsoft.com/office/drawing/2014/main" id="{68E9B185-54B9-4D74-B26C-E612B5CE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88" y="3032785"/>
            <a:ext cx="5486399" cy="336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ntensiv bog'lar va issiqxonalar aholiga lizingga beriladi — Sof.uz">
            <a:extLst>
              <a:ext uri="{FF2B5EF4-FFF2-40B4-BE49-F238E27FC236}">
                <a16:creationId xmlns:a16="http://schemas.microsoft.com/office/drawing/2014/main" id="{A6114978-FFE7-4637-8520-74C38763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199"/>
            <a:ext cx="5883964" cy="327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G'alla hosildorligini aniqlash bo'yicha nizom tasdiqlandi">
            <a:extLst>
              <a:ext uri="{FF2B5EF4-FFF2-40B4-BE49-F238E27FC236}">
                <a16:creationId xmlns:a16="http://schemas.microsoft.com/office/drawing/2014/main" id="{21C8D844-2DA0-4BA3-9ACD-6FC54BDC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1"/>
            <a:ext cx="4953000" cy="26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8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46166"/>
            <a:ext cx="12175435" cy="615553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QISHLOQ XO‘JALIGIDAGI O‘ZGARISHLAR</a:t>
            </a:r>
          </a:p>
        </p:txBody>
      </p:sp>
      <p:pic>
        <p:nvPicPr>
          <p:cNvPr id="12290" name="Picture 2" descr="Гидропоника: что это, польза и вред, типы гидропонных систем, преимущества,  как сделать своими руками в домашних условиях">
            <a:extLst>
              <a:ext uri="{FF2B5EF4-FFF2-40B4-BE49-F238E27FC236}">
                <a16:creationId xmlns:a16="http://schemas.microsoft.com/office/drawing/2014/main" id="{3A384FC4-27BB-44D9-AC85-39597D2B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" y="910082"/>
            <a:ext cx="55626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Qishloq xo'jaligida suv tejovchi sug'orish texnologiyalarini joriy etish  bo'yicha xarajatlarning bir qismi qoplab beriladi">
            <a:extLst>
              <a:ext uri="{FF2B5EF4-FFF2-40B4-BE49-F238E27FC236}">
                <a16:creationId xmlns:a16="http://schemas.microsoft.com/office/drawing/2014/main" id="{FF41FB3A-2E31-4A1E-BCE7-261B64E0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916708"/>
            <a:ext cx="5562598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Наманганлик фермер чорвачилик кластерини ташкил қилмоқчи | АгроОлам.Uz">
            <a:extLst>
              <a:ext uri="{FF2B5EF4-FFF2-40B4-BE49-F238E27FC236}">
                <a16:creationId xmlns:a16="http://schemas.microsoft.com/office/drawing/2014/main" id="{4A6A9022-72EF-4426-B945-DE3F6EB5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36" y="3940554"/>
            <a:ext cx="559573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Uzbek | Holland Rosetta / Розетта Агро">
            <a:extLst>
              <a:ext uri="{FF2B5EF4-FFF2-40B4-BE49-F238E27FC236}">
                <a16:creationId xmlns:a16="http://schemas.microsoft.com/office/drawing/2014/main" id="{321B2CD5-296D-4697-8614-1D372E483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5" y="3917777"/>
            <a:ext cx="5552660" cy="266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5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76943"/>
            <a:ext cx="12175435" cy="67710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QISHLOQ XO‘JALIGI</a:t>
            </a:r>
            <a:endParaRPr lang="en-US" sz="4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5181600" y="957424"/>
            <a:ext cx="6705600" cy="2510662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ma’danli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o‘g‘itlar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yetishtirilgan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tugaydi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Урожай фруктов и овощей в странах ЕС снизился относительно прошлого...">
            <a:extLst>
              <a:ext uri="{FF2B5EF4-FFF2-40B4-BE49-F238E27FC236}">
                <a16:creationId xmlns:a16="http://schemas.microsoft.com/office/drawing/2014/main" id="{E874E7F8-8E56-4871-B5E0-DD639492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0360"/>
            <a:ext cx="4620459" cy="281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ut va sut mahsulotlarini tekshirishga doir xalqaro standartlar qabul  qilindi">
            <a:extLst>
              <a:ext uri="{FF2B5EF4-FFF2-40B4-BE49-F238E27FC236}">
                <a16:creationId xmlns:a16="http://schemas.microsoft.com/office/drawing/2014/main" id="{2120298A-F0B3-4A87-9727-C85490BD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876800" cy="300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O'zekspomarkaz”da Xalqaro meva-sabzavot yarmarkasi boshlandi">
            <a:extLst>
              <a:ext uri="{FF2B5EF4-FFF2-40B4-BE49-F238E27FC236}">
                <a16:creationId xmlns:a16="http://schemas.microsoft.com/office/drawing/2014/main" id="{0DF9F098-7E20-4566-B7B1-CC29CA1CC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"/>
          <a:stretch/>
        </p:blipFill>
        <p:spPr bwMode="auto">
          <a:xfrm>
            <a:off x="5437941" y="3657600"/>
            <a:ext cx="6373059" cy="301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5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76944"/>
            <a:ext cx="12175435" cy="67710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AGROSANOAT INTEGRATSIYASI</a:t>
            </a:r>
          </a:p>
        </p:txBody>
      </p:sp>
      <p:pic>
        <p:nvPicPr>
          <p:cNvPr id="14340" name="Picture 4" descr="Mahalladagi ishsizlar paxta terimiga o'z xohishlari bilan chiqishlari  mumkinmi? | UzReport.news">
            <a:extLst>
              <a:ext uri="{FF2B5EF4-FFF2-40B4-BE49-F238E27FC236}">
                <a16:creationId xmlns:a16="http://schemas.microsoft.com/office/drawing/2014/main" id="{1A40166E-AA6F-43D2-B773-B01878E8A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87862"/>
            <a:ext cx="4605337" cy="28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Сок &quot;Meva&quot; 200 мл">
            <a:extLst>
              <a:ext uri="{FF2B5EF4-FFF2-40B4-BE49-F238E27FC236}">
                <a16:creationId xmlns:a16="http://schemas.microsoft.com/office/drawing/2014/main" id="{3169E45C-D11D-49DA-B5ED-0C90DDEE0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11"/>
          <a:stretch/>
        </p:blipFill>
        <p:spPr bwMode="auto">
          <a:xfrm>
            <a:off x="7040216" y="940860"/>
            <a:ext cx="4008784" cy="261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Яблоки фото - Apple picture - олма расм - Olma rasm » Fotouz.uz | Фото HD  Photo Wallper Pictures Images Мода fashion Обои 2019 Скачать картинки |  Обои на рабочий стол, скачать">
            <a:extLst>
              <a:ext uri="{FF2B5EF4-FFF2-40B4-BE49-F238E27FC236}">
                <a16:creationId xmlns:a16="http://schemas.microsoft.com/office/drawing/2014/main" id="{9AD225F5-A599-4C6D-91C0-D62DB06B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3855"/>
            <a:ext cx="4605337" cy="25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Бүтээгдэхүүний найрлага дахь уураг нь нүүрс ус агуулсан витаминыг өөх тос  болгодог. Уураг, өөх тос, нүүрс ус">
            <a:extLst>
              <a:ext uri="{FF2B5EF4-FFF2-40B4-BE49-F238E27FC236}">
                <a16:creationId xmlns:a16="http://schemas.microsoft.com/office/drawing/2014/main" id="{CEB7C346-AC8A-4965-947B-620ACD26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16" y="3879281"/>
            <a:ext cx="4114800" cy="261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D615F3E5-F57B-4E95-9F4F-B7648DFDD702}"/>
              </a:ext>
            </a:extLst>
          </p:cNvPr>
          <p:cNvSpPr/>
          <p:nvPr/>
        </p:nvSpPr>
        <p:spPr>
          <a:xfrm>
            <a:off x="5135216" y="1814233"/>
            <a:ext cx="1905000" cy="659559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11E6FACA-A32B-47B0-8CFC-B7BAB9DB7248}"/>
              </a:ext>
            </a:extLst>
          </p:cNvPr>
          <p:cNvSpPr/>
          <p:nvPr/>
        </p:nvSpPr>
        <p:spPr>
          <a:xfrm>
            <a:off x="5143499" y="4780835"/>
            <a:ext cx="1905000" cy="659559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0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3F1542D-1C8A-4549-85AD-A27E8CFA1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" y="4363262"/>
            <a:ext cx="11506200" cy="861774"/>
          </a:xfrm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baholang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07722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88EE1F1-1CD4-4293-AD15-5B7E9E43B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98246"/>
              </p:ext>
            </p:extLst>
          </p:nvPr>
        </p:nvGraphicFramePr>
        <p:xfrm>
          <a:off x="152400" y="820702"/>
          <a:ext cx="11887200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46215267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28518711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016709944"/>
                    </a:ext>
                  </a:extLst>
                </a:gridCol>
              </a:tblGrid>
              <a:tr h="3972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Ma’lumotlar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1-mamlakat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2-mamlakat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23815"/>
                  </a:ext>
                </a:extLst>
              </a:tr>
              <a:tr h="370758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Aholi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million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95664"/>
                  </a:ext>
                </a:extLst>
              </a:tr>
              <a:tr h="662068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tug‘ilish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ko‘rsatkichi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(1000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kishiga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nisbatan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tug‘ilish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429084"/>
                  </a:ext>
                </a:extLst>
              </a:tr>
              <a:tr h="37075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o‘lim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ko‘rsatkichi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(1000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kishiga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nisbatan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o‘lim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744720"/>
                  </a:ext>
                </a:extLst>
              </a:tr>
              <a:tr h="370758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Umumiy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yer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maydoni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gektar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85335"/>
                  </a:ext>
                </a:extLst>
              </a:tr>
              <a:tr h="370758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don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yetishtirish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foizda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30 %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18 %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98435"/>
                  </a:ext>
                </a:extLst>
              </a:tr>
              <a:tr h="370758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sanoat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mahsuloti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ishlab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chiqarish</a:t>
                      </a:r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foizda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ru-RU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880412"/>
                  </a:ext>
                </a:extLst>
              </a:tr>
            </a:tbl>
          </a:graphicData>
        </a:graphic>
      </p:graphicFrame>
      <p:sp>
        <p:nvSpPr>
          <p:cNvPr id="13" name="Скругленный прямоугольник 2">
            <a:extLst>
              <a:ext uri="{FF2B5EF4-FFF2-40B4-BE49-F238E27FC236}">
                <a16:creationId xmlns:a16="http://schemas.microsoft.com/office/drawing/2014/main" id="{0DA0373E-FEE5-4249-B52C-528AD4B8627B}"/>
              </a:ext>
            </a:extLst>
          </p:cNvPr>
          <p:cNvSpPr/>
          <p:nvPr/>
        </p:nvSpPr>
        <p:spPr>
          <a:xfrm>
            <a:off x="8305800" y="5423185"/>
            <a:ext cx="335280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ifloslanish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</a:t>
            </a:r>
          </a:p>
        </p:txBody>
      </p:sp>
      <p:sp>
        <p:nvSpPr>
          <p:cNvPr id="14" name="Скругленный прямоугольник 2">
            <a:extLst>
              <a:ext uri="{FF2B5EF4-FFF2-40B4-BE49-F238E27FC236}">
                <a16:creationId xmlns:a16="http://schemas.microsoft.com/office/drawing/2014/main" id="{5B78B704-1229-43B8-971E-7B080A561424}"/>
              </a:ext>
            </a:extLst>
          </p:cNvPr>
          <p:cNvSpPr/>
          <p:nvPr/>
        </p:nvSpPr>
        <p:spPr>
          <a:xfrm>
            <a:off x="4381500" y="5423185"/>
            <a:ext cx="3352800" cy="106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muammosi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</a:p>
        </p:txBody>
      </p:sp>
      <p:sp>
        <p:nvSpPr>
          <p:cNvPr id="16" name="Скругленный прямоугольник 2">
            <a:extLst>
              <a:ext uri="{FF2B5EF4-FFF2-40B4-BE49-F238E27FC236}">
                <a16:creationId xmlns:a16="http://schemas.microsoft.com/office/drawing/2014/main" id="{30DD7809-BC94-47A9-8085-70DE5E401907}"/>
              </a:ext>
            </a:extLst>
          </p:cNvPr>
          <p:cNvSpPr/>
          <p:nvPr/>
        </p:nvSpPr>
        <p:spPr>
          <a:xfrm>
            <a:off x="457200" y="5423185"/>
            <a:ext cx="33528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0012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1085253"/>
            <a:ext cx="11734800" cy="1058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ekologik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muammolar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Agrosanoat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majmuasi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mavzularini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600" y="2320512"/>
            <a:ext cx="11734800" cy="10830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Sanoatning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atrof-muhitga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ta’siri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mavzusida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55504"/>
            <a:ext cx="6705600" cy="320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7B19D4-9AFC-4BBF-A861-EB3E0DD05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00" t="31248" r="7847" b="18874"/>
          <a:stretch/>
        </p:blipFill>
        <p:spPr>
          <a:xfrm>
            <a:off x="7696200" y="3547352"/>
            <a:ext cx="3657600" cy="320131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110789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SANOAT TARMOQLARI ATROF – MUHITGA TA‘SIR KO‘RSATISHIGA QARAB QUYIDAGICHA BO‘LADI: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9844" y="1295400"/>
            <a:ext cx="11052312" cy="148290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ifloslanishiga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ta‘sir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elektroenergetikasi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80DC7086-CF13-43BF-AE19-E3484D3D847E}"/>
              </a:ext>
            </a:extLst>
          </p:cNvPr>
          <p:cNvSpPr/>
          <p:nvPr/>
        </p:nvSpPr>
        <p:spPr>
          <a:xfrm>
            <a:off x="566531" y="3010523"/>
            <a:ext cx="11052312" cy="148290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ifloslanishiga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ta‘sir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neft-kimyo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sut-go‘sht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13BDAEA7-C25D-45CD-9590-F9F3177C48CA}"/>
              </a:ext>
            </a:extLst>
          </p:cNvPr>
          <p:cNvSpPr/>
          <p:nvPr/>
        </p:nvSpPr>
        <p:spPr>
          <a:xfrm>
            <a:off x="586409" y="4725646"/>
            <a:ext cx="11052312" cy="148290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resurslarining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ifloslanishi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buzilishiga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ta‘sir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tog‘-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materiallarini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SANOAT KORXONALARINI JOYLASHTIRISHGA TA‘SIR ETUVCHI OMILLAR: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8600" y="1295399"/>
            <a:ext cx="3505200" cy="1066800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endParaRPr lang="ru-RU" sz="3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A1311FAD-AEDC-4FC8-BE72-506E18159D65}"/>
              </a:ext>
            </a:extLst>
          </p:cNvPr>
          <p:cNvSpPr/>
          <p:nvPr/>
        </p:nvSpPr>
        <p:spPr>
          <a:xfrm>
            <a:off x="4313583" y="1335155"/>
            <a:ext cx="3505200" cy="1066800"/>
          </a:xfrm>
          <a:prstGeom prst="round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endParaRPr lang="ru-RU" sz="3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4CE02261-920E-41E2-82DA-4FA2FFF51847}"/>
              </a:ext>
            </a:extLst>
          </p:cNvPr>
          <p:cNvSpPr/>
          <p:nvPr/>
        </p:nvSpPr>
        <p:spPr>
          <a:xfrm>
            <a:off x="8458200" y="1335156"/>
            <a:ext cx="35052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endParaRPr lang="ru-RU" sz="3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F0D498F0-900F-4361-8360-ED2321DE593C}"/>
              </a:ext>
            </a:extLst>
          </p:cNvPr>
          <p:cNvSpPr/>
          <p:nvPr/>
        </p:nvSpPr>
        <p:spPr>
          <a:xfrm>
            <a:off x="159026" y="2895600"/>
            <a:ext cx="3505200" cy="106680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endParaRPr lang="ru-RU" sz="3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8860C0FF-2346-4963-BB8E-966C28052407}"/>
              </a:ext>
            </a:extLst>
          </p:cNvPr>
          <p:cNvSpPr/>
          <p:nvPr/>
        </p:nvSpPr>
        <p:spPr>
          <a:xfrm>
            <a:off x="4313583" y="2895600"/>
            <a:ext cx="350520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endParaRPr lang="ru-RU" sz="3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id="{F40015DD-32E3-4358-B629-EF2C8F278973}"/>
              </a:ext>
            </a:extLst>
          </p:cNvPr>
          <p:cNvSpPr/>
          <p:nvPr/>
        </p:nvSpPr>
        <p:spPr>
          <a:xfrm>
            <a:off x="8484705" y="2895600"/>
            <a:ext cx="3505200" cy="106680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endParaRPr lang="ru-RU" sz="3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2">
            <a:extLst>
              <a:ext uri="{FF2B5EF4-FFF2-40B4-BE49-F238E27FC236}">
                <a16:creationId xmlns:a16="http://schemas.microsoft.com/office/drawing/2014/main" id="{E53610D0-7741-4390-80E3-B6FD252FC649}"/>
              </a:ext>
            </a:extLst>
          </p:cNvPr>
          <p:cNvSpPr/>
          <p:nvPr/>
        </p:nvSpPr>
        <p:spPr>
          <a:xfrm>
            <a:off x="1676400" y="4525618"/>
            <a:ext cx="3505200" cy="1066800"/>
          </a:xfrm>
          <a:prstGeom prst="roundRect">
            <a:avLst/>
          </a:prstGeom>
          <a:solidFill>
            <a:srgbClr val="AC75D5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34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spc="-1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endParaRPr lang="ru-RU" sz="34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2">
            <a:extLst>
              <a:ext uri="{FF2B5EF4-FFF2-40B4-BE49-F238E27FC236}">
                <a16:creationId xmlns:a16="http://schemas.microsoft.com/office/drawing/2014/main" id="{8E55823D-30BA-4883-95C4-1E64C1A9CF3F}"/>
              </a:ext>
            </a:extLst>
          </p:cNvPr>
          <p:cNvSpPr/>
          <p:nvPr/>
        </p:nvSpPr>
        <p:spPr>
          <a:xfrm>
            <a:off x="6748670" y="4465984"/>
            <a:ext cx="350520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spc="-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3400" b="1" spc="-1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spc="-15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</a:t>
            </a:r>
            <a:endParaRPr lang="ru-RU" sz="3400" b="1" spc="-1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D9A2CD7A-A376-486C-BFD0-B93D07D0B499}"/>
              </a:ext>
            </a:extLst>
          </p:cNvPr>
          <p:cNvSpPr/>
          <p:nvPr/>
        </p:nvSpPr>
        <p:spPr>
          <a:xfrm>
            <a:off x="3785152" y="1716154"/>
            <a:ext cx="503583" cy="30480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AE003C19-B7D3-4DBA-9B48-916246E8EFC9}"/>
              </a:ext>
            </a:extLst>
          </p:cNvPr>
          <p:cNvSpPr/>
          <p:nvPr/>
        </p:nvSpPr>
        <p:spPr>
          <a:xfrm>
            <a:off x="7886700" y="1716153"/>
            <a:ext cx="503583" cy="30480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0B86042-62B4-4DDC-8F31-530268054055}"/>
              </a:ext>
            </a:extLst>
          </p:cNvPr>
          <p:cNvSpPr/>
          <p:nvPr/>
        </p:nvSpPr>
        <p:spPr>
          <a:xfrm>
            <a:off x="3737113" y="3311386"/>
            <a:ext cx="503583" cy="30480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B130B425-3409-4049-B289-948B2A106E9B}"/>
              </a:ext>
            </a:extLst>
          </p:cNvPr>
          <p:cNvSpPr/>
          <p:nvPr/>
        </p:nvSpPr>
        <p:spPr>
          <a:xfrm>
            <a:off x="7918174" y="3291506"/>
            <a:ext cx="503583" cy="30480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2EF9A502-03A8-4EB5-BD54-727E1B6FAA31}"/>
              </a:ext>
            </a:extLst>
          </p:cNvPr>
          <p:cNvSpPr/>
          <p:nvPr/>
        </p:nvSpPr>
        <p:spPr>
          <a:xfrm>
            <a:off x="5456582" y="4891710"/>
            <a:ext cx="1023731" cy="33461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" y="-4052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ATROF - MUHITNING IFLOSLANISHI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Наука экология занимается изучением. Что изучает наука экология">
            <a:extLst>
              <a:ext uri="{FF2B5EF4-FFF2-40B4-BE49-F238E27FC236}">
                <a16:creationId xmlns:a16="http://schemas.microsoft.com/office/drawing/2014/main" id="{B4CB55DB-7DBA-466E-8C45-88D928525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1"/>
            <a:ext cx="525780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захойл-Актобе&quot; не согласен с экологами - Новости Уральска, Актобе, Атырау">
            <a:extLst>
              <a:ext uri="{FF2B5EF4-FFF2-40B4-BE49-F238E27FC236}">
                <a16:creationId xmlns:a16="http://schemas.microsoft.com/office/drawing/2014/main" id="{4645A4E6-86EB-43F1-B35B-BEF0E63C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2"/>
            <a:ext cx="548640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vtomobillardan ehtiyot bo`ling! » GeoOlamga xush kelibsiz!">
            <a:extLst>
              <a:ext uri="{FF2B5EF4-FFF2-40B4-BE49-F238E27FC236}">
                <a16:creationId xmlns:a16="http://schemas.microsoft.com/office/drawing/2014/main" id="{8F103D09-A534-4399-8125-6849EE30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4038600"/>
            <a:ext cx="545327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attiq sanoat va maishiy chiqindilar. Chiqindilarni tasnifi">
            <a:extLst>
              <a:ext uri="{FF2B5EF4-FFF2-40B4-BE49-F238E27FC236}">
                <a16:creationId xmlns:a16="http://schemas.microsoft.com/office/drawing/2014/main" id="{0F2DC464-B808-4B3B-9476-2115943E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525780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METALLURGIYA SANOATINING EKOLOGIYAGA TA‘SIRI:</a:t>
            </a:r>
            <a:endParaRPr lang="ru-RU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">
            <a:extLst>
              <a:ext uri="{FF2B5EF4-FFF2-40B4-BE49-F238E27FC236}">
                <a16:creationId xmlns:a16="http://schemas.microsoft.com/office/drawing/2014/main" id="{71BA1701-4F17-4115-9094-B1B48B638188}"/>
              </a:ext>
            </a:extLst>
          </p:cNvPr>
          <p:cNvSpPr/>
          <p:nvPr/>
        </p:nvSpPr>
        <p:spPr>
          <a:xfrm>
            <a:off x="175590" y="1022694"/>
            <a:ext cx="6377609" cy="263490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rivojlanayotgan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tarmoqlaridan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qoldiqlari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4C72D85D-9ACC-4B74-B6A8-6CE20474E805}"/>
              </a:ext>
            </a:extLst>
          </p:cNvPr>
          <p:cNvSpPr/>
          <p:nvPr/>
        </p:nvSpPr>
        <p:spPr>
          <a:xfrm>
            <a:off x="6347791" y="4419600"/>
            <a:ext cx="5638800" cy="221580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temir,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qo‘rg‘oshin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yig‘ilib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xavf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tug‘dirishni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boshlaydi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nson biosfera omili sifatida@nambiolog.zn.uz">
            <a:extLst>
              <a:ext uri="{FF2B5EF4-FFF2-40B4-BE49-F238E27FC236}">
                <a16:creationId xmlns:a16="http://schemas.microsoft.com/office/drawing/2014/main" id="{77B5E770-1EF9-4532-B71B-45D4AD78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" y="3829050"/>
            <a:ext cx="538701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kologik toza davlatlar. Eng toza va iflos davlatlar. Ferradura bog'i,  Braziliya">
            <a:extLst>
              <a:ext uri="{FF2B5EF4-FFF2-40B4-BE49-F238E27FC236}">
                <a16:creationId xmlns:a16="http://schemas.microsoft.com/office/drawing/2014/main" id="{C48AECA2-FE1C-482B-A02E-405647EC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91" y="1076325"/>
            <a:ext cx="52578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AGROSANOAT MAJMUASI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A378223-5BF1-4EA2-BF9C-A15712D86140}"/>
              </a:ext>
            </a:extLst>
          </p:cNvPr>
          <p:cNvSpPr/>
          <p:nvPr/>
        </p:nvSpPr>
        <p:spPr>
          <a:xfrm>
            <a:off x="215348" y="1050235"/>
            <a:ext cx="6705600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Agrosanoat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tarmoqlararo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majmualarning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yetakchisidir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negizida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Vazirlar Mahkamasi huzuridagi Agrosanoat inspeksiyasining vazifalari  belgilandi">
            <a:extLst>
              <a:ext uri="{FF2B5EF4-FFF2-40B4-BE49-F238E27FC236}">
                <a16:creationId xmlns:a16="http://schemas.microsoft.com/office/drawing/2014/main" id="{06991E47-CFB4-4621-900D-3FA02900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80052"/>
            <a:ext cx="4585252" cy="27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збекистан получил кредит на развитие агросектора | NORMA.UZ">
            <a:extLst>
              <a:ext uri="{FF2B5EF4-FFF2-40B4-BE49-F238E27FC236}">
                <a16:creationId xmlns:a16="http://schemas.microsoft.com/office/drawing/2014/main" id="{4B9C1A2E-FD47-44FD-A7BE-1D1104594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8" y="3087757"/>
            <a:ext cx="6705600" cy="36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Қишлоқ хўжалигида ер ва сув ресурсларидан фойдаланишга доир фармон  имзоланди — Sof.uz">
            <a:extLst>
              <a:ext uri="{FF2B5EF4-FFF2-40B4-BE49-F238E27FC236}">
                <a16:creationId xmlns:a16="http://schemas.microsoft.com/office/drawing/2014/main" id="{CC3695A8-018B-474E-A108-5F31119F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4704522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AGROSANOAT MAJMUASI (ASM)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D1EB4A-7E8E-46BB-ACFF-2E8BA2DF58A1}"/>
              </a:ext>
            </a:extLst>
          </p:cNvPr>
          <p:cNvSpPr/>
          <p:nvPr/>
        </p:nvSpPr>
        <p:spPr>
          <a:xfrm>
            <a:off x="6134100" y="1208544"/>
            <a:ext cx="5658677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Agrosanoat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majmuasi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(ASM) –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mahsulotini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yetishtirish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iste’molchiga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yetkazish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aloqador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tarmoqlar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uyg‘unligidir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ҚИШЛОҚ ҲЎЖАЛИГИ МАҲСУЛОТЛАРИ ЭКСПОРТ ҚИЛУВЧИ ТАДБИКОРЛАР ДИҚҚАТИГА!!! –  Ўзбекистон Республикаси Монополияга қарши курашиш қўмитаси">
            <a:extLst>
              <a:ext uri="{FF2B5EF4-FFF2-40B4-BE49-F238E27FC236}">
                <a16:creationId xmlns:a16="http://schemas.microsoft.com/office/drawing/2014/main" id="{769901E1-D09A-42A4-9722-F53ECB94A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80344"/>
            <a:ext cx="4981575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оллекция овощей, изолированных на белом фоне | Премиум Фото">
            <a:extLst>
              <a:ext uri="{FF2B5EF4-FFF2-40B4-BE49-F238E27FC236}">
                <a16:creationId xmlns:a16="http://schemas.microsoft.com/office/drawing/2014/main" id="{03AE1FB8-C85A-4B31-8E4E-5F7CE0DEE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5791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ыращивание томатов на гидропонике: пошагово, в домашних условиях своими  руками">
            <a:extLst>
              <a:ext uri="{FF2B5EF4-FFF2-40B4-BE49-F238E27FC236}">
                <a16:creationId xmlns:a16="http://schemas.microsoft.com/office/drawing/2014/main" id="{0F7A45EA-B466-4965-B418-AE9EC4317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1" y="1066800"/>
            <a:ext cx="5463209" cy="31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44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AGROSANOAT MAJMUASI TARKIBI</a:t>
            </a:r>
            <a:endParaRPr lang="ru-RU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228600" y="1066800"/>
            <a:ext cx="5888064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mashinasozligi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ml-I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Хлопководческий универсально-пропашной трактор | «Uzsanoatexport»">
            <a:extLst>
              <a:ext uri="{FF2B5EF4-FFF2-40B4-BE49-F238E27FC236}">
                <a16:creationId xmlns:a16="http://schemas.microsoft.com/office/drawing/2014/main" id="{940883BE-D5A6-4351-A6D0-2F4C6564A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t="8021" r="9377" b="7942"/>
          <a:stretch/>
        </p:blipFill>
        <p:spPr bwMode="auto">
          <a:xfrm>
            <a:off x="228600" y="2826027"/>
            <a:ext cx="5181600" cy="36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imyoviy va mineral o'g'itlar. Tabiiy organik o'g'itlar. Go'ng ekstrakti">
            <a:extLst>
              <a:ext uri="{FF2B5EF4-FFF2-40B4-BE49-F238E27FC236}">
                <a16:creationId xmlns:a16="http://schemas.microsoft.com/office/drawing/2014/main" id="{499A3A82-7690-44B1-B7E2-283787F1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2" y="1066800"/>
            <a:ext cx="4495800" cy="22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rganominal mineral o'g'itlar">
            <a:extLst>
              <a:ext uri="{FF2B5EF4-FFF2-40B4-BE49-F238E27FC236}">
                <a16:creationId xmlns:a16="http://schemas.microsoft.com/office/drawing/2014/main" id="{8F0A8148-8CAE-457D-B5DD-8F3B2BD1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36" y="3518452"/>
            <a:ext cx="5888064" cy="31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44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AGROSANOAT MAJMUASI TARKIBI</a:t>
            </a:r>
            <a:endParaRPr lang="ru-RU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207936" y="1127988"/>
            <a:ext cx="5888064" cy="9077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ml-IN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Qishloq xo'jaligi: kelgusi istiqbollar haqidagi o'ylar">
            <a:extLst>
              <a:ext uri="{FF2B5EF4-FFF2-40B4-BE49-F238E27FC236}">
                <a16:creationId xmlns:a16="http://schemas.microsoft.com/office/drawing/2014/main" id="{2840BF0C-4ADC-4E2B-9BBA-FB62AA922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1000125"/>
            <a:ext cx="5675243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irziyoyev agrar sektorni qishloq xo'jaligi texnikalari bilan o'z vaqtida  ta'minlash bo'yicha qarorni imzoladi">
            <a:extLst>
              <a:ext uri="{FF2B5EF4-FFF2-40B4-BE49-F238E27FC236}">
                <a16:creationId xmlns:a16="http://schemas.microsoft.com/office/drawing/2014/main" id="{BF0729DC-18DB-4401-8D63-7158AA8C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9" y="2328862"/>
            <a:ext cx="6011036" cy="43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grover | ГРУППА КОМПАНИЙ AGROVER">
            <a:extLst>
              <a:ext uri="{FF2B5EF4-FFF2-40B4-BE49-F238E27FC236}">
                <a16:creationId xmlns:a16="http://schemas.microsoft.com/office/drawing/2014/main" id="{B77E3EAE-99BA-4D1A-B48C-1D124FDF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793952"/>
            <a:ext cx="5675242" cy="28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648</Words>
  <Application>Microsoft Office PowerPoint</Application>
  <PresentationFormat>Широкоэкранный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AGROSANOAT MAJMUASI TARKIBI</vt:lpstr>
      <vt:lpstr>AGROSANOAT MAJMUASI TARKIBI</vt:lpstr>
      <vt:lpstr>AGROSANOAT MAJMUASI TARKIBI</vt:lpstr>
      <vt:lpstr>AGROSANOAT MAJMUASI </vt:lpstr>
      <vt:lpstr>ПРВ</vt:lpstr>
      <vt:lpstr>ПРВ</vt:lpstr>
      <vt:lpstr>ПРВ</vt:lpstr>
      <vt:lpstr>ПРВ</vt:lpstr>
      <vt:lpstr>ПРВ</vt:lpstr>
      <vt:lpstr>ПРВ</vt:lpstr>
      <vt:lpstr>ПРВ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152</cp:revision>
  <dcterms:created xsi:type="dcterms:W3CDTF">2020-06-30T15:34:35Z</dcterms:created>
  <dcterms:modified xsi:type="dcterms:W3CDTF">2021-02-17T10:29:55Z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