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sldIdLst>
    <p:sldId id="287" r:id="rId4"/>
    <p:sldId id="332" r:id="rId5"/>
    <p:sldId id="261" r:id="rId6"/>
    <p:sldId id="309" r:id="rId7"/>
    <p:sldId id="269" r:id="rId8"/>
    <p:sldId id="310" r:id="rId9"/>
    <p:sldId id="263" r:id="rId10"/>
    <p:sldId id="315" r:id="rId11"/>
    <p:sldId id="329" r:id="rId12"/>
    <p:sldId id="316" r:id="rId13"/>
    <p:sldId id="318" r:id="rId14"/>
    <p:sldId id="293" r:id="rId15"/>
    <p:sldId id="274" r:id="rId16"/>
    <p:sldId id="324" r:id="rId17"/>
    <p:sldId id="319" r:id="rId18"/>
    <p:sldId id="325" r:id="rId19"/>
    <p:sldId id="294" r:id="rId20"/>
    <p:sldId id="285" r:id="rId21"/>
    <p:sldId id="327" r:id="rId22"/>
    <p:sldId id="333" r:id="rId23"/>
    <p:sldId id="322" r:id="rId24"/>
    <p:sldId id="334" r:id="rId25"/>
    <p:sldId id="323" r:id="rId26"/>
    <p:sldId id="295" r:id="rId27"/>
    <p:sldId id="335" r:id="rId28"/>
    <p:sldId id="296" r:id="rId2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6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933" y="0"/>
            <a:ext cx="12175067" cy="21568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098549" y="1960476"/>
            <a:ext cx="7131051" cy="341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4400" b="1" dirty="0">
              <a:solidFill>
                <a:srgbClr val="002060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400" b="1" dirty="0">
                <a:solidFill>
                  <a:srgbClr val="002060"/>
                </a:solidFill>
              </a:rPr>
              <a:t>MAVZU: YOG‘OCHNI QAYTA ISHLASH VA QURILISH MATERIALLARI SANOATI</a:t>
            </a:r>
            <a:endParaRPr lang="ru-RU" altLang="ru-RU" sz="4400" b="1" dirty="0">
              <a:solidFill>
                <a:srgbClr val="002060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02845" y="2591398"/>
            <a:ext cx="728133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331418" y="356614"/>
            <a:ext cx="1866669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369610" y="351276"/>
            <a:ext cx="1828478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546649" y="533400"/>
            <a:ext cx="795383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ru-RU" sz="54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20429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696384" y="533400"/>
            <a:ext cx="709083" cy="984251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7BBBEFBB-2F62-43EB-AF31-953972EFBEBF}"/>
              </a:ext>
            </a:extLst>
          </p:cNvPr>
          <p:cNvSpPr/>
          <p:nvPr/>
        </p:nvSpPr>
        <p:spPr>
          <a:xfrm>
            <a:off x="1166285" y="893234"/>
            <a:ext cx="131233" cy="230717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0" y="4419600"/>
            <a:ext cx="727075" cy="12663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026" name="Picture 2" descr="Tojikistonga qurilish materiallari eksporti oshiriladi - Xalq so'zi">
            <a:extLst>
              <a:ext uri="{FF2B5EF4-FFF2-40B4-BE49-F238E27FC236}">
                <a16:creationId xmlns:a16="http://schemas.microsoft.com/office/drawing/2014/main" id="{E33E7899-50C8-4880-A08D-FB627766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184" y="2508160"/>
            <a:ext cx="3712865" cy="305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1C4CB1-1D74-431D-A523-1C9DDD5BA877}"/>
              </a:ext>
            </a:extLst>
          </p:cNvPr>
          <p:cNvSpPr/>
          <p:nvPr/>
        </p:nvSpPr>
        <p:spPr>
          <a:xfrm>
            <a:off x="1297518" y="5803031"/>
            <a:ext cx="79777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15498" y="-246221"/>
            <a:ext cx="12195629" cy="1107996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SELLULOZA VA YOG‘OCHNI QAYTA ISHLASH KORXONASI</a:t>
            </a: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282355" y="1628446"/>
            <a:ext cx="5870714" cy="3601107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Qoraqalpog‘iston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ml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Kegayli</a:t>
            </a:r>
            <a:r>
              <a:rPr lang="ml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tumanida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qamish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sholi</a:t>
            </a:r>
            <a:r>
              <a:rPr lang="ml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somoni</a:t>
            </a:r>
            <a:r>
              <a:rPr lang="ml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g‘o‘zapoyasidan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selluloza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ml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chiqaradigan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etiladi</a:t>
            </a:r>
            <a:r>
              <a:rPr lang="ml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Купить Оптом Размер А3 75% Хлопок И 25% Льняная Целлюлоза Печатная Бумага  Белый Цвет Обе Стороны Грубый Крахмал Свободный Водонепроницаемый  Отtreeshome В Категории Бумажное Изделие, 903 руб. На Ru.Dhgate.Com | Dhgate">
            <a:extLst>
              <a:ext uri="{FF2B5EF4-FFF2-40B4-BE49-F238E27FC236}">
                <a16:creationId xmlns:a16="http://schemas.microsoft.com/office/drawing/2014/main" id="{2F6873BF-C297-45A4-9979-3CF93CB75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9" b="6686"/>
          <a:stretch/>
        </p:blipFill>
        <p:spPr bwMode="auto">
          <a:xfrm>
            <a:off x="6857999" y="1164487"/>
            <a:ext cx="4595191" cy="226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Натуральная целлюлоза или вторичная макулатура - выбираем бумажные  полотенца | ИА “Тульская Пресса”">
            <a:extLst>
              <a:ext uri="{FF2B5EF4-FFF2-40B4-BE49-F238E27FC236}">
                <a16:creationId xmlns:a16="http://schemas.microsoft.com/office/drawing/2014/main" id="{EF3EF71E-DB1C-4815-AE43-7728C9395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25135" r="13798"/>
          <a:stretch/>
        </p:blipFill>
        <p:spPr bwMode="auto">
          <a:xfrm>
            <a:off x="6861312" y="3729570"/>
            <a:ext cx="4595191" cy="24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MEBEL SANOATI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10236C81-4CDF-4613-8BF4-EDDEF766E6FA}"/>
              </a:ext>
            </a:extLst>
          </p:cNvPr>
          <p:cNvSpPr/>
          <p:nvPr/>
        </p:nvSpPr>
        <p:spPr>
          <a:xfrm>
            <a:off x="228599" y="1017264"/>
            <a:ext cx="5867401" cy="1954536"/>
          </a:xfrm>
          <a:prstGeom prst="roundRect">
            <a:avLst/>
          </a:prstGeom>
          <a:solidFill>
            <a:schemeClr val="bg2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endParaRPr lang="ml-IN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taxta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zavodlariga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g‘o‘la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ml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ml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taxta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mebel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ml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xomashyodir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Мебель из ДСП своими руками">
            <a:extLst>
              <a:ext uri="{FF2B5EF4-FFF2-40B4-BE49-F238E27FC236}">
                <a16:creationId xmlns:a16="http://schemas.microsoft.com/office/drawing/2014/main" id="{B7751BFA-F79D-4AC3-B441-FC3AE8D02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17264"/>
            <a:ext cx="4800600" cy="25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Қозоғистонда мебель саноати ривожланиб боряпти | Қозоғистон янгиликлари:  Сўнгги хабарлар «Kazakh TV» каналида | Kazakh TV">
            <a:extLst>
              <a:ext uri="{FF2B5EF4-FFF2-40B4-BE49-F238E27FC236}">
                <a16:creationId xmlns:a16="http://schemas.microsoft.com/office/drawing/2014/main" id="{3FCD7968-34EF-495D-8DC9-256788DB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3200400"/>
            <a:ext cx="5638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avorit Mebel, Tashkent - Home | Facebook">
            <a:extLst>
              <a:ext uri="{FF2B5EF4-FFF2-40B4-BE49-F238E27FC236}">
                <a16:creationId xmlns:a16="http://schemas.microsoft.com/office/drawing/2014/main" id="{272E42F9-ECAF-4387-A3D2-D0614C3B7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84264"/>
            <a:ext cx="4800600" cy="284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2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 – KIMYO SANOATI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3F50DC69-5DA3-49F7-9B5D-876978F0CB00}"/>
              </a:ext>
            </a:extLst>
          </p:cNvPr>
          <p:cNvSpPr/>
          <p:nvPr/>
        </p:nvSpPr>
        <p:spPr>
          <a:xfrm>
            <a:off x="228599" y="1066800"/>
            <a:ext cx="6629401" cy="2362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yog‘ochsozlik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chiqindilari</a:t>
            </a:r>
            <a:r>
              <a:rPr lang="ml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shox-shabba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qipiq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payraha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po‘stloq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)dan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o‘rmon-kimyo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spirt,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bo‘yoqlar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ml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Спирт 70 % 50 мл Даулет фарм">
            <a:extLst>
              <a:ext uri="{FF2B5EF4-FFF2-40B4-BE49-F238E27FC236}">
                <a16:creationId xmlns:a16="http://schemas.microsoft.com/office/drawing/2014/main" id="{B0B349A2-10B0-4287-8977-666C8D63C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19256" r="32800" b="19574"/>
          <a:stretch/>
        </p:blipFill>
        <p:spPr bwMode="auto">
          <a:xfrm>
            <a:off x="10096501" y="1265583"/>
            <a:ext cx="1676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Антисептик гель Sanitelle 200 ml с насосом, цена 20 000 сум от OOO Euro  Asia Clean, купить в Ташкенте, Узбекистан - фото и отзывы на Glotr.uz">
            <a:extLst>
              <a:ext uri="{FF2B5EF4-FFF2-40B4-BE49-F238E27FC236}">
                <a16:creationId xmlns:a16="http://schemas.microsoft.com/office/drawing/2014/main" id="{6FECA6E7-6CC1-4E76-844C-45A6D279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97357"/>
            <a:ext cx="4419600" cy="299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o'yoq va qoplamalar | «O'zsanoatexport»">
            <a:extLst>
              <a:ext uri="{FF2B5EF4-FFF2-40B4-BE49-F238E27FC236}">
                <a16:creationId xmlns:a16="http://schemas.microsoft.com/office/drawing/2014/main" id="{D55E27F2-D27C-494F-AFED-2A63E0722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810000"/>
            <a:ext cx="3047999" cy="28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Lak-bo'yoq qurilish materiallari O`zbekistonda. Tovar.uz-da narxlarni  solishtiring, sotib oling va buyurtma qiling">
            <a:extLst>
              <a:ext uri="{FF2B5EF4-FFF2-40B4-BE49-F238E27FC236}">
                <a16:creationId xmlns:a16="http://schemas.microsoft.com/office/drawing/2014/main" id="{CE8C6532-8197-481A-9C02-442005A86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97357"/>
            <a:ext cx="3200400" cy="29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Спирт этиловый-DF 90% 50 мл спрей наружн. купить, цена и отзывы, инструкция  по применению">
            <a:extLst>
              <a:ext uri="{FF2B5EF4-FFF2-40B4-BE49-F238E27FC236}">
                <a16:creationId xmlns:a16="http://schemas.microsoft.com/office/drawing/2014/main" id="{4C38461D-37A2-4ABA-8908-1D8F30108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r="19810" b="6304"/>
          <a:stretch/>
        </p:blipFill>
        <p:spPr bwMode="auto">
          <a:xfrm>
            <a:off x="7620000" y="1066800"/>
            <a:ext cx="1905000" cy="28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878" y="6626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QURILISH MATERIALLARI SANOATI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8B9097D-2CB8-4BFD-A9FA-18FE5C67D4EE}"/>
              </a:ext>
            </a:extLst>
          </p:cNvPr>
          <p:cNvSpPr/>
          <p:nvPr/>
        </p:nvSpPr>
        <p:spPr>
          <a:xfrm>
            <a:off x="533400" y="1237421"/>
            <a:ext cx="6172201" cy="21915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xoʻjaligi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sohalari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chiqaruvchi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Утверждены меры по развитию промышленности строительных материалов |  UzReport.news">
            <a:extLst>
              <a:ext uri="{FF2B5EF4-FFF2-40B4-BE49-F238E27FC236}">
                <a16:creationId xmlns:a16="http://schemas.microsoft.com/office/drawing/2014/main" id="{85146A3C-E4A2-4835-9D2B-0A6EA384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14837"/>
            <a:ext cx="4876800" cy="250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Производство строительных материалов в Казахстане | KazDATA INSIDER">
            <a:extLst>
              <a:ext uri="{FF2B5EF4-FFF2-40B4-BE49-F238E27FC236}">
                <a16:creationId xmlns:a16="http://schemas.microsoft.com/office/drawing/2014/main" id="{E44B7894-8AA7-42EE-9F4F-95D1ACCC4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1654"/>
            <a:ext cx="4838700" cy="28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Производство строительных материалов возросло почти на 5% - Abc.az">
            <a:extLst>
              <a:ext uri="{FF2B5EF4-FFF2-40B4-BE49-F238E27FC236}">
                <a16:creationId xmlns:a16="http://schemas.microsoft.com/office/drawing/2014/main" id="{B8EA10B1-94A9-40DC-A640-BAD8A38A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3617842"/>
            <a:ext cx="5629275" cy="31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39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887B1-259A-49D9-9DD5-50214A8F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322"/>
            <a:ext cx="10591800" cy="677108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SEMENT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E04C5857-8CFE-4E3C-A559-500CA471E3BB}"/>
              </a:ext>
            </a:extLst>
          </p:cNvPr>
          <p:cNvSpPr/>
          <p:nvPr/>
        </p:nvSpPr>
        <p:spPr>
          <a:xfrm>
            <a:off x="5562600" y="1157922"/>
            <a:ext cx="6172201" cy="1050022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Binokorlik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zavodlari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338" name="Picture 2" descr="Картинки цемент упаковка, Стоковые Фотографии и Роялти-Фри Изображения  цемент упаковка | Depositphotos®">
            <a:extLst>
              <a:ext uri="{FF2B5EF4-FFF2-40B4-BE49-F238E27FC236}">
                <a16:creationId xmlns:a16="http://schemas.microsoft.com/office/drawing/2014/main" id="{FE6E8781-3D47-4B4D-93C9-75237A499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8889" r="9373" b="5556"/>
          <a:stretch/>
        </p:blipFill>
        <p:spPr bwMode="auto">
          <a:xfrm>
            <a:off x="371059" y="3904408"/>
            <a:ext cx="472108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Цемент 678413 - ТМЗ | Shop">
            <a:extLst>
              <a:ext uri="{FF2B5EF4-FFF2-40B4-BE49-F238E27FC236}">
                <a16:creationId xmlns:a16="http://schemas.microsoft.com/office/drawing/2014/main" id="{5E420013-7538-4A15-90EC-E05676913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28701"/>
            <a:ext cx="425394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A61D6AA-F5DE-429F-B3F4-4A31AC8F9786}"/>
              </a:ext>
            </a:extLst>
          </p:cNvPr>
          <p:cNvSpPr/>
          <p:nvPr/>
        </p:nvSpPr>
        <p:spPr>
          <a:xfrm>
            <a:off x="8729870" y="3650638"/>
            <a:ext cx="2743200" cy="685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Quvasoy</a:t>
            </a:r>
            <a:endParaRPr lang="ru-RU" sz="32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9B6F0DB-1A56-4020-8FEB-AB0C3A604F5E}"/>
              </a:ext>
            </a:extLst>
          </p:cNvPr>
          <p:cNvSpPr/>
          <p:nvPr/>
        </p:nvSpPr>
        <p:spPr>
          <a:xfrm>
            <a:off x="5257800" y="2574668"/>
            <a:ext cx="2743200" cy="6857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Ohangaron</a:t>
            </a:r>
            <a:endParaRPr lang="ru-RU" sz="32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FD9F8BC-890E-424C-A297-FA9EFE00A882}"/>
              </a:ext>
            </a:extLst>
          </p:cNvPr>
          <p:cNvSpPr/>
          <p:nvPr/>
        </p:nvSpPr>
        <p:spPr>
          <a:xfrm>
            <a:off x="8729870" y="2574669"/>
            <a:ext cx="2743200" cy="685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Angren</a:t>
            </a:r>
            <a:endParaRPr lang="ru-RU" sz="3200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B2C4B0E-242B-4618-88FC-3956BF553D20}"/>
              </a:ext>
            </a:extLst>
          </p:cNvPr>
          <p:cNvSpPr/>
          <p:nvPr/>
        </p:nvSpPr>
        <p:spPr>
          <a:xfrm>
            <a:off x="5257800" y="3649348"/>
            <a:ext cx="2743199" cy="685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endParaRPr lang="ru-RU" sz="3200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AA97193-4152-4736-A768-C9D860840929}"/>
              </a:ext>
            </a:extLst>
          </p:cNvPr>
          <p:cNvSpPr/>
          <p:nvPr/>
        </p:nvSpPr>
        <p:spPr>
          <a:xfrm>
            <a:off x="6553200" y="4789097"/>
            <a:ext cx="3962400" cy="105002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Zafarobod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shaharchasi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665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YIRIK SEMENT ZAVODLARI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Ohangaronda yangi sement zavodi qurilmoqda">
            <a:extLst>
              <a:ext uri="{FF2B5EF4-FFF2-40B4-BE49-F238E27FC236}">
                <a16:creationId xmlns:a16="http://schemas.microsoft.com/office/drawing/2014/main" id="{B12DCDD6-18A1-4CE7-A0A2-25A87EBE0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5556" r="15000" b="8889"/>
          <a:stretch/>
        </p:blipFill>
        <p:spPr bwMode="auto">
          <a:xfrm>
            <a:off x="533400" y="3292957"/>
            <a:ext cx="5029200" cy="3267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8DC182C5-B9D9-41F3-A8BC-1C1ECF69AEF8}"/>
              </a:ext>
            </a:extLst>
          </p:cNvPr>
          <p:cNvSpPr/>
          <p:nvPr/>
        </p:nvSpPr>
        <p:spPr>
          <a:xfrm>
            <a:off x="1752600" y="1116496"/>
            <a:ext cx="3352800" cy="18288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Ohangaron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9DDB16E8-DE8A-477C-B75F-29BF2602655C}"/>
              </a:ext>
            </a:extLst>
          </p:cNvPr>
          <p:cNvSpPr/>
          <p:nvPr/>
        </p:nvSpPr>
        <p:spPr>
          <a:xfrm>
            <a:off x="7696200" y="1116496"/>
            <a:ext cx="3352800" cy="18288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4" descr="Mamlakatimizda sement zavodlar soni yana bittaga ko'paydi">
            <a:extLst>
              <a:ext uri="{FF2B5EF4-FFF2-40B4-BE49-F238E27FC236}">
                <a16:creationId xmlns:a16="http://schemas.microsoft.com/office/drawing/2014/main" id="{AAC02DB9-CAC6-4E8A-B74C-8AE92B315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92958"/>
            <a:ext cx="5581652" cy="3267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4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5415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SEMENT ZAVODI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1F9D0874-B2D3-4A38-8703-43B36C69F1EA}"/>
              </a:ext>
            </a:extLst>
          </p:cNvPr>
          <p:cNvSpPr/>
          <p:nvPr/>
        </p:nvSpPr>
        <p:spPr>
          <a:xfrm>
            <a:off x="2857500" y="1123950"/>
            <a:ext cx="5943600" cy="2400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2018-yil Sur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ryo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viloyatining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tum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n-m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llurgiya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mbin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ml-I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ksiyad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rlik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miyati</a:t>
            </a:r>
            <a:r>
              <a:rPr lang="ml-I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foydalanishga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topshirildi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3B5C06B-1A8B-45C5-B9C9-24E0037AE0E0}"/>
              </a:ext>
            </a:extLst>
          </p:cNvPr>
          <p:cNvSpPr/>
          <p:nvPr/>
        </p:nvSpPr>
        <p:spPr>
          <a:xfrm>
            <a:off x="304800" y="4533900"/>
            <a:ext cx="5257800" cy="2057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708 million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xomashyosi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530 million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ohaktosh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178 million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glina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0BF920B-B583-469D-B2CA-3794623198F7}"/>
              </a:ext>
            </a:extLst>
          </p:cNvPr>
          <p:cNvSpPr/>
          <p:nvPr/>
        </p:nvSpPr>
        <p:spPr>
          <a:xfrm>
            <a:off x="6629400" y="4533900"/>
            <a:ext cx="5257800" cy="2057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 million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portlandsement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nafaqat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yo‘naltiriladi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638AB98B-647B-40F5-B29F-92FF5973BA76}"/>
              </a:ext>
            </a:extLst>
          </p:cNvPr>
          <p:cNvSpPr/>
          <p:nvPr/>
        </p:nvSpPr>
        <p:spPr>
          <a:xfrm>
            <a:off x="3810000" y="3622813"/>
            <a:ext cx="457200" cy="8017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52E06DDB-3EF7-46E6-9C7B-30188AECF612}"/>
              </a:ext>
            </a:extLst>
          </p:cNvPr>
          <p:cNvSpPr/>
          <p:nvPr/>
        </p:nvSpPr>
        <p:spPr>
          <a:xfrm>
            <a:off x="7467602" y="3622813"/>
            <a:ext cx="457200" cy="8017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лево-вправо 5">
            <a:extLst>
              <a:ext uri="{FF2B5EF4-FFF2-40B4-BE49-F238E27FC236}">
                <a16:creationId xmlns:a16="http://schemas.microsoft.com/office/drawing/2014/main" id="{DA406276-152F-4E1B-8BFF-EE18FE07AC4E}"/>
              </a:ext>
            </a:extLst>
          </p:cNvPr>
          <p:cNvSpPr/>
          <p:nvPr/>
        </p:nvSpPr>
        <p:spPr>
          <a:xfrm>
            <a:off x="5638800" y="5446643"/>
            <a:ext cx="914400" cy="45720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Шеробод цемент заводининг янгидан очилиши">
            <a:extLst>
              <a:ext uri="{FF2B5EF4-FFF2-40B4-BE49-F238E27FC236}">
                <a16:creationId xmlns:a16="http://schemas.microsoft.com/office/drawing/2014/main" id="{D52CEC58-B60B-4777-958A-D35D0D2AC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b="27778"/>
          <a:stretch/>
        </p:blipFill>
        <p:spPr bwMode="auto">
          <a:xfrm>
            <a:off x="8915400" y="1565413"/>
            <a:ext cx="3124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Цементный мини завод | Оборудование из Китая">
            <a:extLst>
              <a:ext uri="{FF2B5EF4-FFF2-40B4-BE49-F238E27FC236}">
                <a16:creationId xmlns:a16="http://schemas.microsoft.com/office/drawing/2014/main" id="{BE974868-C144-4D14-B8CB-506D258EB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1565412"/>
            <a:ext cx="2663687" cy="21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5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4" grpId="0" animBg="1"/>
      <p:bldP spid="9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E964C09-0AF3-4867-BC1A-3EE1DBBB657C}"/>
              </a:ext>
            </a:extLst>
          </p:cNvPr>
          <p:cNvSpPr/>
          <p:nvPr/>
        </p:nvSpPr>
        <p:spPr>
          <a:xfrm>
            <a:off x="228600" y="1066800"/>
            <a:ext cx="11734800" cy="11628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r>
              <a:rPr lang="ml-IN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pishiq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marmarga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boy.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Yurtimizda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topilgan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 ta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konining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tasidan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olinmoqda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Лучший мрамор на свете: репортаж с самой красивой выставки мрамора —  Roomble.com">
            <a:extLst>
              <a:ext uri="{FF2B5EF4-FFF2-40B4-BE49-F238E27FC236}">
                <a16:creationId xmlns:a16="http://schemas.microsoft.com/office/drawing/2014/main" id="{2B997DA3-E280-453B-A294-76300DD26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502920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Укладка и уход за мрамором: полировка, клей, шлифовка, кристаллизация,  реставрация, чистка, защита, полироль">
            <a:extLst>
              <a:ext uri="{FF2B5EF4-FFF2-40B4-BE49-F238E27FC236}">
                <a16:creationId xmlns:a16="http://schemas.microsoft.com/office/drawing/2014/main" id="{567AEE1D-F462-4E3D-83D4-845581562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525780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G‘o‘zg‘on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4239960B-9C77-461C-9E0C-0BFAE3609510}"/>
              </a:ext>
            </a:extLst>
          </p:cNvPr>
          <p:cNvSpPr/>
          <p:nvPr/>
        </p:nvSpPr>
        <p:spPr>
          <a:xfrm>
            <a:off x="914400" y="1143000"/>
            <a:ext cx="9753600" cy="1080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zaxirasining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ko‘pligi</a:t>
            </a:r>
            <a:r>
              <a:rPr lang="ml-IN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ml-IN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sifatliligi</a:t>
            </a:r>
            <a:r>
              <a:rPr lang="ml-IN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jahondagi</a:t>
            </a:r>
            <a:r>
              <a:rPr lang="ml-IN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konlardan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biridir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World Quarries - CMC">
            <a:extLst>
              <a:ext uri="{FF2B5EF4-FFF2-40B4-BE49-F238E27FC236}">
                <a16:creationId xmlns:a16="http://schemas.microsoft.com/office/drawing/2014/main" id="{9306996D-8026-4606-A57B-23ECA348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2" y="2375452"/>
            <a:ext cx="5562600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marmar tosh konlari (ma'dan) boshqarish va ishlab chiqarish - Resurslar -  Xiamen ForU Import &amp; Export Co., Ltd">
            <a:extLst>
              <a:ext uri="{FF2B5EF4-FFF2-40B4-BE49-F238E27FC236}">
                <a16:creationId xmlns:a16="http://schemas.microsoft.com/office/drawing/2014/main" id="{2942BD4F-AE86-4067-8AA8-9E8FB67A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78765"/>
            <a:ext cx="5562600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39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Orkutsoy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36614E5-14EF-433D-9F14-CE5B8CED8FDF}"/>
              </a:ext>
            </a:extLst>
          </p:cNvPr>
          <p:cNvSpPr/>
          <p:nvPr/>
        </p:nvSpPr>
        <p:spPr>
          <a:xfrm>
            <a:off x="6477000" y="1143000"/>
            <a:ext cx="53340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G‘azalkent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zavodlarida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pardoz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ml-IN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3C267B-B306-4EE2-B779-E22BA5FCF53B}"/>
              </a:ext>
            </a:extLst>
          </p:cNvPr>
          <p:cNvSpPr/>
          <p:nvPr/>
        </p:nvSpPr>
        <p:spPr>
          <a:xfrm>
            <a:off x="381000" y="1143000"/>
            <a:ext cx="57150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74 km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</a:t>
            </a:r>
            <a:r>
              <a:rPr lang="ml-IN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sharqda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Orkutsoy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konida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kulrang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ml-IN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dirty="0"/>
          </a:p>
        </p:txBody>
      </p:sp>
      <p:pic>
        <p:nvPicPr>
          <p:cNvPr id="19458" name="Picture 2" descr="Гранитный завод №1 (Петрозаводск, Карелия) | Гранитный завод №1. Памятники  и надгробия">
            <a:extLst>
              <a:ext uri="{FF2B5EF4-FFF2-40B4-BE49-F238E27FC236}">
                <a16:creationId xmlns:a16="http://schemas.microsoft.com/office/drawing/2014/main" id="{AF1EDB0D-DA7A-4D57-AD30-53F52979C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65" y="3276601"/>
            <a:ext cx="514847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Как добывают мрамор в США (видео) | Как это сделано">
            <a:extLst>
              <a:ext uri="{FF2B5EF4-FFF2-40B4-BE49-F238E27FC236}">
                <a16:creationId xmlns:a16="http://schemas.microsoft.com/office/drawing/2014/main" id="{DA913B2D-1016-4932-9955-7AC5CCDCC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381000" y="3276600"/>
            <a:ext cx="5715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7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O‘RMON SANOATI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9844" y="1107895"/>
            <a:ext cx="11052312" cy="1482906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O‘rmon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392" y="4589092"/>
            <a:ext cx="4883755" cy="1415772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endParaRPr lang="en-US" sz="3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3913" y="4627563"/>
            <a:ext cx="5276470" cy="1384995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Yog‘ochni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endParaRPr lang="en-US" sz="3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2A021C17-8149-4D08-82E7-099CB44DFB9C}"/>
              </a:ext>
            </a:extLst>
          </p:cNvPr>
          <p:cNvSpPr/>
          <p:nvPr/>
        </p:nvSpPr>
        <p:spPr>
          <a:xfrm>
            <a:off x="2819446" y="2873020"/>
            <a:ext cx="541100" cy="1482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8ED8E510-E64A-4252-BF6C-0B3C8FE46CDE}"/>
              </a:ext>
            </a:extLst>
          </p:cNvPr>
          <p:cNvSpPr/>
          <p:nvPr/>
        </p:nvSpPr>
        <p:spPr>
          <a:xfrm>
            <a:off x="8521598" y="2873020"/>
            <a:ext cx="541100" cy="1482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Deraza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oynalari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36614E5-14EF-433D-9F14-CE5B8CED8FDF}"/>
              </a:ext>
            </a:extLst>
          </p:cNvPr>
          <p:cNvSpPr/>
          <p:nvPr/>
        </p:nvSpPr>
        <p:spPr>
          <a:xfrm>
            <a:off x="6324600" y="990600"/>
            <a:ext cx="5486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kompaniyasi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hamkorlikda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Osiyodagi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qurilmoqda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3C267B-B306-4EE2-B779-E22BA5FCF53B}"/>
              </a:ext>
            </a:extLst>
          </p:cNvPr>
          <p:cNvSpPr/>
          <p:nvPr/>
        </p:nvSpPr>
        <p:spPr>
          <a:xfrm>
            <a:off x="381000" y="990600"/>
            <a:ext cx="5486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Chirchiq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ishlaydigan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deraza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oynalari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chiqaradigan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ko‘rsatmoqda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  <p:pic>
        <p:nvPicPr>
          <p:cNvPr id="20482" name="Picture 2" descr="Официальный сайт Imzo - крупнейший производитель пластиковых и алюминиевых  окон в Узбекистане">
            <a:extLst>
              <a:ext uri="{FF2B5EF4-FFF2-40B4-BE49-F238E27FC236}">
                <a16:creationId xmlns:a16="http://schemas.microsoft.com/office/drawing/2014/main" id="{0B817778-9267-432B-9DD5-888E40D6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2" y="3276600"/>
            <a:ext cx="510208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UzA - Decorative glass from Jizzakh producers">
            <a:extLst>
              <a:ext uri="{FF2B5EF4-FFF2-40B4-BE49-F238E27FC236}">
                <a16:creationId xmlns:a16="http://schemas.microsoft.com/office/drawing/2014/main" id="{02188684-1340-4100-A1FF-75A8D79E7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13556"/>
          <a:stretch/>
        </p:blipFill>
        <p:spPr bwMode="auto">
          <a:xfrm>
            <a:off x="6440556" y="3424237"/>
            <a:ext cx="5254488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76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 - BETON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752157E-5B52-4F3C-9332-6EA68C05CAC1}"/>
              </a:ext>
            </a:extLst>
          </p:cNvPr>
          <p:cNvSpPr/>
          <p:nvPr/>
        </p:nvSpPr>
        <p:spPr>
          <a:xfrm>
            <a:off x="457200" y="1322481"/>
            <a:ext cx="3200400" cy="6857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vil. </a:t>
            </a:r>
            <a:endParaRPr lang="ru-RU" sz="32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BA1F8C-D2F5-4553-978E-619A6A25295F}"/>
              </a:ext>
            </a:extLst>
          </p:cNvPr>
          <p:cNvSpPr/>
          <p:nvPr/>
        </p:nvSpPr>
        <p:spPr>
          <a:xfrm>
            <a:off x="4724400" y="1322481"/>
            <a:ext cx="3124200" cy="6857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vil.</a:t>
            </a:r>
            <a:endParaRPr lang="ru-RU" sz="32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8483B63-EB18-4E0B-B3F1-AFD4246CB4CD}"/>
              </a:ext>
            </a:extLst>
          </p:cNvPr>
          <p:cNvSpPr/>
          <p:nvPr/>
        </p:nvSpPr>
        <p:spPr>
          <a:xfrm>
            <a:off x="457200" y="2798874"/>
            <a:ext cx="3200400" cy="6857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Samarqand vil. </a:t>
            </a:r>
            <a:endParaRPr lang="ru-RU" sz="32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9506B45-0F83-4448-8C4C-7410DC1ABDE4}"/>
              </a:ext>
            </a:extLst>
          </p:cNvPr>
          <p:cNvSpPr/>
          <p:nvPr/>
        </p:nvSpPr>
        <p:spPr>
          <a:xfrm>
            <a:off x="4724400" y="2798874"/>
            <a:ext cx="3124200" cy="6857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vil.</a:t>
            </a:r>
            <a:endParaRPr lang="ru-RU" sz="3200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BF2CDA5-8D20-46FD-80DF-E120343D1254}"/>
              </a:ext>
            </a:extLst>
          </p:cNvPr>
          <p:cNvSpPr/>
          <p:nvPr/>
        </p:nvSpPr>
        <p:spPr>
          <a:xfrm>
            <a:off x="1600200" y="4275268"/>
            <a:ext cx="5105400" cy="11731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 –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buyumlari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sp>
        <p:nvSpPr>
          <p:cNvPr id="3" name="Стрелка: вверх 2">
            <a:extLst>
              <a:ext uri="{FF2B5EF4-FFF2-40B4-BE49-F238E27FC236}">
                <a16:creationId xmlns:a16="http://schemas.microsoft.com/office/drawing/2014/main" id="{8DA9524B-14C5-4DC6-9F27-D9283F7F039A}"/>
              </a:ext>
            </a:extLst>
          </p:cNvPr>
          <p:cNvSpPr/>
          <p:nvPr/>
        </p:nvSpPr>
        <p:spPr>
          <a:xfrm rot="20341745">
            <a:off x="3079681" y="3529064"/>
            <a:ext cx="226884" cy="68579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верх 9">
            <a:extLst>
              <a:ext uri="{FF2B5EF4-FFF2-40B4-BE49-F238E27FC236}">
                <a16:creationId xmlns:a16="http://schemas.microsoft.com/office/drawing/2014/main" id="{A7120463-53D8-40DA-8800-B71474DDCAC4}"/>
              </a:ext>
            </a:extLst>
          </p:cNvPr>
          <p:cNvSpPr/>
          <p:nvPr/>
        </p:nvSpPr>
        <p:spPr>
          <a:xfrm rot="1824712">
            <a:off x="5263900" y="3519138"/>
            <a:ext cx="219197" cy="68579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BC68557D-9128-467F-8A0B-8B9DC89E7153}"/>
              </a:ext>
            </a:extLst>
          </p:cNvPr>
          <p:cNvSpPr/>
          <p:nvPr/>
        </p:nvSpPr>
        <p:spPr>
          <a:xfrm rot="1154617">
            <a:off x="4535716" y="2087849"/>
            <a:ext cx="218308" cy="218988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верх 11">
            <a:extLst>
              <a:ext uri="{FF2B5EF4-FFF2-40B4-BE49-F238E27FC236}">
                <a16:creationId xmlns:a16="http://schemas.microsoft.com/office/drawing/2014/main" id="{FF18F9BF-6A13-4D15-BF50-DFB39B57C3CB}"/>
              </a:ext>
            </a:extLst>
          </p:cNvPr>
          <p:cNvSpPr/>
          <p:nvPr/>
        </p:nvSpPr>
        <p:spPr>
          <a:xfrm rot="20540504">
            <a:off x="3575455" y="2093092"/>
            <a:ext cx="216268" cy="217659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Binokor Temir-Beton Servis Изделия бетонные купить в Ташкенте">
            <a:extLst>
              <a:ext uri="{FF2B5EF4-FFF2-40B4-BE49-F238E27FC236}">
                <a16:creationId xmlns:a16="http://schemas.microsoft.com/office/drawing/2014/main" id="{1451143B-871C-41B3-8C5A-63B542C3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51" y="1397192"/>
            <a:ext cx="3888149" cy="241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Изделия бетонные купить в Ташкенте">
            <a:extLst>
              <a:ext uri="{FF2B5EF4-FFF2-40B4-BE49-F238E27FC236}">
                <a16:creationId xmlns:a16="http://schemas.microsoft.com/office/drawing/2014/main" id="{4C86542A-DEB8-4218-9D21-440899587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54" y="3962400"/>
            <a:ext cx="474324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6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SILIKAT BLOKLARI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752157E-5B52-4F3C-9332-6EA68C05CAC1}"/>
              </a:ext>
            </a:extLst>
          </p:cNvPr>
          <p:cNvSpPr/>
          <p:nvPr/>
        </p:nvSpPr>
        <p:spPr>
          <a:xfrm>
            <a:off x="457200" y="1322481"/>
            <a:ext cx="3200400" cy="6857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Xorazm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vil.</a:t>
            </a:r>
            <a:endParaRPr lang="ru-RU" sz="32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BA1F8C-D2F5-4553-978E-619A6A25295F}"/>
              </a:ext>
            </a:extLst>
          </p:cNvPr>
          <p:cNvSpPr/>
          <p:nvPr/>
        </p:nvSpPr>
        <p:spPr>
          <a:xfrm>
            <a:off x="4724400" y="1322481"/>
            <a:ext cx="3124200" cy="6857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vil.</a:t>
            </a:r>
            <a:endParaRPr lang="ru-RU" sz="32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9506B45-0F83-4448-8C4C-7410DC1ABDE4}"/>
              </a:ext>
            </a:extLst>
          </p:cNvPr>
          <p:cNvSpPr/>
          <p:nvPr/>
        </p:nvSpPr>
        <p:spPr>
          <a:xfrm>
            <a:off x="4724400" y="2798874"/>
            <a:ext cx="3124200" cy="6857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vil.</a:t>
            </a:r>
            <a:endParaRPr lang="ru-RU" sz="3200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BF2CDA5-8D20-46FD-80DF-E120343D1254}"/>
              </a:ext>
            </a:extLst>
          </p:cNvPr>
          <p:cNvSpPr/>
          <p:nvPr/>
        </p:nvSpPr>
        <p:spPr>
          <a:xfrm>
            <a:off x="251533" y="2636892"/>
            <a:ext cx="3865217" cy="11731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silikat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bloklari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sp>
        <p:nvSpPr>
          <p:cNvPr id="10" name="Стрелка: вверх 9">
            <a:extLst>
              <a:ext uri="{FF2B5EF4-FFF2-40B4-BE49-F238E27FC236}">
                <a16:creationId xmlns:a16="http://schemas.microsoft.com/office/drawing/2014/main" id="{A7120463-53D8-40DA-8800-B71474DDCAC4}"/>
              </a:ext>
            </a:extLst>
          </p:cNvPr>
          <p:cNvSpPr/>
          <p:nvPr/>
        </p:nvSpPr>
        <p:spPr>
          <a:xfrm>
            <a:off x="1965480" y="2069895"/>
            <a:ext cx="228600" cy="52525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верх 13">
            <a:extLst>
              <a:ext uri="{FF2B5EF4-FFF2-40B4-BE49-F238E27FC236}">
                <a16:creationId xmlns:a16="http://schemas.microsoft.com/office/drawing/2014/main" id="{804BEA7A-19A1-42BA-91E0-EB71D614A194}"/>
              </a:ext>
            </a:extLst>
          </p:cNvPr>
          <p:cNvSpPr/>
          <p:nvPr/>
        </p:nvSpPr>
        <p:spPr>
          <a:xfrm rot="3101935">
            <a:off x="4314758" y="1959501"/>
            <a:ext cx="255210" cy="78335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верх 14">
            <a:extLst>
              <a:ext uri="{FF2B5EF4-FFF2-40B4-BE49-F238E27FC236}">
                <a16:creationId xmlns:a16="http://schemas.microsoft.com/office/drawing/2014/main" id="{A6E7A285-C742-4D31-9A1B-1FD699CDF471}"/>
              </a:ext>
            </a:extLst>
          </p:cNvPr>
          <p:cNvSpPr/>
          <p:nvPr/>
        </p:nvSpPr>
        <p:spPr>
          <a:xfrm rot="5400000">
            <a:off x="4301523" y="2846516"/>
            <a:ext cx="228600" cy="52525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Kvartirada ichki qismlarni o'rnatish uchun materiallar. Ichki qismlarning  turlari, ularning afzalliklari va kamchiliklari. Ko'pikli beton bloklarning  kamchiliklari">
            <a:extLst>
              <a:ext uri="{FF2B5EF4-FFF2-40B4-BE49-F238E27FC236}">
                <a16:creationId xmlns:a16="http://schemas.microsoft.com/office/drawing/2014/main" id="{B91DE7CB-C2DE-4FFB-87C8-9A3AFED13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250" y="1222487"/>
            <a:ext cx="2857500" cy="235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Силикатные – Силикатный кирпич. Описание, особенности, применение и цена  силикатного кирпича — Агентство недвижимости Люберцы">
            <a:extLst>
              <a:ext uri="{FF2B5EF4-FFF2-40B4-BE49-F238E27FC236}">
                <a16:creationId xmlns:a16="http://schemas.microsoft.com/office/drawing/2014/main" id="{416B5B5F-3AE7-4F18-B749-57C0ED8E8E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Блок-8 силикатный пустотелый пазогребневый 250х250х250: продажа, цена в  Липецке. блоки стеновые от &quot;Стройбаза КирпичёвЪ&quot; - 184380915">
            <a:extLst>
              <a:ext uri="{FF2B5EF4-FFF2-40B4-BE49-F238E27FC236}">
                <a16:creationId xmlns:a16="http://schemas.microsoft.com/office/drawing/2014/main" id="{7F3F818C-8C67-4E56-A1E5-C778B406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157" y="3809999"/>
            <a:ext cx="3865217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Силикатный кирпич двойной (Обухов) цена, Киев, купить, кирпич двойной  силикатный (блок) пустотелый белый">
            <a:extLst>
              <a:ext uri="{FF2B5EF4-FFF2-40B4-BE49-F238E27FC236}">
                <a16:creationId xmlns:a16="http://schemas.microsoft.com/office/drawing/2014/main" id="{12056474-1627-4BFB-9B29-A494F5EF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8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Габариты (размеры) силикатного белого кирпича">
            <a:extLst>
              <a:ext uri="{FF2B5EF4-FFF2-40B4-BE49-F238E27FC236}">
                <a16:creationId xmlns:a16="http://schemas.microsoft.com/office/drawing/2014/main" id="{B7D07A83-C414-4481-8761-CDA25D87E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t="16112" r="18194" b="12222"/>
          <a:stretch/>
        </p:blipFill>
        <p:spPr bwMode="auto">
          <a:xfrm>
            <a:off x="3607905" y="3940613"/>
            <a:ext cx="4522535" cy="28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silikat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E7446D8-7C5B-49ED-B302-092F720833FF}"/>
              </a:ext>
            </a:extLst>
          </p:cNvPr>
          <p:cNvGrpSpPr/>
          <p:nvPr/>
        </p:nvGrpSpPr>
        <p:grpSpPr>
          <a:xfrm>
            <a:off x="457200" y="1028700"/>
            <a:ext cx="11125200" cy="1295400"/>
            <a:chOff x="8690193" y="545029"/>
            <a:chExt cx="2906120" cy="2819400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4FAD3DFD-8717-4AFD-9F02-2A60E8F7374E}"/>
                </a:ext>
              </a:extLst>
            </p:cNvPr>
            <p:cNvSpPr/>
            <p:nvPr/>
          </p:nvSpPr>
          <p:spPr>
            <a:xfrm>
              <a:off x="8690193" y="545029"/>
              <a:ext cx="2906120" cy="149105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36F587-B359-4C25-AD3B-32FB46DDC9C3}"/>
                </a:ext>
              </a:extLst>
            </p:cNvPr>
            <p:cNvSpPr txBox="1"/>
            <p:nvPr/>
          </p:nvSpPr>
          <p:spPr>
            <a:xfrm>
              <a:off x="8690193" y="545029"/>
              <a:ext cx="2906120" cy="2819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Mirzacho‘l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xo‘jaliklari</a:t>
              </a:r>
              <a:r>
                <a:rPr lang="ml-I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shaharlari</a:t>
              </a:r>
              <a:r>
                <a:rPr lang="ml-I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shaharchalari</a:t>
              </a:r>
              <a:r>
                <a:rPr lang="ml-I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uchun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devor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bloklari</a:t>
              </a:r>
              <a:r>
                <a:rPr lang="ml-I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panellar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poydevorlar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zinapoyalar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boshqa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silikat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buyumlari</a:t>
              </a:r>
              <a:r>
                <a:rPr lang="ml-I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tayyorlaydi</a:t>
              </a:r>
              <a:r>
                <a:rPr lang="ml-I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8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554" name="Picture 2" descr="Devorlar uchun eng arzon bloklar. Tashqi devorlar uchun devor bloklari:  devor bloki yaxshiroq">
            <a:extLst>
              <a:ext uri="{FF2B5EF4-FFF2-40B4-BE49-F238E27FC236}">
                <a16:creationId xmlns:a16="http://schemas.microsoft.com/office/drawing/2014/main" id="{B4A8EC85-D6A0-4DDD-8894-1605759F9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4114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oliuretan ko'pikli devor sendvich panellar">
            <a:extLst>
              <a:ext uri="{FF2B5EF4-FFF2-40B4-BE49-F238E27FC236}">
                <a16:creationId xmlns:a16="http://schemas.microsoft.com/office/drawing/2014/main" id="{7C45BE5A-2177-470A-871E-3A6BD25FA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r="8153"/>
          <a:stretch/>
        </p:blipFill>
        <p:spPr bwMode="auto">
          <a:xfrm>
            <a:off x="4191000" y="2676939"/>
            <a:ext cx="363441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Uyni yotqizish uchun qanday g'isht kerak. G'isht va g'isht. Olovga chidamli  olovli g'isht">
            <a:extLst>
              <a:ext uri="{FF2B5EF4-FFF2-40B4-BE49-F238E27FC236}">
                <a16:creationId xmlns:a16="http://schemas.microsoft.com/office/drawing/2014/main" id="{EACAA53C-D95C-4C8D-A72A-59E10E8E3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412" y="2781301"/>
            <a:ext cx="41379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65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52400" y="0"/>
            <a:ext cx="12344400" cy="9144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ZAMONAVIY BUNYODKORLIK ISHLARI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0FDC7-3156-47A2-8466-7039B97966B3}"/>
              </a:ext>
            </a:extLst>
          </p:cNvPr>
          <p:cNvSpPr txBox="1"/>
          <p:nvPr/>
        </p:nvSpPr>
        <p:spPr>
          <a:xfrm>
            <a:off x="228600" y="1143000"/>
            <a:ext cx="117348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Mustaqillikdan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bunyodkorlik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oshirilmoqda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qiyofasi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tubdan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o’zgartirilmoqda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Toshkent metrosining Yunusobod yo'nalishining 2-bosqichida bunyodkorlik  ishlari tugatildi | O'zbekistion Respublikasi Transport Vazirligi">
            <a:extLst>
              <a:ext uri="{FF2B5EF4-FFF2-40B4-BE49-F238E27FC236}">
                <a16:creationId xmlns:a16="http://schemas.microsoft.com/office/drawing/2014/main" id="{D98AB36E-231D-43F2-87F2-E1341D68A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" y="2723323"/>
            <a:ext cx="3581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Ташкент-Сити — Википедия">
            <a:extLst>
              <a:ext uri="{FF2B5EF4-FFF2-40B4-BE49-F238E27FC236}">
                <a16:creationId xmlns:a16="http://schemas.microsoft.com/office/drawing/2014/main" id="{A142AC9A-66C7-4B42-909A-FB7C7E541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40" y="2734920"/>
            <a:ext cx="4038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Lokomotivlar.uz">
            <a:extLst>
              <a:ext uri="{FF2B5EF4-FFF2-40B4-BE49-F238E27FC236}">
                <a16:creationId xmlns:a16="http://schemas.microsoft.com/office/drawing/2014/main" id="{3CF6B655-01BF-496F-8989-29DB5F6FF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60" y="2734920"/>
            <a:ext cx="3966539" cy="344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MUSTAHKAMLASH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0B618B6-FBE7-4481-8730-AA45D2920B05}"/>
              </a:ext>
            </a:extLst>
          </p:cNvPr>
          <p:cNvSpPr/>
          <p:nvPr/>
        </p:nvSpPr>
        <p:spPr>
          <a:xfrm>
            <a:off x="228600" y="1181100"/>
            <a:ext cx="4114800" cy="76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Respublikamizda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….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691C11D-2A43-40E3-9D03-E4C5201ED429}"/>
              </a:ext>
            </a:extLst>
          </p:cNvPr>
          <p:cNvSpPr/>
          <p:nvPr/>
        </p:nvSpPr>
        <p:spPr>
          <a:xfrm>
            <a:off x="5602354" y="1159565"/>
            <a:ext cx="6165579" cy="7835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qo‘riqxonalar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79A16F9-B566-4171-A5F4-30B26B420E1F}"/>
              </a:ext>
            </a:extLst>
          </p:cNvPr>
          <p:cNvSpPr/>
          <p:nvPr/>
        </p:nvSpPr>
        <p:spPr>
          <a:xfrm>
            <a:off x="228600" y="2133600"/>
            <a:ext cx="4114800" cy="76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Duradgorlik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buyumlari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….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9F8F738-F052-4078-9CF1-DE79BDDE6BE7}"/>
              </a:ext>
            </a:extLst>
          </p:cNvPr>
          <p:cNvSpPr/>
          <p:nvPr/>
        </p:nvSpPr>
        <p:spPr>
          <a:xfrm>
            <a:off x="5585786" y="2073965"/>
            <a:ext cx="6165579" cy="7835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Asakada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CC14C7E-C05E-41A2-AC61-453868D1650F}"/>
              </a:ext>
            </a:extLst>
          </p:cNvPr>
          <p:cNvSpPr/>
          <p:nvPr/>
        </p:nvSpPr>
        <p:spPr>
          <a:xfrm>
            <a:off x="231913" y="3048000"/>
            <a:ext cx="4114800" cy="76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zavodlari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….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4D4A359-3347-440E-9605-A258BD32F367}"/>
              </a:ext>
            </a:extLst>
          </p:cNvPr>
          <p:cNvSpPr/>
          <p:nvPr/>
        </p:nvSpPr>
        <p:spPr>
          <a:xfrm>
            <a:off x="5585785" y="3062080"/>
            <a:ext cx="6165579" cy="7835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Quvasoy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Ohangaron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Angren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Bekobod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shaharlarida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9D60E9E-C6A6-4327-B57F-0D9EC75B49DC}"/>
              </a:ext>
            </a:extLst>
          </p:cNvPr>
          <p:cNvSpPr/>
          <p:nvPr/>
        </p:nvSpPr>
        <p:spPr>
          <a:xfrm>
            <a:off x="228600" y="4018722"/>
            <a:ext cx="4114800" cy="76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Respublikamizdagi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….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55160C6-D35E-4925-919E-7808D01ACAA2}"/>
              </a:ext>
            </a:extLst>
          </p:cNvPr>
          <p:cNvSpPr/>
          <p:nvPr/>
        </p:nvSpPr>
        <p:spPr>
          <a:xfrm>
            <a:off x="5585784" y="4050195"/>
            <a:ext cx="6165579" cy="7835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G‘o‘zg‘on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D00A236-CE9F-48DA-B53A-532857D593D2}"/>
              </a:ext>
            </a:extLst>
          </p:cNvPr>
          <p:cNvSpPr/>
          <p:nvPr/>
        </p:nvSpPr>
        <p:spPr>
          <a:xfrm>
            <a:off x="228600" y="4911587"/>
            <a:ext cx="4114800" cy="76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 –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buyumlari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….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E72EAADB-5DD6-43D7-9C2F-406B9D56A7BE}"/>
              </a:ext>
            </a:extLst>
          </p:cNvPr>
          <p:cNvSpPr/>
          <p:nvPr/>
        </p:nvSpPr>
        <p:spPr>
          <a:xfrm>
            <a:off x="228600" y="5903844"/>
            <a:ext cx="4114800" cy="76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Silikat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bloklari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C0836C8-BB26-44CD-A60D-242CE1C7734B}"/>
              </a:ext>
            </a:extLst>
          </p:cNvPr>
          <p:cNvSpPr/>
          <p:nvPr/>
        </p:nvSpPr>
        <p:spPr>
          <a:xfrm>
            <a:off x="5585782" y="5013047"/>
            <a:ext cx="6165579" cy="7835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Samarqand,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viloyatlarida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BB7AC97-42DD-4D7F-B2CA-1114199969A8}"/>
              </a:ext>
            </a:extLst>
          </p:cNvPr>
          <p:cNvSpPr/>
          <p:nvPr/>
        </p:nvSpPr>
        <p:spPr>
          <a:xfrm>
            <a:off x="5585783" y="5975900"/>
            <a:ext cx="6165579" cy="7835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Xorazm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viloyatlarida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2E3459F0-BFE7-4C99-A1C4-785595659EA5}"/>
              </a:ext>
            </a:extLst>
          </p:cNvPr>
          <p:cNvSpPr/>
          <p:nvPr/>
        </p:nvSpPr>
        <p:spPr>
          <a:xfrm>
            <a:off x="4608442" y="3233116"/>
            <a:ext cx="762000" cy="39176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0C80DF58-F1C0-49B1-9885-C288D22E37EA}"/>
              </a:ext>
            </a:extLst>
          </p:cNvPr>
          <p:cNvSpPr/>
          <p:nvPr/>
        </p:nvSpPr>
        <p:spPr>
          <a:xfrm>
            <a:off x="4608442" y="2307948"/>
            <a:ext cx="762000" cy="39176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80478B7C-21AE-4774-BB45-5AD1A8CEEFAC}"/>
              </a:ext>
            </a:extLst>
          </p:cNvPr>
          <p:cNvSpPr/>
          <p:nvPr/>
        </p:nvSpPr>
        <p:spPr>
          <a:xfrm>
            <a:off x="4608442" y="1453596"/>
            <a:ext cx="762000" cy="39176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92F845D5-2A7C-475F-8ADD-203B608E44D8}"/>
              </a:ext>
            </a:extLst>
          </p:cNvPr>
          <p:cNvSpPr/>
          <p:nvPr/>
        </p:nvSpPr>
        <p:spPr>
          <a:xfrm>
            <a:off x="4608442" y="4246078"/>
            <a:ext cx="762000" cy="39176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7F523B6E-BEC1-4B4A-BFB6-4E845A7A1666}"/>
              </a:ext>
            </a:extLst>
          </p:cNvPr>
          <p:cNvSpPr/>
          <p:nvPr/>
        </p:nvSpPr>
        <p:spPr>
          <a:xfrm>
            <a:off x="4545493" y="5096703"/>
            <a:ext cx="762000" cy="39176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471A83D9-3206-49E0-BEDD-F0BE3ECF8080}"/>
              </a:ext>
            </a:extLst>
          </p:cNvPr>
          <p:cNvSpPr/>
          <p:nvPr/>
        </p:nvSpPr>
        <p:spPr>
          <a:xfrm>
            <a:off x="4545493" y="6171783"/>
            <a:ext cx="762000" cy="39176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9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609600" y="1108397"/>
            <a:ext cx="10756899" cy="1058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Yog‘ochni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qayta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ishlash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qurilish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sanoati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mavzularini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09600" y="2345956"/>
            <a:ext cx="10752573" cy="1589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O‘zbekistondagi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qurilish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sanoati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korxonalarini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zuvsiz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xaritaga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belgilang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biror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qurilish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sanoati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tarmog‘iga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ta’rif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86" y="4160538"/>
            <a:ext cx="5029200" cy="240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Fan: Geografiya Sinf: 6 Mavzu">
            <a:extLst>
              <a:ext uri="{FF2B5EF4-FFF2-40B4-BE49-F238E27FC236}">
                <a16:creationId xmlns:a16="http://schemas.microsoft.com/office/drawing/2014/main" id="{E211661C-A9D9-434A-89BE-B64BF626F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23" y="4160538"/>
            <a:ext cx="5029200" cy="261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O‘RMON SANOATI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066800"/>
            <a:ext cx="6172200" cy="213360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Mamlakatimizning</a:t>
            </a:r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yog‘och-taxta</a:t>
            </a:r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xomashyosiga</a:t>
            </a:r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ehtiyoji</a:t>
            </a:r>
            <a:r>
              <a:rPr lang="ml-IN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metrdan</a:t>
            </a:r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Janubiy Amerika, Karib dengizi va Atlantika okeani havzasi mamlakatlarining  xo'jaligi 9 - sinf">
            <a:extLst>
              <a:ext uri="{FF2B5EF4-FFF2-40B4-BE49-F238E27FC236}">
                <a16:creationId xmlns:a16="http://schemas.microsoft.com/office/drawing/2014/main" id="{39322F7C-30DF-4663-8E0E-15444045E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0" t="32400" r="1778" b="8400"/>
          <a:stretch/>
        </p:blipFill>
        <p:spPr bwMode="auto">
          <a:xfrm>
            <a:off x="7239000" y="1066800"/>
            <a:ext cx="3886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ировской области обещают существенное увеличение выручки предприятий  лесной отрасли">
            <a:extLst>
              <a:ext uri="{FF2B5EF4-FFF2-40B4-BE49-F238E27FC236}">
                <a16:creationId xmlns:a16="http://schemas.microsoft.com/office/drawing/2014/main" id="{3CF70B32-F037-4B5B-8804-60DC1988D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66052"/>
            <a:ext cx="5943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Отходы пилорамы в Глухове - Купить по лучшей цене на Flagma.ua">
            <a:extLst>
              <a:ext uri="{FF2B5EF4-FFF2-40B4-BE49-F238E27FC236}">
                <a16:creationId xmlns:a16="http://schemas.microsoft.com/office/drawing/2014/main" id="{769D747A-1265-47D3-88C7-1CBE78FD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66052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" y="-4052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O‘RMON XO‘JALIGI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E24D5CCD-445A-4672-B19F-484C0F6147E1}"/>
              </a:ext>
            </a:extLst>
          </p:cNvPr>
          <p:cNvSpPr/>
          <p:nvPr/>
        </p:nvSpPr>
        <p:spPr>
          <a:xfrm>
            <a:off x="476251" y="1199322"/>
            <a:ext cx="5334000" cy="2209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Respublikamizda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qo‘riqxonalar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Qo`riqxonalar - Respublikamizning oltin jamg`armasi » GeoOlamga xush  kelibsiz!">
            <a:extLst>
              <a:ext uri="{FF2B5EF4-FFF2-40B4-BE49-F238E27FC236}">
                <a16:creationId xmlns:a16="http://schemas.microsoft.com/office/drawing/2014/main" id="{3627CA0B-0059-4D9C-8E40-3D0A72BA6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6" y="3826565"/>
            <a:ext cx="514350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Яшил мерос: Самарқанд чинорларини ким эккан?">
            <a:extLst>
              <a:ext uri="{FF2B5EF4-FFF2-40B4-BE49-F238E27FC236}">
                <a16:creationId xmlns:a16="http://schemas.microsoft.com/office/drawing/2014/main" id="{A6371455-3F37-48EC-B16A-2746B1549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782732"/>
            <a:ext cx="5524505" cy="284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O'zbekistonda Milliy bog'lar va qo'riqxonalar kuniga bag'ishlangan tadbir  o'tkazildi">
            <a:extLst>
              <a:ext uri="{FF2B5EF4-FFF2-40B4-BE49-F238E27FC236}">
                <a16:creationId xmlns:a16="http://schemas.microsoft.com/office/drawing/2014/main" id="{8E30ADFB-69C2-4C46-9A03-B01DD7CE0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6" y="963332"/>
            <a:ext cx="514350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O‘RMON SANOATI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">
            <a:extLst>
              <a:ext uri="{FF2B5EF4-FFF2-40B4-BE49-F238E27FC236}">
                <a16:creationId xmlns:a16="http://schemas.microsoft.com/office/drawing/2014/main" id="{71BA1701-4F17-4115-9094-B1B48B638188}"/>
              </a:ext>
            </a:extLst>
          </p:cNvPr>
          <p:cNvSpPr/>
          <p:nvPr/>
        </p:nvSpPr>
        <p:spPr>
          <a:xfrm>
            <a:off x="175591" y="1140514"/>
            <a:ext cx="6172200" cy="209798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mahsulotlaridan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ml-IN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transport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qurilishda</a:t>
            </a:r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Лесная и деревоперерабатывающая промышленность — ИНТЕРКОНТАКТ —  МЕЖДУНАРОДНАЯ МНОГОФУНКЦИОНАЛЬНАЯ ТРАНСПОРТНАЯ КОМПАНИЯ">
            <a:extLst>
              <a:ext uri="{FF2B5EF4-FFF2-40B4-BE49-F238E27FC236}">
                <a16:creationId xmlns:a16="http://schemas.microsoft.com/office/drawing/2014/main" id="{74521003-277B-429E-8E0F-2C85E619B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22693"/>
            <a:ext cx="48768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Пропитки. Антисептики. Морилки | Полезные статьи и материалы от экспертов  на Plot.kz">
            <a:extLst>
              <a:ext uri="{FF2B5EF4-FFF2-40B4-BE49-F238E27FC236}">
                <a16:creationId xmlns:a16="http://schemas.microsoft.com/office/drawing/2014/main" id="{04F2295F-82D3-49E9-8C97-432A2941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8170"/>
            <a:ext cx="5638800" cy="327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раны для лесной, деревообрабатывающей и целлюлозно - бумажной  промышленности">
            <a:extLst>
              <a:ext uri="{FF2B5EF4-FFF2-40B4-BE49-F238E27FC236}">
                <a16:creationId xmlns:a16="http://schemas.microsoft.com/office/drawing/2014/main" id="{1AE34783-677C-4AA3-8649-49ED2A89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64611"/>
            <a:ext cx="48768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5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05855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O‘RMON SANOATI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A378223-5BF1-4EA2-BF9C-A15712D86140}"/>
              </a:ext>
            </a:extLst>
          </p:cNvPr>
          <p:cNvSpPr/>
          <p:nvPr/>
        </p:nvSpPr>
        <p:spPr>
          <a:xfrm>
            <a:off x="228600" y="1066800"/>
            <a:ext cx="6705600" cy="23622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navbatida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ml-IN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tarmoqlardan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loklar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bo‘yoqlar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mebel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soda,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oqartiruvchi</a:t>
            </a:r>
            <a:r>
              <a:rPr lang="ml-IN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ximikatlar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avtomashinalar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traktorlar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stanoklar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ishlov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ml-IN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Техника безопасности при работе с краном - инструкция | ТехКранМонтаж">
            <a:extLst>
              <a:ext uri="{FF2B5EF4-FFF2-40B4-BE49-F238E27FC236}">
                <a16:creationId xmlns:a16="http://schemas.microsoft.com/office/drawing/2014/main" id="{4745FF35-BA43-4D57-80C5-D76FBAA2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886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Подъемные электрические мостовые краны общего назначения – stroy-plys.ru">
            <a:extLst>
              <a:ext uri="{FF2B5EF4-FFF2-40B4-BE49-F238E27FC236}">
                <a16:creationId xmlns:a16="http://schemas.microsoft.com/office/drawing/2014/main" id="{6F6CC852-8031-4ED2-A3FE-A962FF24B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78" y="3650974"/>
            <a:ext cx="3733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ебельная и деревообрабатывающая промышленность Краснодарского края:  государство поддержит! - Proderevo.net | ЛПК">
            <a:extLst>
              <a:ext uri="{FF2B5EF4-FFF2-40B4-BE49-F238E27FC236}">
                <a16:creationId xmlns:a16="http://schemas.microsoft.com/office/drawing/2014/main" id="{3E728A82-7C37-4C66-A446-8538B8E7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667539"/>
            <a:ext cx="3581400" cy="28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Мебельная промышленность России">
            <a:extLst>
              <a:ext uri="{FF2B5EF4-FFF2-40B4-BE49-F238E27FC236}">
                <a16:creationId xmlns:a16="http://schemas.microsoft.com/office/drawing/2014/main" id="{F92622D4-CEFE-4DFF-B668-C8CCDDF0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6800"/>
            <a:ext cx="442291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1295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YOG‘OCHNI QAYTA ISHLASH SANOATI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D1EB4A-7E8E-46BB-ACFF-2E8BA2DF58A1}"/>
              </a:ext>
            </a:extLst>
          </p:cNvPr>
          <p:cNvSpPr/>
          <p:nvPr/>
        </p:nvSpPr>
        <p:spPr>
          <a:xfrm>
            <a:off x="5791200" y="1553122"/>
            <a:ext cx="5524500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yillarida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Toshkent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Asakada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duradgorlik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buyumlari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zavodlari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tushirildi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Maktab duradgorlik ustaxonasining biznes-rejasiga misollar. Yilni  duradgorlik ustaxonasi: asboblar va uskunalar. Asboblar va uskunalar">
            <a:extLst>
              <a:ext uri="{FF2B5EF4-FFF2-40B4-BE49-F238E27FC236}">
                <a16:creationId xmlns:a16="http://schemas.microsoft.com/office/drawing/2014/main" id="{0FC103FF-0D9F-4659-959A-00AAFC9B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199"/>
            <a:ext cx="5181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uradgorlar">
            <a:extLst>
              <a:ext uri="{FF2B5EF4-FFF2-40B4-BE49-F238E27FC236}">
                <a16:creationId xmlns:a16="http://schemas.microsoft.com/office/drawing/2014/main" id="{9B8A7428-0577-4AD5-96F0-7D4520680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2" y="3886199"/>
            <a:ext cx="4267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Табурет из дерева своими руками: чертежи и инструкция | Мебельный журнал -  все о мебели">
            <a:extLst>
              <a:ext uri="{FF2B5EF4-FFF2-40B4-BE49-F238E27FC236}">
                <a16:creationId xmlns:a16="http://schemas.microsoft.com/office/drawing/2014/main" id="{D5FF728A-1AFC-4316-9938-F016904C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358140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421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YOG‘OCHNI QAYTA ISHLASH SANOATI</a:t>
            </a:r>
            <a:endParaRPr lang="ru-RU" sz="36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228600" y="1066800"/>
            <a:ext cx="5888064" cy="2362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Gretsiya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korxonasi</a:t>
            </a:r>
            <a:r>
              <a:rPr lang="ml-IN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Ellas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gugurt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ml-IN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ml-IN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1 gugurt qutisida qancha choʻp bor? - Xalq so'zi">
            <a:extLst>
              <a:ext uri="{FF2B5EF4-FFF2-40B4-BE49-F238E27FC236}">
                <a16:creationId xmlns:a16="http://schemas.microsoft.com/office/drawing/2014/main" id="{6F623D82-8EC3-4038-A3B7-971519EDD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66800"/>
            <a:ext cx="4038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ugurt ishlab chiqarish liniyasi | Chuztrade.uz">
            <a:extLst>
              <a:ext uri="{FF2B5EF4-FFF2-40B4-BE49-F238E27FC236}">
                <a16:creationId xmlns:a16="http://schemas.microsoft.com/office/drawing/2014/main" id="{7BEB70E8-1782-4D24-8288-9AF496904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2" y="3588026"/>
            <a:ext cx="5888064" cy="304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ugurt va fokuslar. Gugurtli fokuslar har qanday tomoshabin uchun mos  keladi! G'ayrioddiy gugurt qutisi - oddiy hiyla">
            <a:extLst>
              <a:ext uri="{FF2B5EF4-FFF2-40B4-BE49-F238E27FC236}">
                <a16:creationId xmlns:a16="http://schemas.microsoft.com/office/drawing/2014/main" id="{8F0E7384-1396-4422-A2C9-0C142C83D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733800"/>
            <a:ext cx="46291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SELLULOZA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9AF7CBB-571D-4FA1-97C2-DFB3DAC74719}"/>
              </a:ext>
            </a:extLst>
          </p:cNvPr>
          <p:cNvSpPr/>
          <p:nvPr/>
        </p:nvSpPr>
        <p:spPr>
          <a:xfrm>
            <a:off x="457200" y="1050235"/>
            <a:ext cx="6324600" cy="2590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Selluloza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maydalangan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ishlangan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sun’iy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tola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Крахмал растворимый (для бактериологии) (ФСЗ 2012/12473) - купить в  Екатеринбурге">
            <a:extLst>
              <a:ext uri="{FF2B5EF4-FFF2-40B4-BE49-F238E27FC236}">
                <a16:creationId xmlns:a16="http://schemas.microsoft.com/office/drawing/2014/main" id="{19905511-C996-4E91-974E-450F408B2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66800"/>
            <a:ext cx="3962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Древесная мука в Перми - Купить по лучшей цене на Flagma.ru">
            <a:extLst>
              <a:ext uri="{FF2B5EF4-FFF2-40B4-BE49-F238E27FC236}">
                <a16:creationId xmlns:a16="http://schemas.microsoft.com/office/drawing/2014/main" id="{08E44891-31FF-444C-9035-DE0F187C7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/>
        </p:blipFill>
        <p:spPr bwMode="auto">
          <a:xfrm>
            <a:off x="7239000" y="3657600"/>
            <a:ext cx="4572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Хлопковая целлюлоза оптом в Перми – ПЕРМГЛАВСНАБ">
            <a:extLst>
              <a:ext uri="{FF2B5EF4-FFF2-40B4-BE49-F238E27FC236}">
                <a16:creationId xmlns:a16="http://schemas.microsoft.com/office/drawing/2014/main" id="{CCF2C620-A5C5-4581-8056-A180B4782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1" t="9831" r="14857" b="9064"/>
          <a:stretch/>
        </p:blipFill>
        <p:spPr bwMode="auto">
          <a:xfrm>
            <a:off x="990600" y="3853070"/>
            <a:ext cx="5257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8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844</Words>
  <Application>Microsoft Office PowerPoint</Application>
  <PresentationFormat>Широкоэкранный</PresentationFormat>
  <Paragraphs>98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YOG‘OCHNI QAYTA ISHLASH SANOATI</vt:lpstr>
      <vt:lpstr>SELLULOZA</vt:lpstr>
      <vt:lpstr>ПРВ</vt:lpstr>
      <vt:lpstr>MEBEL SANOATI</vt:lpstr>
      <vt:lpstr>Презентация PowerPoint</vt:lpstr>
      <vt:lpstr>Презентация PowerPoint</vt:lpstr>
      <vt:lpstr>SEMENT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132</cp:revision>
  <dcterms:created xsi:type="dcterms:W3CDTF">2020-06-30T15:34:35Z</dcterms:created>
  <dcterms:modified xsi:type="dcterms:W3CDTF">2021-02-17T10:33:01Z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