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sldIdLst>
    <p:sldId id="287" r:id="rId4"/>
    <p:sldId id="261" r:id="rId5"/>
    <p:sldId id="309" r:id="rId6"/>
    <p:sldId id="269" r:id="rId7"/>
    <p:sldId id="270" r:id="rId8"/>
    <p:sldId id="310" r:id="rId9"/>
    <p:sldId id="263" r:id="rId10"/>
    <p:sldId id="315" r:id="rId11"/>
    <p:sldId id="329" r:id="rId12"/>
    <p:sldId id="316" r:id="rId13"/>
    <p:sldId id="318" r:id="rId14"/>
    <p:sldId id="293" r:id="rId15"/>
    <p:sldId id="274" r:id="rId16"/>
    <p:sldId id="324" r:id="rId17"/>
    <p:sldId id="319" r:id="rId18"/>
    <p:sldId id="325" r:id="rId19"/>
    <p:sldId id="294" r:id="rId20"/>
    <p:sldId id="285" r:id="rId21"/>
    <p:sldId id="326" r:id="rId22"/>
    <p:sldId id="327" r:id="rId23"/>
    <p:sldId id="322" r:id="rId24"/>
    <p:sldId id="323" r:id="rId25"/>
    <p:sldId id="330" r:id="rId26"/>
    <p:sldId id="331" r:id="rId27"/>
    <p:sldId id="292" r:id="rId28"/>
    <p:sldId id="295" r:id="rId29"/>
    <p:sldId id="296" r:id="rId3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>
        <p:scale>
          <a:sx n="66" d="100"/>
          <a:sy n="66" d="100"/>
        </p:scale>
        <p:origin x="576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4C2E57-D987-4B1E-B6C3-27C3788190C1}" type="doc">
      <dgm:prSet loTypeId="urn:microsoft.com/office/officeart/2005/8/layout/bProcess3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D32E763-4955-45BD-9615-A2116F3E801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Dastlabki</a:t>
          </a:r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yillarda</a:t>
          </a:r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20 %</a:t>
          </a:r>
          <a:endParaRPr lang="ru-RU" sz="2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9E1BFC-DC55-4C6F-AE8E-9F77F09F262A}" type="parTrans" cxnId="{295EA8A9-1223-46C0-A53C-55CC4B09E7F8}">
      <dgm:prSet/>
      <dgm:spPr/>
      <dgm:t>
        <a:bodyPr/>
        <a:lstStyle/>
        <a:p>
          <a:endParaRPr lang="ru-RU" sz="24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9BE6D-6C6D-4171-9A59-7106AEA21A28}" type="sibTrans" cxnId="{295EA8A9-1223-46C0-A53C-55CC4B09E7F8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 sz="7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BE95F7-FFA5-4347-98B6-C247BC03E20D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 </a:t>
          </a:r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yildan</a:t>
          </a:r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keyin</a:t>
          </a:r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60 %</a:t>
          </a:r>
          <a:endParaRPr lang="ru-RU" sz="2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548470-B643-44F0-9819-021CA91D5180}" type="parTrans" cxnId="{6252E161-8B09-4B9F-A192-72D4110DED3E}">
      <dgm:prSet/>
      <dgm:spPr/>
      <dgm:t>
        <a:bodyPr/>
        <a:lstStyle/>
        <a:p>
          <a:endParaRPr lang="ru-RU" sz="24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7053C-8827-47B4-BF61-694EE82D7B7C}" type="sibTrans" cxnId="{6252E161-8B09-4B9F-A192-72D4110DED3E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 sz="700" b="1" cap="none" spc="0">
            <a:ln w="0"/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B6D50A-8CFB-4CE5-88A6-9649D81DAE5A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Hozir</a:t>
          </a:r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85 %</a:t>
          </a:r>
          <a:endParaRPr lang="ru-RU" sz="2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CCAF91-8718-4937-8A64-CF6B70B7ACC2}" type="sibTrans" cxnId="{37D626ED-5533-478C-AF98-F0A8D2CFA221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 sz="7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FBDCC2-B56A-42B3-958D-598EFF2C9737}" type="parTrans" cxnId="{37D626ED-5533-478C-AF98-F0A8D2CFA221}">
      <dgm:prSet/>
      <dgm:spPr/>
      <dgm:t>
        <a:bodyPr/>
        <a:lstStyle/>
        <a:p>
          <a:endParaRPr lang="ru-RU" sz="24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893015-E919-455A-AA12-0007A7A80D13}" type="pres">
      <dgm:prSet presAssocID="{614C2E57-D987-4B1E-B6C3-27C3788190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1CEC46-6217-413B-B8DD-8AEFF77148A4}" type="pres">
      <dgm:prSet presAssocID="{3D32E763-4955-45BD-9615-A2116F3E8019}" presName="node" presStyleLbl="node1" presStyleIdx="0" presStyleCnt="3" custScaleX="51329" custScaleY="44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553D6-6F37-402C-A70E-8BA0307472AA}" type="pres">
      <dgm:prSet presAssocID="{6B99BE6D-6C6D-4171-9A59-7106AEA21A28}" presName="sibTrans" presStyleLbl="sibTrans1D1" presStyleIdx="0" presStyleCnt="2"/>
      <dgm:spPr/>
      <dgm:t>
        <a:bodyPr/>
        <a:lstStyle/>
        <a:p>
          <a:endParaRPr lang="ru-RU"/>
        </a:p>
      </dgm:t>
    </dgm:pt>
    <dgm:pt modelId="{3A682C2D-AB40-47B1-9149-5F9BFA6F7F3D}" type="pres">
      <dgm:prSet presAssocID="{6B99BE6D-6C6D-4171-9A59-7106AEA21A28}" presName="connectorText" presStyleLbl="sibTrans1D1" presStyleIdx="0" presStyleCnt="2"/>
      <dgm:spPr/>
      <dgm:t>
        <a:bodyPr/>
        <a:lstStyle/>
        <a:p>
          <a:endParaRPr lang="ru-RU"/>
        </a:p>
      </dgm:t>
    </dgm:pt>
    <dgm:pt modelId="{B107F666-96A1-488E-8212-2D0837B826CE}" type="pres">
      <dgm:prSet presAssocID="{27BE95F7-FFA5-4347-98B6-C247BC03E20D}" presName="node" presStyleLbl="node1" presStyleIdx="1" presStyleCnt="3" custScaleX="58559" custScaleY="44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2A94F-6855-4458-90D0-361494D56F80}" type="pres">
      <dgm:prSet presAssocID="{0857053C-8827-47B4-BF61-694EE82D7B7C}" presName="sibTrans" presStyleLbl="sibTrans1D1" presStyleIdx="1" presStyleCnt="2"/>
      <dgm:spPr/>
      <dgm:t>
        <a:bodyPr/>
        <a:lstStyle/>
        <a:p>
          <a:endParaRPr lang="ru-RU"/>
        </a:p>
      </dgm:t>
    </dgm:pt>
    <dgm:pt modelId="{DEFB5632-EA3D-4785-89A9-B515CD369497}" type="pres">
      <dgm:prSet presAssocID="{0857053C-8827-47B4-BF61-694EE82D7B7C}" presName="connectorText" presStyleLbl="sibTrans1D1" presStyleIdx="1" presStyleCnt="2"/>
      <dgm:spPr/>
      <dgm:t>
        <a:bodyPr/>
        <a:lstStyle/>
        <a:p>
          <a:endParaRPr lang="ru-RU"/>
        </a:p>
      </dgm:t>
    </dgm:pt>
    <dgm:pt modelId="{728FD07B-3F49-4962-97DB-9DF3273F5E96}" type="pres">
      <dgm:prSet presAssocID="{F4B6D50A-8CFB-4CE5-88A6-9649D81DAE5A}" presName="node" presStyleLbl="node1" presStyleIdx="2" presStyleCnt="3" custScaleX="52147" custScaleY="44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6E3ED-486F-4942-83FB-2743FCD48236}" type="presOf" srcId="{27BE95F7-FFA5-4347-98B6-C247BC03E20D}" destId="{B107F666-96A1-488E-8212-2D0837B826CE}" srcOrd="0" destOrd="0" presId="urn:microsoft.com/office/officeart/2005/8/layout/bProcess3"/>
    <dgm:cxn modelId="{37D626ED-5533-478C-AF98-F0A8D2CFA221}" srcId="{614C2E57-D987-4B1E-B6C3-27C3788190C1}" destId="{F4B6D50A-8CFB-4CE5-88A6-9649D81DAE5A}" srcOrd="2" destOrd="0" parTransId="{9DFBDCC2-B56A-42B3-958D-598EFF2C9737}" sibTransId="{C2CCAF91-8718-4937-8A64-CF6B70B7ACC2}"/>
    <dgm:cxn modelId="{295EA8A9-1223-46C0-A53C-55CC4B09E7F8}" srcId="{614C2E57-D987-4B1E-B6C3-27C3788190C1}" destId="{3D32E763-4955-45BD-9615-A2116F3E8019}" srcOrd="0" destOrd="0" parTransId="{9F9E1BFC-DC55-4C6F-AE8E-9F77F09F262A}" sibTransId="{6B99BE6D-6C6D-4171-9A59-7106AEA21A28}"/>
    <dgm:cxn modelId="{74414AEA-E9DF-4223-A178-A3D5A22475A6}" type="presOf" srcId="{6B99BE6D-6C6D-4171-9A59-7106AEA21A28}" destId="{C0D553D6-6F37-402C-A70E-8BA0307472AA}" srcOrd="0" destOrd="0" presId="urn:microsoft.com/office/officeart/2005/8/layout/bProcess3"/>
    <dgm:cxn modelId="{4399B650-37ED-4599-A5DA-AC25768D344C}" type="presOf" srcId="{3D32E763-4955-45BD-9615-A2116F3E8019}" destId="{7E1CEC46-6217-413B-B8DD-8AEFF77148A4}" srcOrd="0" destOrd="0" presId="urn:microsoft.com/office/officeart/2005/8/layout/bProcess3"/>
    <dgm:cxn modelId="{436AC075-AD84-41E5-94AA-80167293CCB0}" type="presOf" srcId="{0857053C-8827-47B4-BF61-694EE82D7B7C}" destId="{DEFB5632-EA3D-4785-89A9-B515CD369497}" srcOrd="1" destOrd="0" presId="urn:microsoft.com/office/officeart/2005/8/layout/bProcess3"/>
    <dgm:cxn modelId="{CA84CB82-4D15-4FE8-BBD9-2EF60DAC836C}" type="presOf" srcId="{0857053C-8827-47B4-BF61-694EE82D7B7C}" destId="{C292A94F-6855-4458-90D0-361494D56F80}" srcOrd="0" destOrd="0" presId="urn:microsoft.com/office/officeart/2005/8/layout/bProcess3"/>
    <dgm:cxn modelId="{F012B44F-A355-415A-8066-980DC6CE45D5}" type="presOf" srcId="{614C2E57-D987-4B1E-B6C3-27C3788190C1}" destId="{50893015-E919-455A-AA12-0007A7A80D13}" srcOrd="0" destOrd="0" presId="urn:microsoft.com/office/officeart/2005/8/layout/bProcess3"/>
    <dgm:cxn modelId="{E674F0BD-45BC-473E-B418-5DCA5DEDEF7C}" type="presOf" srcId="{F4B6D50A-8CFB-4CE5-88A6-9649D81DAE5A}" destId="{728FD07B-3F49-4962-97DB-9DF3273F5E96}" srcOrd="0" destOrd="0" presId="urn:microsoft.com/office/officeart/2005/8/layout/bProcess3"/>
    <dgm:cxn modelId="{6252E161-8B09-4B9F-A192-72D4110DED3E}" srcId="{614C2E57-D987-4B1E-B6C3-27C3788190C1}" destId="{27BE95F7-FFA5-4347-98B6-C247BC03E20D}" srcOrd="1" destOrd="0" parTransId="{55548470-B643-44F0-9819-021CA91D5180}" sibTransId="{0857053C-8827-47B4-BF61-694EE82D7B7C}"/>
    <dgm:cxn modelId="{C95458CE-7976-44CC-A0E3-B364BE6C040B}" type="presOf" srcId="{6B99BE6D-6C6D-4171-9A59-7106AEA21A28}" destId="{3A682C2D-AB40-47B1-9149-5F9BFA6F7F3D}" srcOrd="1" destOrd="0" presId="urn:microsoft.com/office/officeart/2005/8/layout/bProcess3"/>
    <dgm:cxn modelId="{D020B06D-9100-4146-A66B-DED68E8AEE60}" type="presParOf" srcId="{50893015-E919-455A-AA12-0007A7A80D13}" destId="{7E1CEC46-6217-413B-B8DD-8AEFF77148A4}" srcOrd="0" destOrd="0" presId="urn:microsoft.com/office/officeart/2005/8/layout/bProcess3"/>
    <dgm:cxn modelId="{0F168D3A-6888-4C5D-A60B-8EAADB0F931B}" type="presParOf" srcId="{50893015-E919-455A-AA12-0007A7A80D13}" destId="{C0D553D6-6F37-402C-A70E-8BA0307472AA}" srcOrd="1" destOrd="0" presId="urn:microsoft.com/office/officeart/2005/8/layout/bProcess3"/>
    <dgm:cxn modelId="{D4E7B00D-9888-439E-9774-F1532F4B7183}" type="presParOf" srcId="{C0D553D6-6F37-402C-A70E-8BA0307472AA}" destId="{3A682C2D-AB40-47B1-9149-5F9BFA6F7F3D}" srcOrd="0" destOrd="0" presId="urn:microsoft.com/office/officeart/2005/8/layout/bProcess3"/>
    <dgm:cxn modelId="{ED9D3883-E030-4CC5-956F-BE10D6C407CB}" type="presParOf" srcId="{50893015-E919-455A-AA12-0007A7A80D13}" destId="{B107F666-96A1-488E-8212-2D0837B826CE}" srcOrd="2" destOrd="0" presId="urn:microsoft.com/office/officeart/2005/8/layout/bProcess3"/>
    <dgm:cxn modelId="{A329A6A4-BAA7-414F-8D19-77E1A0BB68AA}" type="presParOf" srcId="{50893015-E919-455A-AA12-0007A7A80D13}" destId="{C292A94F-6855-4458-90D0-361494D56F80}" srcOrd="3" destOrd="0" presId="urn:microsoft.com/office/officeart/2005/8/layout/bProcess3"/>
    <dgm:cxn modelId="{A00F1B24-F325-4BCF-A548-745900CB21F5}" type="presParOf" srcId="{C292A94F-6855-4458-90D0-361494D56F80}" destId="{DEFB5632-EA3D-4785-89A9-B515CD369497}" srcOrd="0" destOrd="0" presId="urn:microsoft.com/office/officeart/2005/8/layout/bProcess3"/>
    <dgm:cxn modelId="{B246501B-7A76-41B7-84D0-67D72EE8A72B}" type="presParOf" srcId="{50893015-E919-455A-AA12-0007A7A80D13}" destId="{728FD07B-3F49-4962-97DB-9DF3273F5E96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553D6-6F37-402C-A70E-8BA0307472AA}">
      <dsp:nvSpPr>
        <dsp:cNvPr id="0" name=""/>
        <dsp:cNvSpPr/>
      </dsp:nvSpPr>
      <dsp:spPr>
        <a:xfrm>
          <a:off x="2861383" y="1244835"/>
          <a:ext cx="12511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51176" y="45720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4927" y="1284146"/>
        <a:ext cx="64088" cy="12817"/>
      </dsp:txXfrm>
    </dsp:sp>
    <dsp:sp modelId="{7E1CEC46-6217-413B-B8DD-8AEFF77148A4}">
      <dsp:nvSpPr>
        <dsp:cNvPr id="0" name=""/>
        <dsp:cNvSpPr/>
      </dsp:nvSpPr>
      <dsp:spPr>
        <a:xfrm>
          <a:off x="2649" y="545029"/>
          <a:ext cx="2860534" cy="149105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Dastlabki</a:t>
          </a: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yillarda</a:t>
          </a: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20 %</a:t>
          </a:r>
          <a:endParaRPr lang="ru-RU" sz="2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9" y="545029"/>
        <a:ext cx="2860534" cy="1491051"/>
      </dsp:txXfrm>
    </dsp:sp>
    <dsp:sp modelId="{C292A94F-6855-4458-90D0-361494D56F80}">
      <dsp:nvSpPr>
        <dsp:cNvPr id="0" name=""/>
        <dsp:cNvSpPr/>
      </dsp:nvSpPr>
      <dsp:spPr>
        <a:xfrm>
          <a:off x="7406617" y="1244835"/>
          <a:ext cx="12511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51176" y="45720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cap="none" spc="0">
            <a:ln w="0"/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00161" y="1284146"/>
        <a:ext cx="64088" cy="12817"/>
      </dsp:txXfrm>
    </dsp:sp>
    <dsp:sp modelId="{B107F666-96A1-488E-8212-2D0837B826CE}">
      <dsp:nvSpPr>
        <dsp:cNvPr id="0" name=""/>
        <dsp:cNvSpPr/>
      </dsp:nvSpPr>
      <dsp:spPr>
        <a:xfrm>
          <a:off x="4144959" y="545029"/>
          <a:ext cx="3263457" cy="149105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 </a:t>
          </a:r>
          <a:r>
            <a:rPr lang="en-US" sz="28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yildan</a:t>
          </a: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keyin</a:t>
          </a: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60 %</a:t>
          </a:r>
          <a:endParaRPr lang="ru-RU" sz="2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4959" y="545029"/>
        <a:ext cx="3263457" cy="1491051"/>
      </dsp:txXfrm>
    </dsp:sp>
    <dsp:sp modelId="{728FD07B-3F49-4962-97DB-9DF3273F5E96}">
      <dsp:nvSpPr>
        <dsp:cNvPr id="0" name=""/>
        <dsp:cNvSpPr/>
      </dsp:nvSpPr>
      <dsp:spPr>
        <a:xfrm>
          <a:off x="8690193" y="545029"/>
          <a:ext cx="2906120" cy="149105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Hozir</a:t>
          </a: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85 %</a:t>
          </a:r>
          <a:endParaRPr lang="ru-RU" sz="2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0193" y="545029"/>
        <a:ext cx="2906120" cy="1491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544" y="-29712"/>
            <a:ext cx="12175067" cy="21568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030978" y="2581381"/>
            <a:ext cx="6946107" cy="38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 dirty="0" smtClean="0">
                <a:solidFill>
                  <a:schemeClr val="bg2">
                    <a:lumMod val="50000"/>
                  </a:schemeClr>
                </a:solidFill>
              </a:rPr>
              <a:t>MAVZU: MASHINASOZLIK </a:t>
            </a:r>
            <a:r>
              <a:rPr lang="en-US" altLang="ru-RU" sz="4000" b="1" dirty="0">
                <a:solidFill>
                  <a:schemeClr val="bg2">
                    <a:lumMod val="50000"/>
                  </a:schemeClr>
                </a:solidFill>
              </a:rPr>
              <a:t>VA UNING TARMOQLARI. AVTOMOBILSOZLIK</a:t>
            </a:r>
            <a:endParaRPr lang="ru-RU" altLang="ru-RU" sz="40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4400" b="1" dirty="0">
              <a:solidFill>
                <a:srgbClr val="002060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02845" y="2591398"/>
            <a:ext cx="728133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331418" y="356614"/>
            <a:ext cx="1866669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369610" y="351276"/>
            <a:ext cx="1828478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546649" y="533400"/>
            <a:ext cx="795383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ru-RU" sz="54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20429" y="735652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445750" y="533400"/>
            <a:ext cx="959718" cy="1371600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7BBBEFBB-2F62-43EB-AF31-953972EFBEBF}"/>
              </a:ext>
            </a:extLst>
          </p:cNvPr>
          <p:cNvSpPr/>
          <p:nvPr/>
        </p:nvSpPr>
        <p:spPr>
          <a:xfrm>
            <a:off x="1088423" y="1104702"/>
            <a:ext cx="131233" cy="230717"/>
          </a:xfrm>
          <a:custGeom>
            <a:avLst/>
            <a:gdLst/>
            <a:ahLst/>
            <a:cxnLst/>
            <a:rect l="l" t="t" r="r" b="b"/>
            <a:pathLst>
              <a:path w="62229" h="108584">
                <a:moveTo>
                  <a:pt x="46944" y="0"/>
                </a:moveTo>
                <a:lnTo>
                  <a:pt x="44046" y="388"/>
                </a:lnTo>
                <a:lnTo>
                  <a:pt x="41704" y="2223"/>
                </a:lnTo>
                <a:lnTo>
                  <a:pt x="3186" y="33036"/>
                </a:lnTo>
                <a:lnTo>
                  <a:pt x="1061" y="34678"/>
                </a:lnTo>
                <a:lnTo>
                  <a:pt x="0" y="37288"/>
                </a:lnTo>
                <a:lnTo>
                  <a:pt x="288" y="39992"/>
                </a:lnTo>
                <a:lnTo>
                  <a:pt x="8500" y="105677"/>
                </a:lnTo>
                <a:lnTo>
                  <a:pt x="11686" y="108574"/>
                </a:lnTo>
                <a:lnTo>
                  <a:pt x="16517" y="108574"/>
                </a:lnTo>
                <a:lnTo>
                  <a:pt x="17481" y="108380"/>
                </a:lnTo>
                <a:lnTo>
                  <a:pt x="60177" y="91285"/>
                </a:lnTo>
                <a:lnTo>
                  <a:pt x="61001" y="90027"/>
                </a:lnTo>
                <a:lnTo>
                  <a:pt x="22021" y="90027"/>
                </a:lnTo>
                <a:lnTo>
                  <a:pt x="16035" y="42407"/>
                </a:lnTo>
                <a:lnTo>
                  <a:pt x="40184" y="23086"/>
                </a:lnTo>
                <a:lnTo>
                  <a:pt x="55742" y="23086"/>
                </a:lnTo>
                <a:lnTo>
                  <a:pt x="54187" y="7533"/>
                </a:lnTo>
                <a:lnTo>
                  <a:pt x="54090" y="4733"/>
                </a:lnTo>
                <a:lnTo>
                  <a:pt x="52257" y="2223"/>
                </a:lnTo>
                <a:lnTo>
                  <a:pt x="49550" y="1065"/>
                </a:lnTo>
                <a:lnTo>
                  <a:pt x="46944" y="0"/>
                </a:lnTo>
                <a:close/>
              </a:path>
              <a:path w="62229" h="108584">
                <a:moveTo>
                  <a:pt x="55742" y="23086"/>
                </a:moveTo>
                <a:lnTo>
                  <a:pt x="40184" y="23086"/>
                </a:lnTo>
                <a:lnTo>
                  <a:pt x="45882" y="80467"/>
                </a:lnTo>
                <a:lnTo>
                  <a:pt x="22021" y="90027"/>
                </a:lnTo>
                <a:lnTo>
                  <a:pt x="61001" y="90027"/>
                </a:lnTo>
                <a:lnTo>
                  <a:pt x="62204" y="88192"/>
                </a:lnTo>
                <a:lnTo>
                  <a:pt x="61916" y="84811"/>
                </a:lnTo>
                <a:lnTo>
                  <a:pt x="55742" y="23086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0" y="4419600"/>
            <a:ext cx="742950" cy="16764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7410" name="Picture 2" descr="Узавтосаноат» и GM меняют формат сотрудничества – Газета.uz">
            <a:extLst>
              <a:ext uri="{FF2B5EF4-FFF2-40B4-BE49-F238E27FC236}">
                <a16:creationId xmlns:a16="http://schemas.microsoft.com/office/drawing/2014/main" id="{C154E212-DA4D-4BBA-9692-334D5B2A2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67"/>
          <a:stretch/>
        </p:blipFill>
        <p:spPr bwMode="auto">
          <a:xfrm>
            <a:off x="7696200" y="2133601"/>
            <a:ext cx="4343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15498" y="-30777"/>
            <a:ext cx="12195629" cy="677108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TOSHKENT TRAKTOR ZAVODI (TTZ)</a:t>
            </a: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225286" y="894693"/>
            <a:ext cx="5867401" cy="188069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traktorlar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paxtani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qop-qanorsiz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tashishga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mo‘ljallangan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ag‘darma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tirkamalar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Ташкентский Завод Сельскохозяйственной Техники">
            <a:extLst>
              <a:ext uri="{FF2B5EF4-FFF2-40B4-BE49-F238E27FC236}">
                <a16:creationId xmlns:a16="http://schemas.microsoft.com/office/drawing/2014/main" id="{A5797BF4-6122-4622-BB44-662F4BBDA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35" y="863916"/>
            <a:ext cx="3505200" cy="256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itle">
            <a:extLst>
              <a:ext uri="{FF2B5EF4-FFF2-40B4-BE49-F238E27FC236}">
                <a16:creationId xmlns:a16="http://schemas.microsoft.com/office/drawing/2014/main" id="{C5AADF0D-8524-4F46-9D29-05D7FE473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0" y="2895600"/>
            <a:ext cx="38729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АО «TQXTZ»">
            <a:extLst>
              <a:ext uri="{FF2B5EF4-FFF2-40B4-BE49-F238E27FC236}">
                <a16:creationId xmlns:a16="http://schemas.microsoft.com/office/drawing/2014/main" id="{A13C3766-5146-408F-ADE5-CF09492DC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415621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Мини-трактор INVICTUS K400 AR">
            <a:extLst>
              <a:ext uri="{FF2B5EF4-FFF2-40B4-BE49-F238E27FC236}">
                <a16:creationId xmlns:a16="http://schemas.microsoft.com/office/drawing/2014/main" id="{DDF9EF17-26F4-47B8-BA23-EF5B4EE70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81" y="3428999"/>
            <a:ext cx="3872950" cy="303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39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MASHINASOZLIK KORXONALARI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10236C81-4CDF-4613-8BF4-EDDEF766E6FA}"/>
              </a:ext>
            </a:extLst>
          </p:cNvPr>
          <p:cNvSpPr/>
          <p:nvPr/>
        </p:nvSpPr>
        <p:spPr>
          <a:xfrm>
            <a:off x="228599" y="1017264"/>
            <a:ext cx="5867401" cy="195453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Andijon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Samarqand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Kattaqo‘rg‘onda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uskunalar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chiqaruvchi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zavodlari</a:t>
            </a:r>
            <a:r>
              <a:rPr lang="ml-I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DCAF649F-CFE2-46A5-B495-FEB2E544D333}"/>
              </a:ext>
            </a:extLst>
          </p:cNvPr>
          <p:cNvSpPr/>
          <p:nvPr/>
        </p:nvSpPr>
        <p:spPr>
          <a:xfrm>
            <a:off x="6096000" y="5029200"/>
            <a:ext cx="5867401" cy="126873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Samarqanddagi</a:t>
            </a:r>
            <a:r>
              <a:rPr lang="ml-I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Paxtamash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ml-I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chiqaradigan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korxonalarning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yirigidir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Xitoy paxta tolasi ishlab chiqarish mashinalari ishlab chiqaruvchilari,  etkazib beruvchilari, fabrika - ulgurji narx - Yuanquan mashinalari">
            <a:extLst>
              <a:ext uri="{FF2B5EF4-FFF2-40B4-BE49-F238E27FC236}">
                <a16:creationId xmlns:a16="http://schemas.microsoft.com/office/drawing/2014/main" id="{68BE632D-55B0-4F63-B636-6EE04ED1A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3276600"/>
            <a:ext cx="48768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Xitoy paxta iplarini chiqindilarni qayta ishlash mashinalari ishlab  chiqaruvchilari, etkazib beruvchilar - paxta ipidan chiqindilarni qayta  ishlash mashinasi narxi - Yangi Haina">
            <a:extLst>
              <a:ext uri="{FF2B5EF4-FFF2-40B4-BE49-F238E27FC236}">
                <a16:creationId xmlns:a16="http://schemas.microsoft.com/office/drawing/2014/main" id="{675A5A1A-A292-4647-A3CD-1D32355E2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111605"/>
            <a:ext cx="4686300" cy="37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ech qachon kerak bo'lmaydigan bog'dorchilik vositalarining to'liq ro'yxati  - Ichki dizaynni ilhomlantiradigan maslahatlar va maslahatlar">
            <a:extLst>
              <a:ext uri="{FF2B5EF4-FFF2-40B4-BE49-F238E27FC236}">
                <a16:creationId xmlns:a16="http://schemas.microsoft.com/office/drawing/2014/main" id="{0EDDE884-4C14-49D6-BC1D-92B7594A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114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 KORXONALARI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3F50DC69-5DA3-49F7-9B5D-876978F0CB00}"/>
              </a:ext>
            </a:extLst>
          </p:cNvPr>
          <p:cNvSpPr/>
          <p:nvPr/>
        </p:nvSpPr>
        <p:spPr>
          <a:xfrm>
            <a:off x="228599" y="1066800"/>
            <a:ext cx="6400801" cy="25146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Bog‘dorchilik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uzumchilik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polizchilikda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qo‘llaniladigan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moslamalar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Osiyoqishloqmash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birlashmasida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chiqarilmoqda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Zouping County Funong Machinery Factory, China | TradeWheel">
            <a:extLst>
              <a:ext uri="{FF2B5EF4-FFF2-40B4-BE49-F238E27FC236}">
                <a16:creationId xmlns:a16="http://schemas.microsoft.com/office/drawing/2014/main" id="{84A7C579-9970-49EC-B4F4-B695BF7E5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b="8333"/>
          <a:stretch/>
        </p:blipFill>
        <p:spPr bwMode="auto">
          <a:xfrm>
            <a:off x="4038600" y="3843130"/>
            <a:ext cx="4114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Ташкентский Завод Сельскохозяйственной Техники">
            <a:extLst>
              <a:ext uri="{FF2B5EF4-FFF2-40B4-BE49-F238E27FC236}">
                <a16:creationId xmlns:a16="http://schemas.microsoft.com/office/drawing/2014/main" id="{2F64086B-B002-42CA-A80D-3414BCEEF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922643"/>
            <a:ext cx="3428998" cy="28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упить Трактор, Сельхозтехнику в Ташкенте, Узбекистане - ИП ООО  «Агромашхолдинг-Ташкент» - agrotash.uz">
            <a:extLst>
              <a:ext uri="{FF2B5EF4-FFF2-40B4-BE49-F238E27FC236}">
                <a16:creationId xmlns:a16="http://schemas.microsoft.com/office/drawing/2014/main" id="{6400FAA5-F497-41CF-B858-417BECA77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r="35098"/>
          <a:stretch/>
        </p:blipFill>
        <p:spPr bwMode="auto">
          <a:xfrm>
            <a:off x="7162800" y="1045265"/>
            <a:ext cx="4114800" cy="27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ELEKTROTEXNIKA SANOATI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8B9097D-2CB8-4BFD-A9FA-18FE5C67D4EE}"/>
              </a:ext>
            </a:extLst>
          </p:cNvPr>
          <p:cNvSpPr/>
          <p:nvPr/>
        </p:nvSpPr>
        <p:spPr>
          <a:xfrm>
            <a:off x="533399" y="1085021"/>
            <a:ext cx="6172201" cy="2057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Zenit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EHM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mikroelektronika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r>
              <a:rPr lang="ml-I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mikrosxemalar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masofadan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turib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sistemalari</a:t>
            </a:r>
            <a:r>
              <a:rPr lang="ml-I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Красногорский завод имени С. А. Зверева - Wikiwand">
            <a:extLst>
              <a:ext uri="{FF2B5EF4-FFF2-40B4-BE49-F238E27FC236}">
                <a16:creationId xmlns:a16="http://schemas.microsoft.com/office/drawing/2014/main" id="{80C17815-78F5-4E9E-92C9-86F5BD90E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46442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hina Automatic Zenith 1500 Concrete Brick Making Machine Price Block  Making Machinery - China Block Machine, Block Making Machine">
            <a:extLst>
              <a:ext uri="{FF2B5EF4-FFF2-40B4-BE49-F238E27FC236}">
                <a16:creationId xmlns:a16="http://schemas.microsoft.com/office/drawing/2014/main" id="{65377F38-6EF9-40F2-8D91-8620B6221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b="15556"/>
          <a:stretch/>
        </p:blipFill>
        <p:spPr bwMode="auto">
          <a:xfrm>
            <a:off x="342899" y="3313042"/>
            <a:ext cx="6553200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СП &quot;Zenith Electronics&quot; выпустило более 50 тыс. бытовых кондиционеров LG |  UzReport.news">
            <a:extLst>
              <a:ext uri="{FF2B5EF4-FFF2-40B4-BE49-F238E27FC236}">
                <a16:creationId xmlns:a16="http://schemas.microsoft.com/office/drawing/2014/main" id="{430CD879-2BC4-45AA-9146-847C1F8E0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"/>
          <a:stretch/>
        </p:blipFill>
        <p:spPr bwMode="auto">
          <a:xfrm>
            <a:off x="7239000" y="1077153"/>
            <a:ext cx="4572000" cy="26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3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887B1-259A-49D9-9DD5-50214A8FD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322"/>
            <a:ext cx="10591800" cy="677108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O‘zbekto‘qimachilikmash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korxonasi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E04C5857-8CFE-4E3C-A559-500CA471E3BB}"/>
              </a:ext>
            </a:extLst>
          </p:cNvPr>
          <p:cNvSpPr/>
          <p:nvPr/>
        </p:nvSpPr>
        <p:spPr>
          <a:xfrm>
            <a:off x="5715000" y="1295400"/>
            <a:ext cx="6172201" cy="4038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To‘qimachilik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sanoatini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to‘quv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dastgohlar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asbob-uskunalar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ta’minlaydi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Birlashma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Toshkent, </a:t>
            </a:r>
            <a:r>
              <a:rPr lang="en-US" sz="3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Qo‘qon</a:t>
            </a:r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shaharlarida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Текстил ва тўқимачилик саноати эришилган ютуқлар » STV teleradiokompaniyasi">
            <a:extLst>
              <a:ext uri="{FF2B5EF4-FFF2-40B4-BE49-F238E27FC236}">
                <a16:creationId xmlns:a16="http://schemas.microsoft.com/office/drawing/2014/main" id="{08AAE172-2132-43B2-ABF3-7CBC8B23B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42" y="1149231"/>
            <a:ext cx="5145158" cy="258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olimlar To'quv uskunalari - Ishlab chiqarish uskunalari">
            <a:extLst>
              <a:ext uri="{FF2B5EF4-FFF2-40B4-BE49-F238E27FC236}">
                <a16:creationId xmlns:a16="http://schemas.microsoft.com/office/drawing/2014/main" id="{C0A8A57E-CE33-4B36-A3C4-1F470065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42" y="3733800"/>
            <a:ext cx="5145158" cy="295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5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KIMYO VA NEFT-KIMYO MASHINASOZLIGI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CF24A2AE-261B-402F-B27B-9944FFE2A786}"/>
              </a:ext>
            </a:extLst>
          </p:cNvPr>
          <p:cNvSpPr/>
          <p:nvPr/>
        </p:nvSpPr>
        <p:spPr>
          <a:xfrm>
            <a:off x="6096000" y="1295400"/>
            <a:ext cx="5791201" cy="4038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1941-yilda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korxonasi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Chirchiq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shahridagi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O‘zbekkimyomash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uskunalari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turbokompressorlar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ventilatorlar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nasoslar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chiqarmoqda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8" name="Picture 6" descr="Архив: Насосы, насос, для напора, для давление воды, вакуумный насос,: 38  000 тг. - Сад / огород Алматы на Olx">
            <a:extLst>
              <a:ext uri="{FF2B5EF4-FFF2-40B4-BE49-F238E27FC236}">
                <a16:creationId xmlns:a16="http://schemas.microsoft.com/office/drawing/2014/main" id="{8E787C63-A2C5-431B-BD77-12C8FD74B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44005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ir Nasosaov">
            <a:extLst>
              <a:ext uri="{FF2B5EF4-FFF2-40B4-BE49-F238E27FC236}">
                <a16:creationId xmlns:a16="http://schemas.microsoft.com/office/drawing/2014/main" id="{F6A748ED-9443-4E9F-9669-9B33127F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81450"/>
            <a:ext cx="41910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6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KOMMUNAL XO‘JALIGI MASHINASOZLIGI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1F9D0874-B2D3-4A38-8703-43B36C69F1EA}"/>
              </a:ext>
            </a:extLst>
          </p:cNvPr>
          <p:cNvSpPr/>
          <p:nvPr/>
        </p:nvSpPr>
        <p:spPr>
          <a:xfrm>
            <a:off x="5714999" y="2019300"/>
            <a:ext cx="5791201" cy="335280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Samarqand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liftsozlik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ishlamoqda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yo‘lovchi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liftlari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yog‘ochga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ishlov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beradigan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stanoklar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O'zbekistonda lift ishlab chiqarish qaytadan yo'lga qo'yildi">
            <a:extLst>
              <a:ext uri="{FF2B5EF4-FFF2-40B4-BE49-F238E27FC236}">
                <a16:creationId xmlns:a16="http://schemas.microsoft.com/office/drawing/2014/main" id="{42AA2D82-42AA-49F1-BFC1-AD4CA2A4C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2" r="16879"/>
          <a:stretch/>
        </p:blipFill>
        <p:spPr bwMode="auto">
          <a:xfrm>
            <a:off x="685800" y="1409700"/>
            <a:ext cx="4419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YUMA LIFT&quot; ЗАВОД (&quot;YUMA GREEN&quot; ООО) - ТАШКЕНТ, Узбекистан - телефоны,  местонахождение, режим работы, виды деятельности и другая информация в  справочнике предприятий и организаций Узбекистана Golden Pages">
            <a:extLst>
              <a:ext uri="{FF2B5EF4-FFF2-40B4-BE49-F238E27FC236}">
                <a16:creationId xmlns:a16="http://schemas.microsoft.com/office/drawing/2014/main" id="{50F06AC0-B16F-4B2D-84EA-A408B96F1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/>
        </p:blipFill>
        <p:spPr bwMode="auto">
          <a:xfrm>
            <a:off x="712694" y="4004982"/>
            <a:ext cx="400381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5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AVTOMOBILSOZLIK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E964C09-0AF3-4867-BC1A-3EE1DBBB657C}"/>
              </a:ext>
            </a:extLst>
          </p:cNvPr>
          <p:cNvSpPr/>
          <p:nvPr/>
        </p:nvSpPr>
        <p:spPr>
          <a:xfrm>
            <a:off x="228600" y="1066800"/>
            <a:ext cx="11734800" cy="3200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1992-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Koreyaning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“DAEWOO”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kompaniyasi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hamkorlikda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Andijon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viloyatining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Asaka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tashiydigan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tirkamalar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negizida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chiqaradigan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-Daewoo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“GM Uzbekistan”)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Цены (Прайс) на автомобиль Gentra (Lacetti) 2018 » Авто Узбекистан  GM-UZBEKISTAN, Шевроле, Ман-авто, Исузу, Равон в Узбекистане">
            <a:extLst>
              <a:ext uri="{FF2B5EF4-FFF2-40B4-BE49-F238E27FC236}">
                <a16:creationId xmlns:a16="http://schemas.microsoft.com/office/drawing/2014/main" id="{D91B4852-400B-4376-A828-F7FF9B7EC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r="56293" b="72222"/>
          <a:stretch/>
        </p:blipFill>
        <p:spPr bwMode="auto">
          <a:xfrm>
            <a:off x="3810000" y="4641574"/>
            <a:ext cx="33909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Bosh sahifa | UZAUTO MOTORS">
            <a:extLst>
              <a:ext uri="{FF2B5EF4-FFF2-40B4-BE49-F238E27FC236}">
                <a16:creationId xmlns:a16="http://schemas.microsoft.com/office/drawing/2014/main" id="{59C00718-EFFA-4C43-B06F-B5D6A4362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6897" r="10652" b="10345"/>
          <a:stretch/>
        </p:blipFill>
        <p:spPr bwMode="auto">
          <a:xfrm>
            <a:off x="7391400" y="4419600"/>
            <a:ext cx="3657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GM Uzbekistan 2017 narxlari - Официальный Прайс (Цены) на авто gm  uzbekistan за 2017 год в сумах">
            <a:extLst>
              <a:ext uri="{FF2B5EF4-FFF2-40B4-BE49-F238E27FC236}">
                <a16:creationId xmlns:a16="http://schemas.microsoft.com/office/drawing/2014/main" id="{E70F3E5F-6289-4376-A470-07952455F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15883" r="14644" b="13369"/>
          <a:stretch/>
        </p:blipFill>
        <p:spPr bwMode="auto">
          <a:xfrm>
            <a:off x="38100" y="4628322"/>
            <a:ext cx="3581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“GM Uzbekistan”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4239960B-9C77-461C-9E0C-0BFAE3609510}"/>
              </a:ext>
            </a:extLst>
          </p:cNvPr>
          <p:cNvSpPr/>
          <p:nvPr/>
        </p:nvSpPr>
        <p:spPr>
          <a:xfrm>
            <a:off x="152400" y="1192696"/>
            <a:ext cx="11887200" cy="1080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1996-yilda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“Damas”, “Tico”, “Nexia”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rusumli</a:t>
            </a:r>
            <a:endParaRPr lang="ml-I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chiqarildi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Детальные технические характеристики Chevrolet DAMAS (Шевроле ДАМАС) » Авто  Узбекистан GM-UZBEKISTAN, Шевроле, Ман-авто, Исузу, Равон в Узбекистане">
            <a:extLst>
              <a:ext uri="{FF2B5EF4-FFF2-40B4-BE49-F238E27FC236}">
                <a16:creationId xmlns:a16="http://schemas.microsoft.com/office/drawing/2014/main" id="{3090FEC5-C285-4FA3-83E6-B760464FA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4285" r="4314" b="12858"/>
          <a:stretch/>
        </p:blipFill>
        <p:spPr bwMode="auto">
          <a:xfrm>
            <a:off x="9939" y="2971800"/>
            <a:ext cx="4104861" cy="272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NEXIA 1 NARXLARI KO'PROQ EGALARIDAN - YouTube">
            <a:extLst>
              <a:ext uri="{FF2B5EF4-FFF2-40B4-BE49-F238E27FC236}">
                <a16:creationId xmlns:a16="http://schemas.microsoft.com/office/drawing/2014/main" id="{4D62D196-804B-491F-BC4D-BE5094ACE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4722" b="13521"/>
          <a:stretch/>
        </p:blipFill>
        <p:spPr bwMode="auto">
          <a:xfrm>
            <a:off x="8173281" y="3276600"/>
            <a:ext cx="3982276" cy="23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Tico">
            <a:extLst>
              <a:ext uri="{FF2B5EF4-FFF2-40B4-BE49-F238E27FC236}">
                <a16:creationId xmlns:a16="http://schemas.microsoft.com/office/drawing/2014/main" id="{EABD645B-551C-408B-9EEC-CF310DF50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4442"/>
            <a:ext cx="3810002" cy="35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“GM Uzbekistan”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9368E28A-6AC7-48FC-8435-1208F40C53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535629"/>
              </p:ext>
            </p:extLst>
          </p:nvPr>
        </p:nvGraphicFramePr>
        <p:xfrm>
          <a:off x="212036" y="1381290"/>
          <a:ext cx="11598964" cy="2581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3818ACD-668F-4065-9E7E-B352CCDA5765}"/>
              </a:ext>
            </a:extLst>
          </p:cNvPr>
          <p:cNvGrpSpPr/>
          <p:nvPr/>
        </p:nvGrpSpPr>
        <p:grpSpPr>
          <a:xfrm>
            <a:off x="1143000" y="4114800"/>
            <a:ext cx="9982200" cy="1491051"/>
            <a:chOff x="8690193" y="545029"/>
            <a:chExt cx="2906120" cy="1491051"/>
          </a:xfrm>
          <a:solidFill>
            <a:srgbClr val="FFFF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E8BBEF8-AA8A-43FA-977C-A02281E89AFC}"/>
                </a:ext>
              </a:extLst>
            </p:cNvPr>
            <p:cNvSpPr/>
            <p:nvPr/>
          </p:nvSpPr>
          <p:spPr>
            <a:xfrm>
              <a:off x="8690193" y="545029"/>
              <a:ext cx="2906120" cy="1491051"/>
            </a:xfrm>
            <a:prstGeom prst="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2ED2D2-F2AD-4898-A733-2955653FAE18}"/>
                </a:ext>
              </a:extLst>
            </p:cNvPr>
            <p:cNvSpPr txBox="1"/>
            <p:nvPr/>
          </p:nvSpPr>
          <p:spPr>
            <a:xfrm>
              <a:off x="8690193" y="545029"/>
              <a:ext cx="2906120" cy="149105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Ehtiyot</a:t>
              </a:r>
              <a:r>
                <a:rPr lang="en-US" sz="28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kern="1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qismlari</a:t>
              </a:r>
              <a:r>
                <a:rPr lang="en-US" sz="28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kern="1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O‘zbekistonda</a:t>
              </a:r>
              <a:r>
                <a:rPr lang="en-US" sz="28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kern="1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ishlab</a:t>
              </a:r>
              <a:r>
                <a:rPr lang="en-US" sz="28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kern="1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chiqariladi</a:t>
              </a:r>
              <a:r>
                <a:rPr lang="en-US" sz="28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8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7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MASHINASOZLIK SANOATI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219200"/>
            <a:ext cx="6172200" cy="4876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majmuasi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iqtisodiyotning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sohalari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asboblar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chiqaruvchi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buyumlari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ta’minlovchi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uyg‘unligi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Машиностроение – самая динамичная отрасль российской промышленности |  Исследования | РИА Рейтинг">
            <a:extLst>
              <a:ext uri="{FF2B5EF4-FFF2-40B4-BE49-F238E27FC236}">
                <a16:creationId xmlns:a16="http://schemas.microsoft.com/office/drawing/2014/main" id="{CA958AB0-4E67-4085-AF0B-DB7CC118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53340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“GM Uzbekistan”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27F4E-D2A6-4053-B654-C5D358073D3E}"/>
              </a:ext>
            </a:extLst>
          </p:cNvPr>
          <p:cNvSpPr txBox="1"/>
          <p:nvPr/>
        </p:nvSpPr>
        <p:spPr>
          <a:xfrm>
            <a:off x="304800" y="1181100"/>
            <a:ext cx="4572000" cy="449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respublikaning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250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mahsulotlarini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Asaka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shahridagi</a:t>
            </a:r>
            <a:r>
              <a:rPr lang="ml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avtozavodga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yetkazib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bermoqda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CCE199-BC7C-49B2-920C-EE69AAB4E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25513" r="25000" b="23413"/>
          <a:stretch/>
        </p:blipFill>
        <p:spPr>
          <a:xfrm>
            <a:off x="5029200" y="1143000"/>
            <a:ext cx="70104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79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“GM Uzbekistan”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yordamchi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B44915-BA56-4787-B372-F7411B779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5" t="27767" r="25000" b="18874"/>
          <a:stretch/>
        </p:blipFill>
        <p:spPr>
          <a:xfrm>
            <a:off x="1295400" y="1600200"/>
            <a:ext cx="89916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6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“GM Uzbekistan”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E7446D8-7C5B-49ED-B302-092F720833FF}"/>
              </a:ext>
            </a:extLst>
          </p:cNvPr>
          <p:cNvGrpSpPr/>
          <p:nvPr/>
        </p:nvGrpSpPr>
        <p:grpSpPr>
          <a:xfrm>
            <a:off x="228600" y="1143000"/>
            <a:ext cx="11734800" cy="1600200"/>
            <a:chOff x="8690193" y="545029"/>
            <a:chExt cx="2906120" cy="2819400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4FAD3DFD-8717-4AFD-9F02-2A60E8F7374E}"/>
                </a:ext>
              </a:extLst>
            </p:cNvPr>
            <p:cNvSpPr/>
            <p:nvPr/>
          </p:nvSpPr>
          <p:spPr>
            <a:xfrm>
              <a:off x="8690193" y="545029"/>
              <a:ext cx="2906120" cy="149105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36F587-B359-4C25-AD3B-32FB46DDC9C3}"/>
                </a:ext>
              </a:extLst>
            </p:cNvPr>
            <p:cNvSpPr txBox="1"/>
            <p:nvPr/>
          </p:nvSpPr>
          <p:spPr>
            <a:xfrm>
              <a:off x="8690193" y="545029"/>
              <a:ext cx="2906120" cy="2819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“GM Uzbekistan”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zavodining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Xorazm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viloyati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filiali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yiliga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40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avtomobil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ishlab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chiqarish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quvvatiga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bo‘lib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“Damas”, “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”, “Orlando”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rusumli</a:t>
              </a:r>
              <a:r>
                <a:rPr lang="ml-IN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avtomobillar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ishlab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chiqariladi</a:t>
              </a:r>
              <a:r>
                <a:rPr lang="ml-IN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8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2" descr="Детальные технические характеристики Chevrolet DAMAS (Шевроле ДАМАС) » Авто  Узбекистан GM-UZBEKISTAN, Шевроле, Ман-авто, Исузу, Равон в Узбекистане">
            <a:extLst>
              <a:ext uri="{FF2B5EF4-FFF2-40B4-BE49-F238E27FC236}">
                <a16:creationId xmlns:a16="http://schemas.microsoft.com/office/drawing/2014/main" id="{870B308B-20E8-4A89-9793-362995E28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4285" r="4314" b="12858"/>
          <a:stretch/>
        </p:blipFill>
        <p:spPr bwMode="auto">
          <a:xfrm>
            <a:off x="0" y="3429000"/>
            <a:ext cx="410486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Купить Chevrolet Orlando 2020 в Москве: комплектации и цены от официального  дилера">
            <a:extLst>
              <a:ext uri="{FF2B5EF4-FFF2-40B4-BE49-F238E27FC236}">
                <a16:creationId xmlns:a16="http://schemas.microsoft.com/office/drawing/2014/main" id="{42665026-EDA7-4128-9A45-1166465F3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15333" r="7334" b="18000"/>
          <a:stretch/>
        </p:blipFill>
        <p:spPr bwMode="auto">
          <a:xfrm>
            <a:off x="4038600" y="3429000"/>
            <a:ext cx="4495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HEVROLET LABO">
            <a:extLst>
              <a:ext uri="{FF2B5EF4-FFF2-40B4-BE49-F238E27FC236}">
                <a16:creationId xmlns:a16="http://schemas.microsoft.com/office/drawing/2014/main" id="{8E536DAD-1946-45E8-A9F6-3DDBA9FF0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8534400" y="3733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8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O‘ZBEKISTON AVTOMOBILLARI EKSPORTI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6" name="Picture 2" descr="Статус заявки поставок автомобилей GM Uzbekistan можно узнать на сайте  компании | infoCOM.UZ">
            <a:extLst>
              <a:ext uri="{FF2B5EF4-FFF2-40B4-BE49-F238E27FC236}">
                <a16:creationId xmlns:a16="http://schemas.microsoft.com/office/drawing/2014/main" id="{F37CF6BB-C18A-437D-A61F-29369D8BB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10134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3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“Hyundai-Namangan KD”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endParaRPr kumimoji="0" lang="ru-RU" sz="7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0FDC7-3156-47A2-8466-7039B97966B3}"/>
              </a:ext>
            </a:extLst>
          </p:cNvPr>
          <p:cNvSpPr txBox="1"/>
          <p:nvPr/>
        </p:nvSpPr>
        <p:spPr>
          <a:xfrm>
            <a:off x="228600" y="947530"/>
            <a:ext cx="117348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Koreya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korxona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bosqichda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zavod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 ta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yuk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avtomobillari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mikroavtobuslar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avtobuslar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chiqaradi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Zavod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quvvati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2,5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avtomobilga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yetkaziladi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chiqarilayotgan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avtomobillar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lokalizatsiyasi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50%ni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5 новых брендов в автопроме Узбекистана | Kaktakto?!">
            <a:extLst>
              <a:ext uri="{FF2B5EF4-FFF2-40B4-BE49-F238E27FC236}">
                <a16:creationId xmlns:a16="http://schemas.microsoft.com/office/drawing/2014/main" id="{AF51B31E-293A-4608-8D3F-E557C6DEC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8667" r="8001" b="11333"/>
          <a:stretch/>
        </p:blipFill>
        <p:spPr bwMode="auto">
          <a:xfrm>
            <a:off x="241852" y="2922103"/>
            <a:ext cx="524454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упить борт HD 35 Hyundai в Челябинске">
            <a:extLst>
              <a:ext uri="{FF2B5EF4-FFF2-40B4-BE49-F238E27FC236}">
                <a16:creationId xmlns:a16="http://schemas.microsoft.com/office/drawing/2014/main" id="{D537CA0D-A7DD-4548-A636-E191242CC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2042" r="7812" b="14749"/>
          <a:stretch/>
        </p:blipFill>
        <p:spPr bwMode="auto">
          <a:xfrm>
            <a:off x="5867400" y="3200399"/>
            <a:ext cx="5638800" cy="345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60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YENGIL TIJORAT AVTOMOBILLARI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E3A51-300A-4B30-B491-979EAF14C591}"/>
              </a:ext>
            </a:extLst>
          </p:cNvPr>
          <p:cNvSpPr txBox="1"/>
          <p:nvPr/>
        </p:nvSpPr>
        <p:spPr>
          <a:xfrm>
            <a:off x="152400" y="1066800"/>
            <a:ext cx="11734800" cy="2514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t”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nsiyaning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“P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n”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</a:t>
            </a:r>
            <a:r>
              <a:rPr lang="ml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kist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yo‘lovchi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tashishga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mo‘ljallangan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ngil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rini</a:t>
            </a:r>
            <a:r>
              <a:rPr lang="ml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ruvchi</a:t>
            </a:r>
            <a:r>
              <a:rPr lang="ml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lishuv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imz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</a:t>
            </a:r>
            <a:r>
              <a:rPr lang="ml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ml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yilig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16000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ml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Шавкат Мирзиёев Жиззахда борпо этилаётган “Пежо Ситроен” автомобиль  заводини бориб кўрди - YouTube">
            <a:extLst>
              <a:ext uri="{FF2B5EF4-FFF2-40B4-BE49-F238E27FC236}">
                <a16:creationId xmlns:a16="http://schemas.microsoft.com/office/drawing/2014/main" id="{9F60CDEA-9918-4D0D-9AE0-29E41D6D7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24444" r="22500" b="21111"/>
          <a:stretch/>
        </p:blipFill>
        <p:spPr bwMode="auto">
          <a:xfrm>
            <a:off x="533400" y="3657600"/>
            <a:ext cx="502920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ЎзА - “Uzbekistan Peugeot Citroen Automotive” заводида йилига 16 минг  “Peugeot Expert” ва “Peugeot Boxer” русумидаги экспортбоп тижорат  автомобиллари ишлаб чиқарилади">
            <a:extLst>
              <a:ext uri="{FF2B5EF4-FFF2-40B4-BE49-F238E27FC236}">
                <a16:creationId xmlns:a16="http://schemas.microsoft.com/office/drawing/2014/main" id="{7858D425-265F-48BB-BAB8-905547CCC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t="11628" r="7577" b="11628"/>
          <a:stretch/>
        </p:blipFill>
        <p:spPr bwMode="auto">
          <a:xfrm>
            <a:off x="6629400" y="3657600"/>
            <a:ext cx="4343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ELEKTROMOBILLAR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0FDC7-3156-47A2-8466-7039B97966B3}"/>
              </a:ext>
            </a:extLst>
          </p:cNvPr>
          <p:cNvSpPr txBox="1"/>
          <p:nvPr/>
        </p:nvSpPr>
        <p:spPr>
          <a:xfrm>
            <a:off x="228600" y="1066800"/>
            <a:ext cx="117348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Qo‘qon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hamkorlikda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elektromobillar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loyihalashtirilmoqda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Elektromobillar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quvvatlantirilgandan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150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kilometr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loyiha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tushsa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yiliga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elektromobil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Bloger O'zbekistonda ishlab chiqarilishi rejalashtirilayotgan  elektromobilni sinovdan o'tkazdi – Spot">
            <a:extLst>
              <a:ext uri="{FF2B5EF4-FFF2-40B4-BE49-F238E27FC236}">
                <a16:creationId xmlns:a16="http://schemas.microsoft.com/office/drawing/2014/main" id="{2C27F626-9C79-45E4-8756-FEE517AB1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30574" r="54706" b="12914"/>
          <a:stretch/>
        </p:blipFill>
        <p:spPr bwMode="auto">
          <a:xfrm>
            <a:off x="685800" y="3124200"/>
            <a:ext cx="4724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Четыре электромобиля, которые стоят дешевле автомобилей GM Uzbekistan – Spot">
            <a:extLst>
              <a:ext uri="{FF2B5EF4-FFF2-40B4-BE49-F238E27FC236}">
                <a16:creationId xmlns:a16="http://schemas.microsoft.com/office/drawing/2014/main" id="{CB60AD16-72F0-4D5C-92F6-313E948A5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8666" r="15333" b="10000"/>
          <a:stretch/>
        </p:blipFill>
        <p:spPr bwMode="auto">
          <a:xfrm>
            <a:off x="6096000" y="3124200"/>
            <a:ext cx="4876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3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825501" y="1121833"/>
            <a:ext cx="9918699" cy="1058333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Mashinasozlik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tarmoqlari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Avtomobilsozlik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mavzularni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829827" y="2372783"/>
            <a:ext cx="9914373" cy="12488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Darslikning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58-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61-sahifalaridagi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savollarga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6" descr="Анкетирование в педагогике и его необходимость для контро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814233"/>
            <a:ext cx="5943601" cy="27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" y="-4052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DETALLAR YASASHGA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IXTISOSLASHISHI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E24D5CCD-445A-4672-B19F-484C0F6147E1}"/>
              </a:ext>
            </a:extLst>
          </p:cNvPr>
          <p:cNvSpPr/>
          <p:nvPr/>
        </p:nvSpPr>
        <p:spPr>
          <a:xfrm>
            <a:off x="3228018" y="3047999"/>
            <a:ext cx="5600700" cy="1524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mahsulotning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detallari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qismlarini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yasashga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ixtisoslashishi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Машиностроение - Промышленность мира">
            <a:extLst>
              <a:ext uri="{FF2B5EF4-FFF2-40B4-BE49-F238E27FC236}">
                <a16:creationId xmlns:a16="http://schemas.microsoft.com/office/drawing/2014/main" id="{A167FE94-54DF-4E6A-B52E-EA1995CE3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50080"/>
            <a:ext cx="3569003" cy="202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ашиностроение и ОПК — Группа «Борлас»">
            <a:extLst>
              <a:ext uri="{FF2B5EF4-FFF2-40B4-BE49-F238E27FC236}">
                <a16:creationId xmlns:a16="http://schemas.microsoft.com/office/drawing/2014/main" id="{0953E759-78D3-4D88-9666-971B8D845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868" y="950080"/>
            <a:ext cx="4191000" cy="202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Задача машиностроения России - догнать и перегнать Финляндию | Экономика в  Германии и мире: новости и аналитика | DW | 25.03.2019">
            <a:extLst>
              <a:ext uri="{FF2B5EF4-FFF2-40B4-BE49-F238E27FC236}">
                <a16:creationId xmlns:a16="http://schemas.microsoft.com/office/drawing/2014/main" id="{92ACD2D0-AA63-4DEB-9208-7F4C80EDE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33" y="950080"/>
            <a:ext cx="3704267" cy="202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nufacturing / Производство &amp; обработка">
            <a:extLst>
              <a:ext uri="{FF2B5EF4-FFF2-40B4-BE49-F238E27FC236}">
                <a16:creationId xmlns:a16="http://schemas.microsoft.com/office/drawing/2014/main" id="{DEA13443-966E-473D-B45D-6F025B748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1"/>
            <a:ext cx="2836536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15.02.08 Технология машиностроения — КМТК">
            <a:extLst>
              <a:ext uri="{FF2B5EF4-FFF2-40B4-BE49-F238E27FC236}">
                <a16:creationId xmlns:a16="http://schemas.microsoft.com/office/drawing/2014/main" id="{52F419CF-1060-417B-B5D4-870AC508F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048000"/>
            <a:ext cx="29718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Машиностроение как отрасль тяжелой промышленности - Автоматизация |  specural.com">
            <a:extLst>
              <a:ext uri="{FF2B5EF4-FFF2-40B4-BE49-F238E27FC236}">
                <a16:creationId xmlns:a16="http://schemas.microsoft.com/office/drawing/2014/main" id="{5097B93F-C3A5-413A-B0E8-574EFC2A9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868" y="4648200"/>
            <a:ext cx="4191000" cy="209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скачать бесплатно курсовые работы по технологии машиностроения - Prakard">
            <a:extLst>
              <a:ext uri="{FF2B5EF4-FFF2-40B4-BE49-F238E27FC236}">
                <a16:creationId xmlns:a16="http://schemas.microsoft.com/office/drawing/2014/main" id="{022BA231-D3A0-40F8-B17C-DDAD5BA9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648200"/>
            <a:ext cx="3569003" cy="209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Машиностроение - факторы размещения отраслей машиностроения">
            <a:extLst>
              <a:ext uri="{FF2B5EF4-FFF2-40B4-BE49-F238E27FC236}">
                <a16:creationId xmlns:a16="http://schemas.microsoft.com/office/drawing/2014/main" id="{3BB51A4D-3740-458A-8AD8-D00C19121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32" y="4648200"/>
            <a:ext cx="3704267" cy="209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KOOPERATIVLASHUV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">
            <a:extLst>
              <a:ext uri="{FF2B5EF4-FFF2-40B4-BE49-F238E27FC236}">
                <a16:creationId xmlns:a16="http://schemas.microsoft.com/office/drawing/2014/main" id="{71BA1701-4F17-4115-9094-B1B48B638188}"/>
              </a:ext>
            </a:extLst>
          </p:cNvPr>
          <p:cNvSpPr/>
          <p:nvPr/>
        </p:nvSpPr>
        <p:spPr>
          <a:xfrm>
            <a:off x="92765" y="1026215"/>
            <a:ext cx="6172200" cy="2514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detallarni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chiqaruvchi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hamkorlik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Объемы производства в машиностроении выросли на 18% в 2019 году">
            <a:extLst>
              <a:ext uri="{FF2B5EF4-FFF2-40B4-BE49-F238E27FC236}">
                <a16:creationId xmlns:a16="http://schemas.microsoft.com/office/drawing/2014/main" id="{0634BDD7-7466-4073-B8AF-DF2258D71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19501"/>
            <a:ext cx="5867400" cy="316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Локализация в промышленности: как Украина может сохранить машиностроение">
            <a:extLst>
              <a:ext uri="{FF2B5EF4-FFF2-40B4-BE49-F238E27FC236}">
                <a16:creationId xmlns:a16="http://schemas.microsoft.com/office/drawing/2014/main" id="{42406A0B-1449-47AF-AC6F-E089D2A3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26214"/>
            <a:ext cx="5334000" cy="2707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реднее машиностроение - АО «ЧЭАЗ»">
            <a:extLst>
              <a:ext uri="{FF2B5EF4-FFF2-40B4-BE49-F238E27FC236}">
                <a16:creationId xmlns:a16="http://schemas.microsoft.com/office/drawing/2014/main" id="{5397F1B2-A19F-473D-9BFC-9B4C9DC40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5334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205855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MASHINASOZLIK MAJMUASI TARMOQLARI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63DED8-458C-457C-9C33-0ECFCADCA0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6250" t="28879" r="47500" b="28879"/>
          <a:stretch/>
        </p:blipFill>
        <p:spPr>
          <a:xfrm>
            <a:off x="609600" y="1143000"/>
            <a:ext cx="10134600" cy="54864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609600" y="1142999"/>
            <a:ext cx="6248400" cy="1407459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Metallurgiya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mashinasozligi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mashinasozligi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mashinasozligi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86600" y="1219200"/>
            <a:ext cx="3429000" cy="2133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Radioelektronika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Elektrotexnika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Asbobsozlik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Stanoksozlik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10400" y="4191000"/>
            <a:ext cx="3505200" cy="2415988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Avtomobilsozlik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mashinasozligi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Samolyotsozlik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mashinasozligi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4966447"/>
            <a:ext cx="6172200" cy="1653988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mashinasozligi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Traktorsozlik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jihozlar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0600" y="2971800"/>
            <a:ext cx="4876800" cy="1447800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 MAJMUASI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205855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MASHINASOZLIK SANOATI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EA378223-5BF1-4EA2-BF9C-A15712D86140}"/>
              </a:ext>
            </a:extLst>
          </p:cNvPr>
          <p:cNvSpPr/>
          <p:nvPr/>
        </p:nvSpPr>
        <p:spPr>
          <a:xfrm>
            <a:off x="228600" y="1066800"/>
            <a:ext cx="6096000" cy="23622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 talab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yasash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 talab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48E40AEB-8704-4A6C-950B-9D1E9A37EA9A}"/>
              </a:ext>
            </a:extLst>
          </p:cNvPr>
          <p:cNvSpPr/>
          <p:nvPr/>
        </p:nvSpPr>
        <p:spPr>
          <a:xfrm>
            <a:off x="6483627" y="4686300"/>
            <a:ext cx="5486400" cy="14478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metallurgiya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asbob-uskunalari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vagonlari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Машиностроение">
            <a:extLst>
              <a:ext uri="{FF2B5EF4-FFF2-40B4-BE49-F238E27FC236}">
                <a16:creationId xmlns:a16="http://schemas.microsoft.com/office/drawing/2014/main" id="{344D2AB1-F911-4F59-9CD2-7BD6B5D39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05" y="1116496"/>
            <a:ext cx="5486400" cy="3303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овая индустриализация Казахстана. Транспортное машиностроение :: Новости  :: StanRadar - новости Центральной Азии">
            <a:extLst>
              <a:ext uri="{FF2B5EF4-FFF2-40B4-BE49-F238E27FC236}">
                <a16:creationId xmlns:a16="http://schemas.microsoft.com/office/drawing/2014/main" id="{EAE8783C-D40C-49C7-89A7-E045F7304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4" y="3581400"/>
            <a:ext cx="6069496" cy="3101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12954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QISHLOQ XO‘JALIGI MASHINASOZLIGI KORXONALARI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9D0F6F4-756B-47FA-AC03-9AC377F36723}"/>
              </a:ext>
            </a:extLst>
          </p:cNvPr>
          <p:cNvSpPr/>
          <p:nvPr/>
        </p:nvSpPr>
        <p:spPr>
          <a:xfrm>
            <a:off x="145870" y="1709410"/>
            <a:ext cx="358793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Toshqishloqmash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BD1EB4A-7E8E-46BB-ACFF-2E8BA2DF58A1}"/>
              </a:ext>
            </a:extLst>
          </p:cNvPr>
          <p:cNvSpPr/>
          <p:nvPr/>
        </p:nvSpPr>
        <p:spPr>
          <a:xfrm>
            <a:off x="3848100" y="1709410"/>
            <a:ext cx="3962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O‘zbekqishloqmash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A9B0D0F-1351-4579-9153-2293F386FB02}"/>
              </a:ext>
            </a:extLst>
          </p:cNvPr>
          <p:cNvSpPr/>
          <p:nvPr/>
        </p:nvSpPr>
        <p:spPr>
          <a:xfrm>
            <a:off x="7944247" y="1709410"/>
            <a:ext cx="4191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Chirchiqqishloqmash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0" name="Picture 6" descr="Uzagrotechsanoat - МАҲСУЛОТ – ЎЗИМИЗНИКИ, ЎЗБЕКИСТОННИКИ!">
            <a:extLst>
              <a:ext uri="{FF2B5EF4-FFF2-40B4-BE49-F238E27FC236}">
                <a16:creationId xmlns:a16="http://schemas.microsoft.com/office/drawing/2014/main" id="{B7630203-90E1-4640-ACDB-636794DEE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598"/>
            <a:ext cx="3409553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Мини-трактор TTZ-LS i38">
            <a:extLst>
              <a:ext uri="{FF2B5EF4-FFF2-40B4-BE49-F238E27FC236}">
                <a16:creationId xmlns:a16="http://schemas.microsoft.com/office/drawing/2014/main" id="{725CAB58-13BB-4C6F-8564-2B51108F8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409" y="2255819"/>
            <a:ext cx="3876675" cy="421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Qishloq xo`jalik texnikasi | Onlayn sotib olish">
            <a:extLst>
              <a:ext uri="{FF2B5EF4-FFF2-40B4-BE49-F238E27FC236}">
                <a16:creationId xmlns:a16="http://schemas.microsoft.com/office/drawing/2014/main" id="{CA537E8D-8B61-4ABA-9E10-2D1B45287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353" y="2418038"/>
            <a:ext cx="4387056" cy="421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IRRIGATSIYA MASHINASOZLIGI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228600" y="1066800"/>
            <a:ext cx="5888064" cy="2362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omborlari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kanallar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loyqadan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tozalashda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suvni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yuqoriga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ko‘tarishda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foydalaniladigan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mashinalar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9AF7CBB-571D-4FA1-97C2-DFB3DAC74719}"/>
              </a:ext>
            </a:extLst>
          </p:cNvPr>
          <p:cNvSpPr/>
          <p:nvPr/>
        </p:nvSpPr>
        <p:spPr>
          <a:xfrm>
            <a:off x="6097571" y="5105400"/>
            <a:ext cx="5867400" cy="1371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Irrigatsiya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mashinasozligining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Andijon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rrigation Motor 350 Hp Liquid Manure Equipment - Phil's Pumping and  Fabricating">
            <a:extLst>
              <a:ext uri="{FF2B5EF4-FFF2-40B4-BE49-F238E27FC236}">
                <a16:creationId xmlns:a16="http://schemas.microsoft.com/office/drawing/2014/main" id="{4354F3F6-3890-4903-B9CA-C18B27781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5334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umping Irrigation &amp; Machinery Services - Irrigation &amp; Reticulation Systems  - 8 Reynolds St - Mareeba">
            <a:extLst>
              <a:ext uri="{FF2B5EF4-FFF2-40B4-BE49-F238E27FC236}">
                <a16:creationId xmlns:a16="http://schemas.microsoft.com/office/drawing/2014/main" id="{EDFA74B6-7774-4EB8-B75C-AC91F2B4B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51583"/>
            <a:ext cx="4552122" cy="315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MASHINASOZLIK SANOATI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9AF7CBB-571D-4FA1-97C2-DFB3DAC74719}"/>
              </a:ext>
            </a:extLst>
          </p:cNvPr>
          <p:cNvSpPr/>
          <p:nvPr/>
        </p:nvSpPr>
        <p:spPr>
          <a:xfrm>
            <a:off x="152400" y="1066800"/>
            <a:ext cx="11811000" cy="990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ml-IN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tarmoqlarida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mingga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qilmoqda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vtomobilsozlik sohasida qaysi mamlakat etakchi hisoblanadi. Mashinasozlik  sohasidagi etakchi davlatlar. Kumush medal sohibi: Germaniyalik Daimler">
            <a:extLst>
              <a:ext uri="{FF2B5EF4-FFF2-40B4-BE49-F238E27FC236}">
                <a16:creationId xmlns:a16="http://schemas.microsoft.com/office/drawing/2014/main" id="{9F13CCDF-8E78-49A7-9F5E-CB4D0013E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57150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tallurgiya va mashinasozlik sanoati tarmoqlari korxonalarida davra  suhbatlari o'tkazildi">
            <a:extLst>
              <a:ext uri="{FF2B5EF4-FFF2-40B4-BE49-F238E27FC236}">
                <a16:creationId xmlns:a16="http://schemas.microsoft.com/office/drawing/2014/main" id="{D7200CE9-39EB-40AF-BA42-3E443F605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286000"/>
            <a:ext cx="59055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Words>758</Words>
  <Application>Microsoft Office PowerPoint</Application>
  <PresentationFormat>Широкоэкранный</PresentationFormat>
  <Paragraphs>85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IRRIGATSIYA MASHINASOZLIGI</vt:lpstr>
      <vt:lpstr> MASHINASOZLIK SANOATI</vt:lpstr>
      <vt:lpstr>ПРВ</vt:lpstr>
      <vt:lpstr>MASHINASOZLIK KORXONALARI</vt:lpstr>
      <vt:lpstr>Презентация PowerPoint</vt:lpstr>
      <vt:lpstr>Презентация PowerPoint</vt:lpstr>
      <vt:lpstr>“O‘zbekto‘qimachilikmash” korxonasi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Пользователь</cp:lastModifiedBy>
  <cp:revision>107</cp:revision>
  <dcterms:created xsi:type="dcterms:W3CDTF">2020-06-30T15:34:35Z</dcterms:created>
  <dcterms:modified xsi:type="dcterms:W3CDTF">2020-10-16T09:46:22Z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