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2.xml" ContentType="application/vnd.openxmlformats-officedocument.them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92" r:id="rId2"/>
    <p:sldMasterId id="2147483750" r:id="rId3"/>
  </p:sldMasterIdLst>
  <p:sldIdLst>
    <p:sldId id="287" r:id="rId4"/>
    <p:sldId id="261" r:id="rId5"/>
    <p:sldId id="309" r:id="rId6"/>
    <p:sldId id="269" r:id="rId7"/>
    <p:sldId id="270" r:id="rId8"/>
    <p:sldId id="310" r:id="rId9"/>
    <p:sldId id="263" r:id="rId10"/>
    <p:sldId id="315" r:id="rId11"/>
    <p:sldId id="329" r:id="rId12"/>
    <p:sldId id="316" r:id="rId13"/>
    <p:sldId id="318" r:id="rId14"/>
    <p:sldId id="293" r:id="rId15"/>
    <p:sldId id="274" r:id="rId16"/>
    <p:sldId id="324" r:id="rId17"/>
    <p:sldId id="319" r:id="rId18"/>
    <p:sldId id="325" r:id="rId19"/>
    <p:sldId id="294" r:id="rId20"/>
    <p:sldId id="285" r:id="rId21"/>
    <p:sldId id="326" r:id="rId22"/>
    <p:sldId id="327" r:id="rId23"/>
    <p:sldId id="322" r:id="rId24"/>
    <p:sldId id="323" r:id="rId25"/>
    <p:sldId id="330" r:id="rId26"/>
    <p:sldId id="331" r:id="rId27"/>
    <p:sldId id="292" r:id="rId28"/>
    <p:sldId id="295" r:id="rId29"/>
    <p:sldId id="296" r:id="rId30"/>
  </p:sldIdLst>
  <p:sldSz cx="12192000" cy="6858000"/>
  <p:notesSz cx="12192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000000"/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E3FDE45-AF77-4B5C-9715-49D594BDF05E}" styleName="Светлый стиль 1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291" autoAdjust="0"/>
  </p:normalViewPr>
  <p:slideViewPr>
    <p:cSldViewPr>
      <p:cViewPr>
        <p:scale>
          <a:sx n="66" d="100"/>
          <a:sy n="66" d="100"/>
        </p:scale>
        <p:origin x="576" y="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tableStyles" Target="tableStyle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14C2E57-D987-4B1E-B6C3-27C3788190C1}" type="doc">
      <dgm:prSet loTypeId="urn:microsoft.com/office/officeart/2005/8/layout/bProcess3" loCatId="process" qsTypeId="urn:microsoft.com/office/officeart/2005/8/quickstyle/3d2" qsCatId="3D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3D32E763-4955-45BD-9615-A2116F3E8019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28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Dastlabki</a:t>
          </a:r>
          <a:r>
            <a: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yillarda</a:t>
          </a:r>
          <a:r>
            <a: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20 %</a:t>
          </a:r>
          <a:endParaRPr lang="ru-RU" sz="28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F9E1BFC-DC55-4C6F-AE8E-9F77F09F262A}" type="parTrans" cxnId="{295EA8A9-1223-46C0-A53C-55CC4B09E7F8}">
      <dgm:prSet/>
      <dgm:spPr/>
      <dgm:t>
        <a:bodyPr/>
        <a:lstStyle/>
        <a:p>
          <a:endParaRPr lang="ru-RU" sz="2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B99BE6D-6C6D-4171-9A59-7106AEA21A28}" type="sibTrans" cxnId="{295EA8A9-1223-46C0-A53C-55CC4B09E7F8}">
      <dgm:prSet custT="1"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>
        <a:ln>
          <a:solidFill>
            <a:srgbClr val="002060"/>
          </a:solidFill>
        </a:ln>
      </dgm:spPr>
      <dgm:t>
        <a:bodyPr/>
        <a:lstStyle/>
        <a:p>
          <a:endParaRPr lang="ru-RU" sz="7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7BE95F7-FFA5-4347-98B6-C247BC03E20D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5 </a:t>
          </a:r>
          <a:r>
            <a:rPr lang="en-US" sz="28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yildan</a:t>
          </a:r>
          <a:r>
            <a: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keyin</a:t>
          </a:r>
          <a:r>
            <a: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r>
            <a: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60 %</a:t>
          </a:r>
          <a:endParaRPr lang="ru-RU" sz="28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5548470-B643-44F0-9819-021CA91D5180}" type="parTrans" cxnId="{6252E161-8B09-4B9F-A192-72D4110DED3E}">
      <dgm:prSet/>
      <dgm:spPr/>
      <dgm:t>
        <a:bodyPr/>
        <a:lstStyle/>
        <a:p>
          <a:endParaRPr lang="ru-RU" sz="2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857053C-8827-47B4-BF61-694EE82D7B7C}" type="sibTrans" cxnId="{6252E161-8B09-4B9F-A192-72D4110DED3E}">
      <dgm:prSet custT="1"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>
        <a:ln>
          <a:solidFill>
            <a:srgbClr val="002060"/>
          </a:solidFill>
        </a:ln>
      </dgm:spPr>
      <dgm:t>
        <a:bodyPr/>
        <a:lstStyle/>
        <a:p>
          <a:endParaRPr lang="ru-RU" sz="700" b="1" cap="none" spc="0">
            <a:ln w="0"/>
            <a:solidFill>
              <a:srgbClr val="002060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B6D50A-8CFB-4CE5-88A6-9649D81DAE5A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en-US" sz="28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Hozir</a:t>
          </a:r>
          <a:r>
            <a: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esa</a:t>
          </a:r>
          <a:r>
            <a: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85 %</a:t>
          </a:r>
          <a:endParaRPr lang="ru-RU" sz="2800" b="1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2CCAF91-8718-4937-8A64-CF6B70B7ACC2}" type="sibTrans" cxnId="{37D626ED-5533-478C-AF98-F0A8D2CFA221}">
      <dgm:prSet custT="1">
        <dgm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dgm:style>
      </dgm:prSet>
      <dgm:spPr>
        <a:ln/>
      </dgm:spPr>
      <dgm:t>
        <a:bodyPr/>
        <a:lstStyle/>
        <a:p>
          <a:endParaRPr lang="ru-RU" sz="7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DFBDCC2-B56A-42B3-958D-598EFF2C9737}" type="parTrans" cxnId="{37D626ED-5533-478C-AF98-F0A8D2CFA221}">
      <dgm:prSet/>
      <dgm:spPr/>
      <dgm:t>
        <a:bodyPr/>
        <a:lstStyle/>
        <a:p>
          <a:endParaRPr lang="ru-RU" sz="2400" b="1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0893015-E919-455A-AA12-0007A7A80D13}" type="pres">
      <dgm:prSet presAssocID="{614C2E57-D987-4B1E-B6C3-27C3788190C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E1CEC46-6217-413B-B8DD-8AEFF77148A4}" type="pres">
      <dgm:prSet presAssocID="{3D32E763-4955-45BD-9615-A2116F3E8019}" presName="node" presStyleLbl="node1" presStyleIdx="0" presStyleCnt="3" custScaleX="51329" custScaleY="44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0D553D6-6F37-402C-A70E-8BA0307472AA}" type="pres">
      <dgm:prSet presAssocID="{6B99BE6D-6C6D-4171-9A59-7106AEA21A28}" presName="sibTrans" presStyleLbl="sibTrans1D1" presStyleIdx="0" presStyleCnt="2"/>
      <dgm:spPr/>
      <dgm:t>
        <a:bodyPr/>
        <a:lstStyle/>
        <a:p>
          <a:endParaRPr lang="ru-RU"/>
        </a:p>
      </dgm:t>
    </dgm:pt>
    <dgm:pt modelId="{3A682C2D-AB40-47B1-9149-5F9BFA6F7F3D}" type="pres">
      <dgm:prSet presAssocID="{6B99BE6D-6C6D-4171-9A59-7106AEA21A28}" presName="connectorText" presStyleLbl="sibTrans1D1" presStyleIdx="0" presStyleCnt="2"/>
      <dgm:spPr/>
      <dgm:t>
        <a:bodyPr/>
        <a:lstStyle/>
        <a:p>
          <a:endParaRPr lang="ru-RU"/>
        </a:p>
      </dgm:t>
    </dgm:pt>
    <dgm:pt modelId="{B107F666-96A1-488E-8212-2D0837B826CE}" type="pres">
      <dgm:prSet presAssocID="{27BE95F7-FFA5-4347-98B6-C247BC03E20D}" presName="node" presStyleLbl="node1" presStyleIdx="1" presStyleCnt="3" custScaleX="58559" custScaleY="44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92A94F-6855-4458-90D0-361494D56F80}" type="pres">
      <dgm:prSet presAssocID="{0857053C-8827-47B4-BF61-694EE82D7B7C}" presName="sibTrans" presStyleLbl="sibTrans1D1" presStyleIdx="1" presStyleCnt="2"/>
      <dgm:spPr/>
      <dgm:t>
        <a:bodyPr/>
        <a:lstStyle/>
        <a:p>
          <a:endParaRPr lang="ru-RU"/>
        </a:p>
      </dgm:t>
    </dgm:pt>
    <dgm:pt modelId="{DEFB5632-EA3D-4785-89A9-B515CD369497}" type="pres">
      <dgm:prSet presAssocID="{0857053C-8827-47B4-BF61-694EE82D7B7C}" presName="connectorText" presStyleLbl="sibTrans1D1" presStyleIdx="1" presStyleCnt="2"/>
      <dgm:spPr/>
      <dgm:t>
        <a:bodyPr/>
        <a:lstStyle/>
        <a:p>
          <a:endParaRPr lang="ru-RU"/>
        </a:p>
      </dgm:t>
    </dgm:pt>
    <dgm:pt modelId="{728FD07B-3F49-4962-97DB-9DF3273F5E96}" type="pres">
      <dgm:prSet presAssocID="{F4B6D50A-8CFB-4CE5-88A6-9649D81DAE5A}" presName="node" presStyleLbl="node1" presStyleIdx="2" presStyleCnt="3" custScaleX="52147" custScaleY="4459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66E3ED-486F-4942-83FB-2743FCD48236}" type="presOf" srcId="{27BE95F7-FFA5-4347-98B6-C247BC03E20D}" destId="{B107F666-96A1-488E-8212-2D0837B826CE}" srcOrd="0" destOrd="0" presId="urn:microsoft.com/office/officeart/2005/8/layout/bProcess3"/>
    <dgm:cxn modelId="{37D626ED-5533-478C-AF98-F0A8D2CFA221}" srcId="{614C2E57-D987-4B1E-B6C3-27C3788190C1}" destId="{F4B6D50A-8CFB-4CE5-88A6-9649D81DAE5A}" srcOrd="2" destOrd="0" parTransId="{9DFBDCC2-B56A-42B3-958D-598EFF2C9737}" sibTransId="{C2CCAF91-8718-4937-8A64-CF6B70B7ACC2}"/>
    <dgm:cxn modelId="{295EA8A9-1223-46C0-A53C-55CC4B09E7F8}" srcId="{614C2E57-D987-4B1E-B6C3-27C3788190C1}" destId="{3D32E763-4955-45BD-9615-A2116F3E8019}" srcOrd="0" destOrd="0" parTransId="{9F9E1BFC-DC55-4C6F-AE8E-9F77F09F262A}" sibTransId="{6B99BE6D-6C6D-4171-9A59-7106AEA21A28}"/>
    <dgm:cxn modelId="{74414AEA-E9DF-4223-A178-A3D5A22475A6}" type="presOf" srcId="{6B99BE6D-6C6D-4171-9A59-7106AEA21A28}" destId="{C0D553D6-6F37-402C-A70E-8BA0307472AA}" srcOrd="0" destOrd="0" presId="urn:microsoft.com/office/officeart/2005/8/layout/bProcess3"/>
    <dgm:cxn modelId="{4399B650-37ED-4599-A5DA-AC25768D344C}" type="presOf" srcId="{3D32E763-4955-45BD-9615-A2116F3E8019}" destId="{7E1CEC46-6217-413B-B8DD-8AEFF77148A4}" srcOrd="0" destOrd="0" presId="urn:microsoft.com/office/officeart/2005/8/layout/bProcess3"/>
    <dgm:cxn modelId="{436AC075-AD84-41E5-94AA-80167293CCB0}" type="presOf" srcId="{0857053C-8827-47B4-BF61-694EE82D7B7C}" destId="{DEFB5632-EA3D-4785-89A9-B515CD369497}" srcOrd="1" destOrd="0" presId="urn:microsoft.com/office/officeart/2005/8/layout/bProcess3"/>
    <dgm:cxn modelId="{CA84CB82-4D15-4FE8-BBD9-2EF60DAC836C}" type="presOf" srcId="{0857053C-8827-47B4-BF61-694EE82D7B7C}" destId="{C292A94F-6855-4458-90D0-361494D56F80}" srcOrd="0" destOrd="0" presId="urn:microsoft.com/office/officeart/2005/8/layout/bProcess3"/>
    <dgm:cxn modelId="{F012B44F-A355-415A-8066-980DC6CE45D5}" type="presOf" srcId="{614C2E57-D987-4B1E-B6C3-27C3788190C1}" destId="{50893015-E919-455A-AA12-0007A7A80D13}" srcOrd="0" destOrd="0" presId="urn:microsoft.com/office/officeart/2005/8/layout/bProcess3"/>
    <dgm:cxn modelId="{E674F0BD-45BC-473E-B418-5DCA5DEDEF7C}" type="presOf" srcId="{F4B6D50A-8CFB-4CE5-88A6-9649D81DAE5A}" destId="{728FD07B-3F49-4962-97DB-9DF3273F5E96}" srcOrd="0" destOrd="0" presId="urn:microsoft.com/office/officeart/2005/8/layout/bProcess3"/>
    <dgm:cxn modelId="{6252E161-8B09-4B9F-A192-72D4110DED3E}" srcId="{614C2E57-D987-4B1E-B6C3-27C3788190C1}" destId="{27BE95F7-FFA5-4347-98B6-C247BC03E20D}" srcOrd="1" destOrd="0" parTransId="{55548470-B643-44F0-9819-021CA91D5180}" sibTransId="{0857053C-8827-47B4-BF61-694EE82D7B7C}"/>
    <dgm:cxn modelId="{C95458CE-7976-44CC-A0E3-B364BE6C040B}" type="presOf" srcId="{6B99BE6D-6C6D-4171-9A59-7106AEA21A28}" destId="{3A682C2D-AB40-47B1-9149-5F9BFA6F7F3D}" srcOrd="1" destOrd="0" presId="urn:microsoft.com/office/officeart/2005/8/layout/bProcess3"/>
    <dgm:cxn modelId="{D020B06D-9100-4146-A66B-DED68E8AEE60}" type="presParOf" srcId="{50893015-E919-455A-AA12-0007A7A80D13}" destId="{7E1CEC46-6217-413B-B8DD-8AEFF77148A4}" srcOrd="0" destOrd="0" presId="urn:microsoft.com/office/officeart/2005/8/layout/bProcess3"/>
    <dgm:cxn modelId="{0F168D3A-6888-4C5D-A60B-8EAADB0F931B}" type="presParOf" srcId="{50893015-E919-455A-AA12-0007A7A80D13}" destId="{C0D553D6-6F37-402C-A70E-8BA0307472AA}" srcOrd="1" destOrd="0" presId="urn:microsoft.com/office/officeart/2005/8/layout/bProcess3"/>
    <dgm:cxn modelId="{D4E7B00D-9888-439E-9774-F1532F4B7183}" type="presParOf" srcId="{C0D553D6-6F37-402C-A70E-8BA0307472AA}" destId="{3A682C2D-AB40-47B1-9149-5F9BFA6F7F3D}" srcOrd="0" destOrd="0" presId="urn:microsoft.com/office/officeart/2005/8/layout/bProcess3"/>
    <dgm:cxn modelId="{ED9D3883-E030-4CC5-956F-BE10D6C407CB}" type="presParOf" srcId="{50893015-E919-455A-AA12-0007A7A80D13}" destId="{B107F666-96A1-488E-8212-2D0837B826CE}" srcOrd="2" destOrd="0" presId="urn:microsoft.com/office/officeart/2005/8/layout/bProcess3"/>
    <dgm:cxn modelId="{A329A6A4-BAA7-414F-8D19-77E1A0BB68AA}" type="presParOf" srcId="{50893015-E919-455A-AA12-0007A7A80D13}" destId="{C292A94F-6855-4458-90D0-361494D56F80}" srcOrd="3" destOrd="0" presId="urn:microsoft.com/office/officeart/2005/8/layout/bProcess3"/>
    <dgm:cxn modelId="{A00F1B24-F325-4BCF-A548-745900CB21F5}" type="presParOf" srcId="{C292A94F-6855-4458-90D0-361494D56F80}" destId="{DEFB5632-EA3D-4785-89A9-B515CD369497}" srcOrd="0" destOrd="0" presId="urn:microsoft.com/office/officeart/2005/8/layout/bProcess3"/>
    <dgm:cxn modelId="{B246501B-7A76-41B7-84D0-67D72EE8A72B}" type="presParOf" srcId="{50893015-E919-455A-AA12-0007A7A80D13}" destId="{728FD07B-3F49-4962-97DB-9DF3273F5E96}" srcOrd="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D553D6-6F37-402C-A70E-8BA0307472AA}">
      <dsp:nvSpPr>
        <dsp:cNvPr id="0" name=""/>
        <dsp:cNvSpPr/>
      </dsp:nvSpPr>
      <dsp:spPr>
        <a:xfrm>
          <a:off x="2861383" y="1244835"/>
          <a:ext cx="12511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251176" y="45720"/>
              </a:lnTo>
            </a:path>
          </a:pathLst>
        </a:custGeom>
        <a:noFill/>
        <a:ln w="38100" cap="flat" cmpd="sng" algn="ctr">
          <a:solidFill>
            <a:srgbClr val="002060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b="1" kern="120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454927" y="1284146"/>
        <a:ext cx="64088" cy="12817"/>
      </dsp:txXfrm>
    </dsp:sp>
    <dsp:sp modelId="{7E1CEC46-6217-413B-B8DD-8AEFF77148A4}">
      <dsp:nvSpPr>
        <dsp:cNvPr id="0" name=""/>
        <dsp:cNvSpPr/>
      </dsp:nvSpPr>
      <dsp:spPr>
        <a:xfrm>
          <a:off x="2649" y="545029"/>
          <a:ext cx="2860534" cy="1491051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Dastlabki</a:t>
          </a:r>
          <a:r>
            <a:rPr lang="en-US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yillarda</a:t>
          </a:r>
          <a:r>
            <a:rPr lang="en-US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20 %</a:t>
          </a:r>
          <a:endParaRPr lang="ru-RU" sz="28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49" y="545029"/>
        <a:ext cx="2860534" cy="1491051"/>
      </dsp:txXfrm>
    </dsp:sp>
    <dsp:sp modelId="{C292A94F-6855-4458-90D0-361494D56F80}">
      <dsp:nvSpPr>
        <dsp:cNvPr id="0" name=""/>
        <dsp:cNvSpPr/>
      </dsp:nvSpPr>
      <dsp:spPr>
        <a:xfrm>
          <a:off x="7406617" y="1244835"/>
          <a:ext cx="1251176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1251176" y="45720"/>
              </a:lnTo>
            </a:path>
          </a:pathLst>
        </a:custGeom>
        <a:noFill/>
        <a:ln w="38100" cap="flat" cmpd="sng" algn="ctr">
          <a:solidFill>
            <a:srgbClr val="002060"/>
          </a:solidFill>
          <a:prstDash val="solid"/>
          <a:tailEnd type="arrow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40000"/>
      </dsp:spPr>
      <dsp:style>
        <a:lnRef idx="3">
          <a:schemeClr val="dk1"/>
        </a:lnRef>
        <a:fillRef idx="0">
          <a:schemeClr val="dk1"/>
        </a:fillRef>
        <a:effectRef idx="2">
          <a:schemeClr val="dk1"/>
        </a:effectRef>
        <a:fontRef idx="minor">
          <a:schemeClr val="tx1"/>
        </a:fontRef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700" b="1" kern="1200" cap="none" spc="0">
            <a:ln w="0"/>
            <a:solidFill>
              <a:srgbClr val="002060"/>
            </a:solidFill>
            <a:effectLst>
              <a:outerShdw blurRad="38100" dist="19050" dir="2700000" algn="tl" rotWithShape="0">
                <a:schemeClr val="dk1">
                  <a:alpha val="40000"/>
                </a:schemeClr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000161" y="1284146"/>
        <a:ext cx="64088" cy="12817"/>
      </dsp:txXfrm>
    </dsp:sp>
    <dsp:sp modelId="{B107F666-96A1-488E-8212-2D0837B826CE}">
      <dsp:nvSpPr>
        <dsp:cNvPr id="0" name=""/>
        <dsp:cNvSpPr/>
      </dsp:nvSpPr>
      <dsp:spPr>
        <a:xfrm>
          <a:off x="4144959" y="545029"/>
          <a:ext cx="3263457" cy="1491051"/>
        </a:xfrm>
        <a:prstGeom prst="rect">
          <a:avLst/>
        </a:prstGeom>
        <a:solidFill>
          <a:schemeClr val="accent6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5 </a:t>
          </a:r>
          <a:r>
            <a:rPr lang="en-US" sz="28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yildan</a:t>
          </a:r>
          <a:r>
            <a:rPr lang="en-US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keyin</a:t>
          </a:r>
          <a:r>
            <a:rPr lang="en-US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60 %</a:t>
          </a:r>
          <a:endParaRPr lang="ru-RU" sz="28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144959" y="545029"/>
        <a:ext cx="3263457" cy="1491051"/>
      </dsp:txXfrm>
    </dsp:sp>
    <dsp:sp modelId="{728FD07B-3F49-4962-97DB-9DF3273F5E96}">
      <dsp:nvSpPr>
        <dsp:cNvPr id="0" name=""/>
        <dsp:cNvSpPr/>
      </dsp:nvSpPr>
      <dsp:spPr>
        <a:xfrm>
          <a:off x="8690193" y="545029"/>
          <a:ext cx="2906120" cy="1491051"/>
        </a:xfrm>
        <a:prstGeom prst="rect">
          <a:avLst/>
        </a:prstGeom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Hozir</a:t>
          </a:r>
          <a:r>
            <a:rPr lang="en-US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en-US" sz="2800" b="1" kern="1200" dirty="0" err="1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esa</a:t>
          </a:r>
          <a:r>
            <a:rPr lang="en-US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rPr>
            <a:t> 85 %</a:t>
          </a:r>
          <a:endParaRPr lang="ru-RU" sz="2800" b="1" kern="1200" dirty="0">
            <a:solidFill>
              <a:srgbClr val="002060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690193" y="545029"/>
        <a:ext cx="2906120" cy="149105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000" cy="685799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62230"/>
            <a:ext cx="12192000" cy="919480"/>
          </a:xfrm>
          <a:custGeom>
            <a:avLst/>
            <a:gdLst/>
            <a:ahLst/>
            <a:cxnLst/>
            <a:rect l="l" t="t" r="r" b="b"/>
            <a:pathLst>
              <a:path w="12192000" h="919480">
                <a:moveTo>
                  <a:pt x="0" y="0"/>
                </a:moveTo>
                <a:lnTo>
                  <a:pt x="0" y="919480"/>
                </a:lnTo>
                <a:lnTo>
                  <a:pt x="12191999" y="919480"/>
                </a:lnTo>
                <a:lnTo>
                  <a:pt x="12191999" y="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70195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5879"/>
            <a:ext cx="12192000" cy="932180"/>
          </a:xfrm>
          <a:custGeom>
            <a:avLst/>
            <a:gdLst/>
            <a:ahLst/>
            <a:cxnLst/>
            <a:rect l="l" t="t" r="r" b="b"/>
            <a:pathLst>
              <a:path w="12192000" h="932180">
                <a:moveTo>
                  <a:pt x="12191987" y="919480"/>
                </a:moveTo>
                <a:lnTo>
                  <a:pt x="0" y="919480"/>
                </a:lnTo>
                <a:lnTo>
                  <a:pt x="0" y="932180"/>
                </a:lnTo>
                <a:lnTo>
                  <a:pt x="12191987" y="932180"/>
                </a:lnTo>
                <a:lnTo>
                  <a:pt x="12191987" y="919480"/>
                </a:lnTo>
                <a:close/>
              </a:path>
              <a:path w="12192000" h="932180">
                <a:moveTo>
                  <a:pt x="12191987" y="0"/>
                </a:moveTo>
                <a:lnTo>
                  <a:pt x="0" y="0"/>
                </a:lnTo>
                <a:lnTo>
                  <a:pt x="0" y="12700"/>
                </a:lnTo>
                <a:lnTo>
                  <a:pt x="12191987" y="12700"/>
                </a:lnTo>
                <a:lnTo>
                  <a:pt x="1219198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39444" y="1627504"/>
            <a:ext cx="5217795" cy="44164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84595" y="1447800"/>
            <a:ext cx="5439409" cy="47821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F0AEB3-EAF7-45C9-B1CE-90F2904C3810}" type="datetimeFigureOut">
              <a:rPr lang="ru-RU" smtClean="0"/>
              <a:t>16.10.2020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88427-AA06-415A-ABAE-FA072E52E0F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8334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5" y="2130432"/>
            <a:ext cx="10363201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3" y="3886202"/>
            <a:ext cx="8534400" cy="175259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4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899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49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79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4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69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64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59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59649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1354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7245561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76171" indent="-247608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9233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5" y="1452419"/>
            <a:ext cx="10363201" cy="4627564"/>
          </a:xfrm>
        </p:spPr>
        <p:txBody>
          <a:bodyPr numCol="2" spcCol="274320"/>
          <a:lstStyle>
            <a:lvl1pPr marL="0" indent="0">
              <a:spcBef>
                <a:spcPts val="1200"/>
              </a:spcBef>
              <a:buNone/>
              <a:defRPr sz="1600"/>
            </a:lvl1pPr>
            <a:lvl2pPr marL="228561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2pPr>
            <a:lvl3pPr marL="457123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3pPr>
            <a:lvl4pPr marL="685686" indent="-228561">
              <a:spcBef>
                <a:spcPts val="1200"/>
              </a:spcBef>
              <a:buFont typeface="Arial" panose="020B0604020202020204" pitchFamily="34" charset="0"/>
              <a:buChar char="•"/>
              <a:defRPr sz="1600"/>
            </a:lvl4pPr>
            <a:lvl5pPr marL="914248" indent="-228561">
              <a:spcBef>
                <a:spcPts val="1200"/>
              </a:spcBef>
              <a:buFont typeface="Open Sans Light" panose="020B0306030504020204" pitchFamily="34" charset="0"/>
              <a:buChar char="–"/>
              <a:defRPr sz="16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02532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5242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523147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4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19201"/>
            <a:ext cx="5080000" cy="4525963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282458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219203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560287"/>
            <a:ext cx="5082117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219203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560287"/>
            <a:ext cx="5084232" cy="4565877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972068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4" y="1462287"/>
            <a:ext cx="5082117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4404" y="1803373"/>
            <a:ext cx="5082117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1" y="1462287"/>
            <a:ext cx="5084232" cy="307776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609498" indent="0">
              <a:buNone/>
              <a:defRPr sz="2667" b="1"/>
            </a:lvl2pPr>
            <a:lvl3pPr marL="1218996" indent="0">
              <a:buNone/>
              <a:defRPr sz="2400" b="1"/>
            </a:lvl3pPr>
            <a:lvl4pPr marL="1828492" indent="0">
              <a:buNone/>
              <a:defRPr sz="2135" b="1"/>
            </a:lvl4pPr>
            <a:lvl5pPr marL="2437990" indent="0">
              <a:buNone/>
              <a:defRPr sz="2135" b="1"/>
            </a:lvl5pPr>
            <a:lvl6pPr marL="3047486" indent="0">
              <a:buNone/>
              <a:defRPr sz="2135" b="1"/>
            </a:lvl6pPr>
            <a:lvl7pPr marL="3656985" indent="0">
              <a:buNone/>
              <a:defRPr sz="2135" b="1"/>
            </a:lvl7pPr>
            <a:lvl8pPr marL="4266483" indent="0">
              <a:buNone/>
              <a:defRPr sz="2135" b="1"/>
            </a:lvl8pPr>
            <a:lvl9pPr marL="4875981" indent="0">
              <a:buNone/>
              <a:defRPr sz="2135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1" y="1803373"/>
            <a:ext cx="5084232" cy="4368832"/>
          </a:xfrm>
        </p:spPr>
        <p:txBody>
          <a:bodyPr/>
          <a:lstStyle>
            <a:lvl1pPr>
              <a:defRPr sz="20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135"/>
            </a:lvl6pPr>
            <a:lvl7pPr>
              <a:defRPr sz="2135"/>
            </a:lvl7pPr>
            <a:lvl8pPr>
              <a:defRPr sz="2135"/>
            </a:lvl8pPr>
            <a:lvl9pPr>
              <a:defRPr sz="2135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88367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2299829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203815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14430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049015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098032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9147047" y="0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3049015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6098032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9147047" y="3419856"/>
            <a:ext cx="3063240" cy="3438144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67371381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437639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276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312915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9750552" y="5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437639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875276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7312915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9750552" y="2281434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2437639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4875276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7312915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750552" y="4562862"/>
            <a:ext cx="2441448" cy="2295143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9705165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0287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057500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086249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0143745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114997" y="0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1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0287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4057500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086249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10143745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8114997" y="1709928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1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20287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4057500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6086249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10143745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14997" y="3419856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1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20287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4057500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6086249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10143745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8114997" y="5129784"/>
            <a:ext cx="2048257" cy="1728216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173436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5192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556001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61975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8839199" y="4980569"/>
            <a:ext cx="2438400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83828910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921037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1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431792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7949183" y="4980569"/>
            <a:ext cx="3328416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1953939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82160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340743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4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6192015" y="4980569"/>
            <a:ext cx="5085589" cy="958851"/>
          </a:xfrm>
        </p:spPr>
        <p:txBody>
          <a:bodyPr>
            <a:noAutofit/>
          </a:bodyPr>
          <a:lstStyle>
            <a:lvl1pPr marL="0" indent="0">
              <a:buNone/>
              <a:defRPr sz="1399"/>
            </a:lvl1pPr>
            <a:lvl2pPr marL="152375" indent="-152375">
              <a:buFont typeface="Arial" panose="020B0604020202020204" pitchFamily="34" charset="0"/>
              <a:buChar char="•"/>
              <a:defRPr sz="1399"/>
            </a:lvl2pPr>
            <a:lvl3pPr marL="304750" indent="-152375">
              <a:defRPr sz="1399"/>
            </a:lvl3pPr>
            <a:lvl4pPr marL="533311" indent="-228561">
              <a:defRPr sz="1399"/>
            </a:lvl4pPr>
            <a:lvl5pPr marL="761872" indent="-228561"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7420510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861673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1476167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4985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5567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6151" y="3055284"/>
            <a:ext cx="2441448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8192360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703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3055284"/>
            <a:ext cx="3328416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1235400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1926658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1472184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/>
          <a:lstStyle>
            <a:lvl1pPr marL="0" indent="0" algn="ctr">
              <a:buNone/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3055284"/>
            <a:ext cx="5084065" cy="2988333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758209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43715141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3384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4985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65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8183" y="1397001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91338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553969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6194551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8835135" y="4717007"/>
            <a:ext cx="2441448" cy="1326607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913384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3554985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1965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8838183" y="3057005"/>
            <a:ext cx="2438400" cy="1476167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84881792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43955944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720991"/>
            <a:ext cx="3328416" cy="1370248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14401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431792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7949183" y="3060985"/>
            <a:ext cx="3328416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823183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13846686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5928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3540" y="1397001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704406"/>
            <a:ext cx="5084065" cy="133920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915928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193540" y="3060985"/>
            <a:ext cx="5085589" cy="1472184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994744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94436813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2"/>
            <a:ext cx="2438400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4604490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4604490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4604490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4604490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0510947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5345790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2"/>
            <a:ext cx="3328416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4604490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4604490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4604490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010673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1387269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2"/>
            <a:ext cx="5085589" cy="426610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491226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491226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5876966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452970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556001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61975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8839199" y="1397001"/>
            <a:ext cx="2438400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914401" y="2982448"/>
            <a:ext cx="2441448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3554985" y="2982448"/>
            <a:ext cx="2441448" cy="1058623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195567" y="2982448"/>
            <a:ext cx="2441448" cy="1058623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8836151" y="2982448"/>
            <a:ext cx="2441448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3554985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6195567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8836151" y="4212306"/>
            <a:ext cx="2441448" cy="1713559"/>
          </a:xfrm>
        </p:spPr>
        <p:txBody>
          <a:bodyPr/>
          <a:lstStyle>
            <a:lvl1pPr marL="0" indent="0">
              <a:buNone/>
              <a:defRPr sz="1399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94025779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79054604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1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 dirty="0"/>
            </a:lvl1pPr>
          </a:lstStyle>
          <a:p>
            <a:pPr lvl="0"/>
            <a:endParaRPr lang="en-US" noProof="0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431792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7949183" y="1397001"/>
            <a:ext cx="3328416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1" y="2982448"/>
            <a:ext cx="3328416" cy="1058623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431792" y="2982448"/>
            <a:ext cx="3328416" cy="1058623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7949183" y="2982448"/>
            <a:ext cx="3328416" cy="1058623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914401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4431792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7949183" y="4212306"/>
            <a:ext cx="3328416" cy="1750692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9241517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8596986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4404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6192015" y="1397001"/>
            <a:ext cx="5085589" cy="2644068"/>
          </a:xfrm>
          <a:solidFill>
            <a:schemeClr val="bg1">
              <a:lumMod val="95000"/>
            </a:schemeClr>
          </a:solidFill>
        </p:spPr>
        <p:txBody>
          <a:bodyPr anchor="ctr"/>
          <a:lstStyle>
            <a:lvl1pPr>
              <a:defRPr lang="en-US" sz="1399"/>
            </a:lvl1pPr>
          </a:lstStyle>
          <a:p>
            <a:pPr lvl="0"/>
            <a:endParaRPr lang="en-US" noProof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914405" y="3290226"/>
            <a:ext cx="5084065" cy="750847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193540" y="3290226"/>
            <a:ext cx="5084065" cy="750847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399">
                <a:solidFill>
                  <a:srgbClr val="FFFFFF"/>
                </a:solidFill>
              </a:defRPr>
            </a:lvl2pPr>
            <a:lvl3pPr marL="342851" indent="-171426">
              <a:defRPr sz="1399">
                <a:solidFill>
                  <a:srgbClr val="FFFFFF"/>
                </a:solidFill>
              </a:defRPr>
            </a:lvl3pPr>
            <a:lvl4pPr marL="514276" indent="-171426">
              <a:defRPr sz="1399">
                <a:solidFill>
                  <a:srgbClr val="FFFFFF"/>
                </a:solidFill>
              </a:defRPr>
            </a:lvl4pPr>
            <a:lvl5pPr marL="742844" indent="-228569">
              <a:defRPr sz="139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914405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6193540" y="4212304"/>
            <a:ext cx="5084065" cy="1703067"/>
          </a:xfrm>
        </p:spPr>
        <p:txBody>
          <a:bodyPr/>
          <a:lstStyle>
            <a:lvl1pPr marL="0" indent="0">
              <a:buNone/>
              <a:defRPr sz="2100"/>
            </a:lvl1pPr>
            <a:lvl2pPr marL="171426" indent="-171426">
              <a:buFont typeface="Arial" panose="020B0604020202020204" pitchFamily="34" charset="0"/>
              <a:buChar char="•"/>
              <a:defRPr sz="1399"/>
            </a:lvl2pPr>
            <a:lvl3pPr marL="342851" indent="-171426">
              <a:defRPr sz="1399"/>
            </a:lvl3pPr>
            <a:lvl4pPr marL="514276" indent="-171426">
              <a:defRPr sz="1399"/>
            </a:lvl4pPr>
            <a:lvl5pPr>
              <a:defRPr sz="139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113861494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98244275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15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483714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546239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392037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7454563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930036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/>
          </p:nvPr>
        </p:nvSpPr>
        <p:spPr>
          <a:xfrm>
            <a:off x="10362884" y="1639793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15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483714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4546239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392037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7454563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930036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/>
          </p:nvPr>
        </p:nvSpPr>
        <p:spPr>
          <a:xfrm>
            <a:off x="10362884" y="3153551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15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483714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4546239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392037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7454563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930036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/>
          </p:nvPr>
        </p:nvSpPr>
        <p:spPr>
          <a:xfrm>
            <a:off x="10362884" y="4667308"/>
            <a:ext cx="137922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42596048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5567610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15354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153547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153551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575390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/>
          </p:nvPr>
        </p:nvSpPr>
        <p:spPr>
          <a:xfrm>
            <a:off x="1637921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360329" y="466730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/>
          </p:nvPr>
        </p:nvSpPr>
        <p:spPr>
          <a:xfrm>
            <a:off x="5426637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8145266" y="4667305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/>
          </p:nvPr>
        </p:nvSpPr>
        <p:spPr>
          <a:xfrm>
            <a:off x="9215353" y="4667308"/>
            <a:ext cx="2314409" cy="978409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4244882741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4565566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90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1637921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360329" y="1639792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5426637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8145266" y="1639789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9215353" y="1639793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90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1637921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360329" y="3886578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5426637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8145266" y="3886576"/>
            <a:ext cx="914401" cy="9144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/>
          </p:nvPr>
        </p:nvSpPr>
        <p:spPr>
          <a:xfrm>
            <a:off x="9215353" y="3886580"/>
            <a:ext cx="231440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58785472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54128822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575385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2295378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6279804" y="1639791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8003573" y="1639793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75385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/>
          </p:nvPr>
        </p:nvSpPr>
        <p:spPr>
          <a:xfrm>
            <a:off x="2295378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6279804" y="3886577"/>
            <a:ext cx="1534155" cy="153415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/>
          </p:nvPr>
        </p:nvSpPr>
        <p:spPr>
          <a:xfrm>
            <a:off x="8003573" y="3886580"/>
            <a:ext cx="3558679" cy="194224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39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200" i="1"/>
            </a:lvl2pPr>
            <a:lvl3pPr marL="0" indent="0">
              <a:buNone/>
              <a:defRPr sz="1200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7481650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67964044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564228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575393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5349166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4360332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9134104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8145268" y="3256992"/>
            <a:ext cx="3376937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70039610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/>
          </p:nvPr>
        </p:nvSpPr>
        <p:spPr>
          <a:xfrm>
            <a:off x="914405" y="933453"/>
            <a:ext cx="10363201" cy="406400"/>
          </a:xfrm>
        </p:spPr>
        <p:txBody>
          <a:bodyPr/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799" baseline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202602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5" y="279964"/>
            <a:ext cx="10363201" cy="81756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221604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71925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25467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/>
          </p:nvPr>
        </p:nvSpPr>
        <p:spPr>
          <a:xfrm>
            <a:off x="352311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29329" y="1639791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/>
          </p:nvPr>
        </p:nvSpPr>
        <p:spPr>
          <a:xfrm>
            <a:off x="6326979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9633192" y="1639788"/>
            <a:ext cx="1399261" cy="1399261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/>
          <a:lstStyle>
            <a:lvl1pPr marL="0" indent="0" algn="ctr">
              <a:buNone/>
              <a:defRPr sz="1051"/>
            </a:lvl1pPr>
          </a:lstStyle>
          <a:p>
            <a:pPr lvl="0"/>
            <a:endParaRPr lang="en-US" noProof="0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/>
          </p:nvPr>
        </p:nvSpPr>
        <p:spPr>
          <a:xfrm>
            <a:off x="9130845" y="3256992"/>
            <a:ext cx="2403956" cy="2403219"/>
          </a:xfrm>
        </p:spPr>
        <p:txBody>
          <a:bodyPr/>
          <a:lstStyle>
            <a:lvl1pPr marL="0" indent="0" algn="ctr">
              <a:lnSpc>
                <a:spcPct val="80000"/>
              </a:lnSpc>
              <a:buNone/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None/>
              <a:defRPr sz="1399" i="1"/>
            </a:lvl2pPr>
            <a:lvl3pPr marL="0" indent="0" algn="ctr">
              <a:buNone/>
              <a:defRPr sz="1399"/>
            </a:lvl3pPr>
            <a:lvl4pPr marL="514276" indent="-171426">
              <a:defRPr sz="1200"/>
            </a:lvl4pPr>
            <a:lvl5pPr>
              <a:defRPr sz="12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136579150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9E9AB9-CC6F-421C-B64F-949D9DA5024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63FE92-17E4-4CE0-A3A7-106AAB549A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A65E682-D44E-4EF6-ABF1-4017FAC41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EC7FFF-CCAC-4816-BB03-4A8AA681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0F44A18-C50E-42BC-AB70-4F95EBA737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1932786"/>
      </p:ext>
    </p:extLst>
  </p:cSld>
  <p:clrMapOvr>
    <a:masterClrMapping/>
  </p:clrMapOvr>
  <p:transition spd="slow">
    <p:comb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7E1997-DE1D-4D93-BBDC-EC199370DE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A568DB-DBE3-4319-AF49-D585FF6259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CB4143-74E4-447A-92E6-203CAE360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79B1C41-C39A-40F0-A62A-559D4583E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9F07CE1-DB04-469E-BBB3-7179FBEFF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782668"/>
      </p:ext>
    </p:extLst>
  </p:cSld>
  <p:clrMapOvr>
    <a:masterClrMapping/>
  </p:clrMapOvr>
  <p:transition spd="slow">
    <p:comb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5543F9-FD23-45F8-A265-56D29BF9B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326CBE0-AC7A-437D-BB3E-F511E6F6D3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286B5B-F4DD-47F9-BAD2-5FF63F041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87F100-80E9-4EFB-94A8-A4A47ABFEA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296977-425B-413F-B218-BFBCD15B7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05052058"/>
      </p:ext>
    </p:extLst>
  </p:cSld>
  <p:clrMapOvr>
    <a:masterClrMapping/>
  </p:clrMapOvr>
  <p:transition spd="slow">
    <p:comb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F080DE-EF0B-4858-8E9E-9615A9EB0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F87460A-1D3D-477C-BEA0-56CAC96193C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3152EA-8CAF-4623-850F-EA197ABF84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B3D7C9-2C75-4D8C-85FB-7F6FDC726C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C23892D-B40B-47CB-9E08-681CA8C202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CE34AEA-A11D-438B-82F4-2401CC75D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9020969"/>
      </p:ext>
    </p:extLst>
  </p:cSld>
  <p:clrMapOvr>
    <a:masterClrMapping/>
  </p:clrMapOvr>
  <p:transition spd="slow">
    <p:comb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730671-8218-48DC-A6AF-413C07E2D6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C9933C5-6D06-46D6-A08F-50DEAE03B3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9B6E89-E947-42C1-AE21-88EB72543E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8E43088-76A4-4664-9C51-A12FD42BC38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66772AB-0673-452F-99C9-8991150F78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C76A0FEC-A079-41A7-9E50-6DFDE79FC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F5DBBEF4-92B3-4DEC-8186-260E80BAA5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A551BF-90A0-4718-9402-0A73491C00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01986563"/>
      </p:ext>
    </p:extLst>
  </p:cSld>
  <p:clrMapOvr>
    <a:masterClrMapping/>
  </p:clrMapOvr>
  <p:transition spd="slow">
    <p:comb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AAB73F-D308-409E-BAFF-5C554CEC0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F94CF4C-059E-429F-85B5-3E0D3BB421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088DE7D5-52AA-4069-844C-1366CB808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D9069BA-7FD6-40F4-A8F3-369AF62BD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678185"/>
      </p:ext>
    </p:extLst>
  </p:cSld>
  <p:clrMapOvr>
    <a:masterClrMapping/>
  </p:clrMapOvr>
  <p:transition spd="slow">
    <p:comb/>
  </p:transition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995FF8-8320-44E5-8147-5F672BD9FE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718791-23A7-41F4-8C01-DC862DEE83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82FE402-7C89-4E42-9547-7B6268E5B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6540638"/>
      </p:ext>
    </p:extLst>
  </p:cSld>
  <p:clrMapOvr>
    <a:masterClrMapping/>
  </p:clrMapOvr>
  <p:transition spd="slow">
    <p:comb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AD5A97-0716-4CB7-9F05-F0EA5D203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86A1A28-BB35-45AA-B7A5-CEC7F9BDD6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7EC5265-124A-4CE7-8CF0-D1D97CEB5D8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CB41313-FA60-4F2B-8EF0-8B013E066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6FBD8C9-ED9D-4E90-9E19-39B4F95D6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72CAAC1-0A14-4ACB-B2D2-2A7C0269B4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7959761"/>
      </p:ext>
    </p:extLst>
  </p:cSld>
  <p:clrMapOvr>
    <a:masterClrMapping/>
  </p:clrMapOvr>
  <p:transition spd="slow">
    <p:comb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998394-93A1-4CD3-B4D6-88A048A69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95A1D68-ED35-4263-BE43-28B2045888C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5D174D2-E5DA-4339-8276-C9A47AE21B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44589F5-BB5A-4005-8F3C-39341C5363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38848A3-B1B7-4A98-B247-62FE02235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FD7D75-D8B1-4B13-ADA8-E7183419F6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7119734"/>
      </p:ext>
    </p:extLst>
  </p:cSld>
  <p:clrMapOvr>
    <a:masterClrMapping/>
  </p:clrMapOvr>
  <p:transition spd="slow">
    <p:comb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B350FB-D4D7-477F-9EB2-0AF8AABBC8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810B0A0-98D0-4604-AE13-AD9B1CD976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6548C5-7923-42B5-9E40-E4A3F7E449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0D837A6-9386-46D1-943E-731AF1A1A0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130847-AD81-4EEF-81AB-724F706DD6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5911627"/>
      </p:ext>
    </p:extLst>
  </p:cSld>
  <p:clrMapOvr>
    <a:masterClrMapping/>
  </p:clrMapOvr>
  <p:transition spd="slow">
    <p:comb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E101DD23-EAC5-4555-8E80-C496F6E51A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3BD7A0-1F05-4F6A-9856-495F3BCA1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39C0A4-7E55-49FE-80F4-847982BC4F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BE15C-7FA1-4041-BCB7-71BCFEC4FA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495A4D-6242-4BA7-8BB8-E5D67A57A1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5288814"/>
      </p:ext>
    </p:extLst>
  </p:cSld>
  <p:clrMapOvr>
    <a:masterClrMapping/>
  </p:clrMapOvr>
  <p:transition spd="slow">
    <p:comb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32.xml"/><Relationship Id="rId39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27.xml"/><Relationship Id="rId34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53.xml"/><Relationship Id="rId50" Type="http://schemas.openxmlformats.org/officeDocument/2006/relationships/slideLayout" Target="../slideLayouts/slideLayout56.xml"/><Relationship Id="rId55" Type="http://schemas.openxmlformats.org/officeDocument/2006/relationships/slideLayout" Target="../slideLayouts/slideLayout61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6" Type="http://schemas.openxmlformats.org/officeDocument/2006/relationships/slideLayout" Target="../slideLayouts/slideLayout22.xml"/><Relationship Id="rId20" Type="http://schemas.openxmlformats.org/officeDocument/2006/relationships/slideLayout" Target="../slideLayouts/slideLayout26.xml"/><Relationship Id="rId29" Type="http://schemas.openxmlformats.org/officeDocument/2006/relationships/slideLayout" Target="../slideLayouts/slideLayout35.xml"/><Relationship Id="rId41" Type="http://schemas.openxmlformats.org/officeDocument/2006/relationships/slideLayout" Target="../slideLayouts/slideLayout47.xml"/><Relationship Id="rId54" Type="http://schemas.openxmlformats.org/officeDocument/2006/relationships/slideLayout" Target="../slideLayouts/slideLayout60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7.xml"/><Relationship Id="rId24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8.xml"/><Relationship Id="rId37" Type="http://schemas.openxmlformats.org/officeDocument/2006/relationships/slideLayout" Target="../slideLayouts/slideLayout43.xml"/><Relationship Id="rId40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9.xml"/><Relationship Id="rId58" Type="http://schemas.openxmlformats.org/officeDocument/2006/relationships/theme" Target="../theme/theme2.xml"/><Relationship Id="rId5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42.xml"/><Relationship Id="rId49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63.xml"/><Relationship Id="rId61" Type="http://schemas.openxmlformats.org/officeDocument/2006/relationships/hyperlink" Target="https://twitter.com/" TargetMode="External"/><Relationship Id="rId10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25.xml"/><Relationship Id="rId31" Type="http://schemas.openxmlformats.org/officeDocument/2006/relationships/slideLayout" Target="../slideLayouts/slideLayout37.xml"/><Relationship Id="rId44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8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33.xml"/><Relationship Id="rId30" Type="http://schemas.openxmlformats.org/officeDocument/2006/relationships/slideLayout" Target="../slideLayouts/slideLayout36.xml"/><Relationship Id="rId35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9.xml"/><Relationship Id="rId48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62.xml"/><Relationship Id="rId8" Type="http://schemas.openxmlformats.org/officeDocument/2006/relationships/slideLayout" Target="../slideLayouts/slideLayout14.xml"/><Relationship Id="rId51" Type="http://schemas.openxmlformats.org/officeDocument/2006/relationships/slideLayout" Target="../slideLayouts/slideLayout57.xml"/><Relationship Id="rId3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52.xml"/><Relationship Id="rId59" Type="http://schemas.openxmlformats.org/officeDocument/2006/relationships/hyperlink" Target="https://www.facebook.com" TargetMode="Externa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3" Type="http://schemas.openxmlformats.org/officeDocument/2006/relationships/slideLayout" Target="../slideLayouts/slideLayout66.xml"/><Relationship Id="rId7" Type="http://schemas.openxmlformats.org/officeDocument/2006/relationships/slideLayout" Target="../slideLayouts/slideLayout7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65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0" Type="http://schemas.openxmlformats.org/officeDocument/2006/relationships/slideLayout" Target="../slideLayouts/slideLayout73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636773" y="167322"/>
            <a:ext cx="6918452" cy="69659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cs typeface="Verdan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480819" y="3055937"/>
            <a:ext cx="9230360" cy="14897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762" r:id="rId6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4400" y="279401"/>
            <a:ext cx="10363200" cy="8191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219201"/>
            <a:ext cx="10363200" cy="462703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8434918" y="6303013"/>
            <a:ext cx="2161116" cy="307760"/>
          </a:xfrm>
          <a:prstGeom prst="rect">
            <a:avLst/>
          </a:prstGeom>
        </p:spPr>
        <p:txBody>
          <a:bodyPr lIns="121907" tIns="60952" rIns="121907" bIns="60952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14918" y="6292851"/>
            <a:ext cx="139700" cy="328083"/>
          </a:xfrm>
          <a:prstGeom prst="rect">
            <a:avLst/>
          </a:prstGeom>
        </p:spPr>
        <p:txBody>
          <a:bodyPr wrap="none" lIns="121907" tIns="60952" rIns="121907" bIns="60952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9353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1499A-3202-4610-BF1E-4D0A402E8E9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57565A">
                    <a:tint val="75000"/>
                  </a:srgbClr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pPr marL="0" marR="0" lvl="0" indent="0" algn="ctr" defTabSz="193537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7565A">
                  <a:tint val="75000"/>
                </a:srgbClr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0" name="Oval 9"/>
          <p:cNvSpPr/>
          <p:nvPr/>
        </p:nvSpPr>
        <p:spPr>
          <a:xfrm>
            <a:off x="717552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281518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4265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1153585" y="6290734"/>
            <a:ext cx="334433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1252009" y="6412442"/>
            <a:ext cx="91016" cy="88900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059" name="Freeform 6"/>
          <p:cNvSpPr>
            <a:spLocks/>
          </p:cNvSpPr>
          <p:nvPr/>
        </p:nvSpPr>
        <p:spPr bwMode="auto">
          <a:xfrm>
            <a:off x="10833101" y="6390218"/>
            <a:ext cx="65617" cy="137583"/>
          </a:xfrm>
          <a:custGeom>
            <a:avLst/>
            <a:gdLst>
              <a:gd name="T0" fmla="*/ 191313720 w 704"/>
              <a:gd name="T1" fmla="*/ 82155763 h 1506"/>
              <a:gd name="T2" fmla="*/ 191313720 w 704"/>
              <a:gd name="T3" fmla="*/ 82155763 h 1506"/>
              <a:gd name="T4" fmla="*/ 235054430 w 704"/>
              <a:gd name="T5" fmla="*/ 82155763 h 1506"/>
              <a:gd name="T6" fmla="*/ 235054430 w 704"/>
              <a:gd name="T7" fmla="*/ 0 h 1506"/>
              <a:gd name="T8" fmla="*/ 164270827 w 704"/>
              <a:gd name="T9" fmla="*/ 0 h 1506"/>
              <a:gd name="T10" fmla="*/ 51749986 w 704"/>
              <a:gd name="T11" fmla="*/ 108253167 h 1506"/>
              <a:gd name="T12" fmla="*/ 51749986 w 704"/>
              <a:gd name="T13" fmla="*/ 158832954 h 1506"/>
              <a:gd name="T14" fmla="*/ 0 w 704"/>
              <a:gd name="T15" fmla="*/ 158832954 h 1506"/>
              <a:gd name="T16" fmla="*/ 0 w 704"/>
              <a:gd name="T17" fmla="*/ 241312597 h 1506"/>
              <a:gd name="T18" fmla="*/ 51749986 w 704"/>
              <a:gd name="T19" fmla="*/ 241312597 h 1506"/>
              <a:gd name="T20" fmla="*/ 51749986 w 704"/>
              <a:gd name="T21" fmla="*/ 485202609 h 1506"/>
              <a:gd name="T22" fmla="*/ 155924330 w 704"/>
              <a:gd name="T23" fmla="*/ 485202609 h 1506"/>
              <a:gd name="T24" fmla="*/ 155924330 w 704"/>
              <a:gd name="T25" fmla="*/ 241312597 h 1506"/>
              <a:gd name="T26" fmla="*/ 226708003 w 704"/>
              <a:gd name="T27" fmla="*/ 241312597 h 1506"/>
              <a:gd name="T28" fmla="*/ 235054430 w 704"/>
              <a:gd name="T29" fmla="*/ 158832954 h 1506"/>
              <a:gd name="T30" fmla="*/ 155924330 w 704"/>
              <a:gd name="T31" fmla="*/ 158832954 h 1506"/>
              <a:gd name="T32" fmla="*/ 155924330 w 704"/>
              <a:gd name="T33" fmla="*/ 116628306 h 1506"/>
              <a:gd name="T34" fmla="*/ 191313720 w 704"/>
              <a:gd name="T35" fmla="*/ 82155763 h 150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0" name="Freeform 7"/>
          <p:cNvSpPr>
            <a:spLocks noEditPoints="1"/>
          </p:cNvSpPr>
          <p:nvPr/>
        </p:nvSpPr>
        <p:spPr bwMode="auto">
          <a:xfrm>
            <a:off x="11231034" y="6388100"/>
            <a:ext cx="141817" cy="135467"/>
          </a:xfrm>
          <a:custGeom>
            <a:avLst/>
            <a:gdLst>
              <a:gd name="T0" fmla="*/ 372363517 w 1562"/>
              <a:gd name="T1" fmla="*/ 148568842 h 1491"/>
              <a:gd name="T2" fmla="*/ 372363517 w 1562"/>
              <a:gd name="T3" fmla="*/ 148568842 h 1491"/>
              <a:gd name="T4" fmla="*/ 275788023 w 1562"/>
              <a:gd name="T5" fmla="*/ 202770772 h 1491"/>
              <a:gd name="T6" fmla="*/ 275788023 w 1562"/>
              <a:gd name="T7" fmla="*/ 155584966 h 1491"/>
              <a:gd name="T8" fmla="*/ 170351716 w 1562"/>
              <a:gd name="T9" fmla="*/ 155584966 h 1491"/>
              <a:gd name="T10" fmla="*/ 170351716 w 1562"/>
              <a:gd name="T11" fmla="*/ 475363709 h 1491"/>
              <a:gd name="T12" fmla="*/ 275788023 w 1562"/>
              <a:gd name="T13" fmla="*/ 475363709 h 1491"/>
              <a:gd name="T14" fmla="*/ 275788023 w 1562"/>
              <a:gd name="T15" fmla="*/ 296821981 h 1491"/>
              <a:gd name="T16" fmla="*/ 280540788 w 1562"/>
              <a:gd name="T17" fmla="*/ 271000249 h 1491"/>
              <a:gd name="T18" fmla="*/ 334684798 w 1562"/>
              <a:gd name="T19" fmla="*/ 230825933 h 1491"/>
              <a:gd name="T20" fmla="*/ 388828809 w 1562"/>
              <a:gd name="T21" fmla="*/ 303838105 h 1491"/>
              <a:gd name="T22" fmla="*/ 388828809 w 1562"/>
              <a:gd name="T23" fmla="*/ 475363709 h 1491"/>
              <a:gd name="T24" fmla="*/ 494585090 w 1562"/>
              <a:gd name="T25" fmla="*/ 475363709 h 1491"/>
              <a:gd name="T26" fmla="*/ 494585090 w 1562"/>
              <a:gd name="T27" fmla="*/ 292039353 h 1491"/>
              <a:gd name="T28" fmla="*/ 372363517 w 1562"/>
              <a:gd name="T29" fmla="*/ 148568842 h 1491"/>
              <a:gd name="T30" fmla="*/ 6964461 w 1562"/>
              <a:gd name="T31" fmla="*/ 475363709 h 1491"/>
              <a:gd name="T32" fmla="*/ 6964461 w 1562"/>
              <a:gd name="T33" fmla="*/ 475363709 h 1491"/>
              <a:gd name="T34" fmla="*/ 113040717 w 1562"/>
              <a:gd name="T35" fmla="*/ 475363709 h 1491"/>
              <a:gd name="T36" fmla="*/ 113040717 w 1562"/>
              <a:gd name="T37" fmla="*/ 155264561 h 1491"/>
              <a:gd name="T38" fmla="*/ 6964461 w 1562"/>
              <a:gd name="T39" fmla="*/ 155264561 h 1491"/>
              <a:gd name="T40" fmla="*/ 6964461 w 1562"/>
              <a:gd name="T41" fmla="*/ 475363709 h 1491"/>
              <a:gd name="T42" fmla="*/ 61108472 w 1562"/>
              <a:gd name="T43" fmla="*/ 0 h 1491"/>
              <a:gd name="T44" fmla="*/ 61108472 w 1562"/>
              <a:gd name="T45" fmla="*/ 0 h 1491"/>
              <a:gd name="T46" fmla="*/ 0 w 1562"/>
              <a:gd name="T47" fmla="*/ 56751130 h 1491"/>
              <a:gd name="T48" fmla="*/ 58892076 w 1562"/>
              <a:gd name="T49" fmla="*/ 110632656 h 1491"/>
              <a:gd name="T50" fmla="*/ 120005246 w 1562"/>
              <a:gd name="T51" fmla="*/ 56751130 h 1491"/>
              <a:gd name="T52" fmla="*/ 61108472 w 1562"/>
              <a:gd name="T53" fmla="*/ 0 h 1491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061" name="Freeform 8"/>
          <p:cNvSpPr>
            <a:spLocks/>
          </p:cNvSpPr>
          <p:nvPr/>
        </p:nvSpPr>
        <p:spPr bwMode="auto">
          <a:xfrm>
            <a:off x="11660718" y="6400801"/>
            <a:ext cx="154516" cy="124884"/>
          </a:xfrm>
          <a:custGeom>
            <a:avLst/>
            <a:gdLst>
              <a:gd name="T0" fmla="*/ 479035715 w 1690"/>
              <a:gd name="T1" fmla="*/ 71134663 h 1374"/>
              <a:gd name="T2" fmla="*/ 479035715 w 1690"/>
              <a:gd name="T3" fmla="*/ 71134663 h 1374"/>
              <a:gd name="T4" fmla="*/ 529155882 w 1690"/>
              <a:gd name="T5" fmla="*/ 9567941 h 1374"/>
              <a:gd name="T6" fmla="*/ 457509327 w 1690"/>
              <a:gd name="T7" fmla="*/ 34452033 h 1374"/>
              <a:gd name="T8" fmla="*/ 376223305 w 1690"/>
              <a:gd name="T9" fmla="*/ 0 h 1374"/>
              <a:gd name="T10" fmla="*/ 263776229 w 1690"/>
              <a:gd name="T11" fmla="*/ 113560798 h 1374"/>
              <a:gd name="T12" fmla="*/ 265704136 w 1690"/>
              <a:gd name="T13" fmla="*/ 136530387 h 1374"/>
              <a:gd name="T14" fmla="*/ 36625023 w 1690"/>
              <a:gd name="T15" fmla="*/ 21055088 h 1374"/>
              <a:gd name="T16" fmla="*/ 23134542 w 1690"/>
              <a:gd name="T17" fmla="*/ 76878168 h 1374"/>
              <a:gd name="T18" fmla="*/ 71646555 w 1690"/>
              <a:gd name="T19" fmla="*/ 169067918 h 1374"/>
              <a:gd name="T20" fmla="*/ 21206704 w 1690"/>
              <a:gd name="T21" fmla="*/ 155666270 h 1374"/>
              <a:gd name="T22" fmla="*/ 21206704 w 1690"/>
              <a:gd name="T23" fmla="*/ 157580772 h 1374"/>
              <a:gd name="T24" fmla="*/ 110523900 w 1690"/>
              <a:gd name="T25" fmla="*/ 265402632 h 1374"/>
              <a:gd name="T26" fmla="*/ 81285953 w 1690"/>
              <a:gd name="T27" fmla="*/ 269227068 h 1374"/>
              <a:gd name="T28" fmla="*/ 60079318 w 1690"/>
              <a:gd name="T29" fmla="*/ 267317133 h 1374"/>
              <a:gd name="T30" fmla="*/ 164819566 w 1690"/>
              <a:gd name="T31" fmla="*/ 344190734 h 1374"/>
              <a:gd name="T32" fmla="*/ 25062449 w 1690"/>
              <a:gd name="T33" fmla="*/ 392360374 h 1374"/>
              <a:gd name="T34" fmla="*/ 0 w 1690"/>
              <a:gd name="T35" fmla="*/ 390445872 h 1374"/>
              <a:gd name="T36" fmla="*/ 168675380 w 1690"/>
              <a:gd name="T37" fmla="*/ 438294918 h 1374"/>
              <a:gd name="T38" fmla="*/ 488675113 w 1690"/>
              <a:gd name="T39" fmla="*/ 125043241 h 1374"/>
              <a:gd name="T40" fmla="*/ 488675113 w 1690"/>
              <a:gd name="T41" fmla="*/ 109731726 h 1374"/>
              <a:gd name="T42" fmla="*/ 542970778 w 1690"/>
              <a:gd name="T43" fmla="*/ 51994076 h 1374"/>
              <a:gd name="T44" fmla="*/ 479035715 w 1690"/>
              <a:gd name="T45" fmla="*/ 71134663 h 1374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1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prstDash val="solid"/>
                <a:round/>
                <a:headEnd/>
                <a:tailEnd/>
              </a14:hiddenLine>
            </a:ext>
          </a:extLst>
        </p:spPr>
        <p:txBody>
          <a:bodyPr lIns="121907" tIns="60952" rIns="121907" bIns="60952"/>
          <a:lstStyle/>
          <a:p>
            <a:pPr marL="0" marR="0" lvl="0" indent="0" algn="l" defTabSz="121917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2400" b="0" i="0" u="none" strike="noStrike" kern="1200" cap="none" spc="0" normalizeH="0" baseline="0" noProof="0">
              <a:ln>
                <a:noFill/>
              </a:ln>
              <a:solidFill>
                <a:srgbClr val="57565A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11135785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10699751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11571818" y="6290734"/>
            <a:ext cx="332316" cy="332317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67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10659534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11093451" y="6254751"/>
            <a:ext cx="402167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11535834" y="6254751"/>
            <a:ext cx="404284" cy="402167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1126067" y="6258985"/>
            <a:ext cx="404284" cy="402167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249767" y="6250518"/>
            <a:ext cx="402167" cy="402167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121890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135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pen Sans Ligh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21504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36" r:id="rId44"/>
    <p:sldLayoutId id="2147483737" r:id="rId45"/>
    <p:sldLayoutId id="2147483738" r:id="rId46"/>
    <p:sldLayoutId id="2147483739" r:id="rId47"/>
    <p:sldLayoutId id="2147483740" r:id="rId48"/>
    <p:sldLayoutId id="2147483741" r:id="rId49"/>
    <p:sldLayoutId id="2147483742" r:id="rId50"/>
    <p:sldLayoutId id="2147483743" r:id="rId51"/>
    <p:sldLayoutId id="2147483744" r:id="rId52"/>
    <p:sldLayoutId id="2147483745" r:id="rId53"/>
    <p:sldLayoutId id="2147483746" r:id="rId54"/>
    <p:sldLayoutId id="2147483747" r:id="rId55"/>
    <p:sldLayoutId id="2147483748" r:id="rId56"/>
    <p:sldLayoutId id="2147483749" r:id="rId57"/>
  </p:sldLayoutIdLst>
  <p:txStyles>
    <p:titleStyle>
      <a:lvl1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 kern="800" spc="-53">
          <a:solidFill>
            <a:schemeClr val="tx1"/>
          </a:solidFill>
          <a:latin typeface="+mj-lt"/>
          <a:ea typeface="+mj-ea"/>
          <a:cs typeface="+mj-cs"/>
        </a:defRPr>
      </a:lvl1pPr>
      <a:lvl2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2pPr>
      <a:lvl3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3pPr>
      <a:lvl4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4pPr>
      <a:lvl5pPr algn="ctr" defTabSz="1217054" rtl="0" eaLnBrk="0" fontAlgn="base" hangingPunct="0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5pPr>
      <a:lvl6pPr marL="609585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6pPr>
      <a:lvl7pPr marL="1219170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7pPr>
      <a:lvl8pPr marL="1828754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8pPr>
      <a:lvl9pPr marL="2438339" algn="ctr" defTabSz="1217054" rtl="0" fontAlgn="base">
        <a:lnSpc>
          <a:spcPct val="86000"/>
        </a:lnSpc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Open Sans Light"/>
        </a:defRPr>
      </a:lvl9pPr>
    </p:titleStyle>
    <p:bodyStyle>
      <a:lvl1pPr marL="226478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2000" kern="800" spc="-13">
          <a:solidFill>
            <a:schemeClr val="tx1"/>
          </a:solidFill>
          <a:latin typeface="+mn-lt"/>
          <a:ea typeface="+mn-ea"/>
          <a:cs typeface="+mn-cs"/>
        </a:defRPr>
      </a:lvl1pPr>
      <a:lvl2pPr marL="457189" indent="-228594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2pPr>
      <a:lvl3pPr marL="685783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•"/>
        <a:defRPr sz="1600" kern="800">
          <a:solidFill>
            <a:schemeClr val="tx1"/>
          </a:solidFill>
          <a:latin typeface="+mn-lt"/>
          <a:ea typeface="+mn-ea"/>
          <a:cs typeface="+mn-cs"/>
        </a:defRPr>
      </a:lvl3pPr>
      <a:lvl4pPr marL="914377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–"/>
        <a:defRPr sz="1600" kern="800">
          <a:solidFill>
            <a:schemeClr val="tx1"/>
          </a:solidFill>
          <a:latin typeface="+mn-lt"/>
          <a:ea typeface="+mn-ea"/>
          <a:cs typeface="+mn-cs"/>
        </a:defRPr>
      </a:lvl4pPr>
      <a:lvl5pPr marL="1142971" indent="-226478" algn="l" defTabSz="1217054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panose="020B0604020202020204" pitchFamily="34" charset="0"/>
        <a:buChar char="»"/>
        <a:defRPr sz="1600" kern="800">
          <a:solidFill>
            <a:schemeClr val="tx1"/>
          </a:solidFill>
          <a:latin typeface="+mn-lt"/>
          <a:ea typeface="+mn-ea"/>
          <a:cs typeface="+mn-cs"/>
        </a:defRPr>
      </a:lvl5pPr>
      <a:lvl6pPr marL="3352236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1734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232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0728" indent="-304750" algn="l" defTabSz="1218996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498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899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492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7990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486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6985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483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5981" algn="l" defTabSz="1218996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97E869-8F09-4F15-B988-331009A0F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32E2543-73C3-498B-BA4D-3C6B2DFA4F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9D42BF-B14B-4ABE-A3DD-4CB402CD9B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35B3E81-EF43-4719-8E65-0EAA82997655}" type="datetimeFigureOut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16.10.2020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4B2EEF6-FF7A-459E-BBF1-ECE6366E1F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8262A2-8773-4F71-831F-A7584C0965F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D855209-EBB7-4917-A90F-BD2C0364965F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778192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</p:sldLayoutIdLst>
  <p:transition spd="slow">
    <p:comb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65.xml"/><Relationship Id="rId4" Type="http://schemas.openxmlformats.org/officeDocument/2006/relationships/image" Target="../media/image4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3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6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2">
            <a:extLst>
              <a:ext uri="{FF2B5EF4-FFF2-40B4-BE49-F238E27FC236}">
                <a16:creationId xmlns:a16="http://schemas.microsoft.com/office/drawing/2014/main" id="{EE80F0AA-4DF1-4DBF-9AA2-5439157D8912}"/>
              </a:ext>
            </a:extLst>
          </p:cNvPr>
          <p:cNvSpPr/>
          <p:nvPr/>
        </p:nvSpPr>
        <p:spPr>
          <a:xfrm>
            <a:off x="544" y="-29712"/>
            <a:ext cx="12175067" cy="2156884"/>
          </a:xfrm>
          <a:custGeom>
            <a:avLst/>
            <a:gdLst/>
            <a:ahLst/>
            <a:cxnLst/>
            <a:rect l="l" t="t" r="r" b="b"/>
            <a:pathLst>
              <a:path w="5760085" h="1021080">
                <a:moveTo>
                  <a:pt x="5759640" y="0"/>
                </a:moveTo>
                <a:lnTo>
                  <a:pt x="0" y="0"/>
                </a:lnTo>
                <a:lnTo>
                  <a:pt x="0" y="1020953"/>
                </a:lnTo>
                <a:lnTo>
                  <a:pt x="5759640" y="1020953"/>
                </a:lnTo>
                <a:lnTo>
                  <a:pt x="5759640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9219" name="object 4"/>
          <p:cNvSpPr txBox="1">
            <a:spLocks noChangeArrowheads="1"/>
          </p:cNvSpPr>
          <p:nvPr/>
        </p:nvSpPr>
        <p:spPr bwMode="auto">
          <a:xfrm>
            <a:off x="1030978" y="2581381"/>
            <a:ext cx="6946107" cy="381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29525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43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ru-RU" sz="4000" b="1" dirty="0" smtClean="0">
                <a:solidFill>
                  <a:schemeClr val="bg2">
                    <a:lumMod val="50000"/>
                  </a:schemeClr>
                </a:solidFill>
              </a:rPr>
              <a:t>MAVZU: MASHINASOZLIK </a:t>
            </a:r>
            <a:r>
              <a:rPr lang="en-US" altLang="ru-RU" sz="4000" b="1" dirty="0">
                <a:solidFill>
                  <a:schemeClr val="bg2">
                    <a:lumMod val="50000"/>
                  </a:schemeClr>
                </a:solidFill>
              </a:rPr>
              <a:t>VA UNING TARMOQLARI. AVTOMOBILSOZLIK</a:t>
            </a:r>
            <a:endParaRPr lang="ru-RU" altLang="ru-RU" sz="4000" b="1" dirty="0">
              <a:solidFill>
                <a:schemeClr val="bg2">
                  <a:lumMod val="50000"/>
                </a:schemeClr>
              </a:solidFill>
            </a:endParaRPr>
          </a:p>
          <a:p>
            <a:pPr algn="ctr" defTabSz="914377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altLang="ru-RU" sz="4400" b="1" dirty="0">
              <a:solidFill>
                <a:srgbClr val="002060"/>
              </a:solidFill>
            </a:endParaRPr>
          </a:p>
        </p:txBody>
      </p:sp>
      <p:sp>
        <p:nvSpPr>
          <p:cNvPr id="16" name="object 5">
            <a:extLst>
              <a:ext uri="{FF2B5EF4-FFF2-40B4-BE49-F238E27FC236}">
                <a16:creationId xmlns:a16="http://schemas.microsoft.com/office/drawing/2014/main" id="{A8BAE388-D6D2-40E9-8208-E39C1E0E7029}"/>
              </a:ext>
            </a:extLst>
          </p:cNvPr>
          <p:cNvSpPr/>
          <p:nvPr/>
        </p:nvSpPr>
        <p:spPr>
          <a:xfrm>
            <a:off x="302845" y="2591398"/>
            <a:ext cx="728133" cy="1675203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F294EAD7-CAB8-401C-B12D-6064AA1177E0}"/>
              </a:ext>
            </a:extLst>
          </p:cNvPr>
          <p:cNvSpPr/>
          <p:nvPr/>
        </p:nvSpPr>
        <p:spPr>
          <a:xfrm>
            <a:off x="9331418" y="356614"/>
            <a:ext cx="1866669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603605" y="0"/>
                </a:moveTo>
                <a:lnTo>
                  <a:pt x="0" y="0"/>
                </a:lnTo>
                <a:lnTo>
                  <a:pt x="0" y="603618"/>
                </a:lnTo>
                <a:lnTo>
                  <a:pt x="603605" y="603618"/>
                </a:lnTo>
                <a:lnTo>
                  <a:pt x="603605" y="0"/>
                </a:lnTo>
                <a:close/>
              </a:path>
            </a:pathLst>
          </a:custGeom>
          <a:solidFill>
            <a:srgbClr val="00A859"/>
          </a:solidFill>
        </p:spPr>
        <p:txBody>
          <a:bodyPr lIns="0" tIns="0" rIns="0" bIns="0"/>
          <a:lstStyle/>
          <a:p>
            <a:pPr defTabSz="1218908">
              <a:defRPr/>
            </a:pPr>
            <a:endParaRPr sz="2396" dirty="0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27824596-7DE1-4136-95E4-49A51856B6D3}"/>
              </a:ext>
            </a:extLst>
          </p:cNvPr>
          <p:cNvSpPr/>
          <p:nvPr/>
        </p:nvSpPr>
        <p:spPr>
          <a:xfrm>
            <a:off x="9369610" y="351276"/>
            <a:ext cx="1828478" cy="1276351"/>
          </a:xfrm>
          <a:custGeom>
            <a:avLst/>
            <a:gdLst/>
            <a:ahLst/>
            <a:cxnLst/>
            <a:rect l="l" t="t" r="r" b="b"/>
            <a:pathLst>
              <a:path w="603885" h="603885">
                <a:moveTo>
                  <a:pt x="0" y="0"/>
                </a:moveTo>
                <a:lnTo>
                  <a:pt x="603605" y="0"/>
                </a:lnTo>
                <a:lnTo>
                  <a:pt x="603605" y="603618"/>
                </a:lnTo>
                <a:lnTo>
                  <a:pt x="0" y="603618"/>
                </a:lnTo>
                <a:lnTo>
                  <a:pt x="0" y="0"/>
                </a:lnTo>
                <a:close/>
              </a:path>
            </a:pathLst>
          </a:custGeom>
          <a:ln w="30481">
            <a:solidFill>
              <a:srgbClr val="FEFEFE"/>
            </a:solidFill>
          </a:ln>
        </p:spPr>
        <p:txBody>
          <a:bodyPr lIns="0" tIns="0" rIns="0" bIns="0"/>
          <a:lstStyle/>
          <a:p>
            <a:pPr defTabSz="1218908">
              <a:defRPr/>
            </a:pPr>
            <a:endParaRPr sz="2396">
              <a:solidFill>
                <a:srgbClr val="57565A"/>
              </a:solidFill>
              <a:latin typeface="Open Sans Light"/>
              <a:cs typeface="Arial" panose="020B0604020202020204" pitchFamily="34" charset="0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CAFE6579-511C-4CCB-9A5C-300ACC2F553A}"/>
              </a:ext>
            </a:extLst>
          </p:cNvPr>
          <p:cNvSpPr txBox="1"/>
          <p:nvPr/>
        </p:nvSpPr>
        <p:spPr>
          <a:xfrm>
            <a:off x="9546649" y="533400"/>
            <a:ext cx="795383" cy="864876"/>
          </a:xfrm>
          <a:prstGeom prst="rect">
            <a:avLst/>
          </a:prstGeom>
        </p:spPr>
        <p:txBody>
          <a:bodyPr wrap="square" lIns="0" tIns="33552" rIns="0" bIns="0">
            <a:spAutoFit/>
          </a:bodyPr>
          <a:lstStyle/>
          <a:p>
            <a:pPr defTabSz="1218908">
              <a:spcBef>
                <a:spcPts val="265"/>
              </a:spcBef>
              <a:defRPr/>
            </a:pPr>
            <a:r>
              <a:rPr lang="ru-RU" sz="5400" b="1" spc="21" dirty="0">
                <a:solidFill>
                  <a:srgbClr val="FEFEFE"/>
                </a:solidFill>
                <a:latin typeface="Arial"/>
                <a:cs typeface="Arial"/>
              </a:rPr>
              <a:t>8</a:t>
            </a:r>
            <a:r>
              <a:rPr lang="en-US" sz="4756" b="1" spc="21" dirty="0">
                <a:solidFill>
                  <a:srgbClr val="FEFEFE"/>
                </a:solidFill>
                <a:latin typeface="Arial"/>
                <a:cs typeface="Arial"/>
              </a:rPr>
              <a:t>- </a:t>
            </a:r>
            <a:endParaRPr sz="4756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065B57C3-CBC0-467B-8CE6-9C853CD5BC49}"/>
              </a:ext>
            </a:extLst>
          </p:cNvPr>
          <p:cNvSpPr txBox="1"/>
          <p:nvPr/>
        </p:nvSpPr>
        <p:spPr>
          <a:xfrm>
            <a:off x="10120429" y="735652"/>
            <a:ext cx="983147" cy="579746"/>
          </a:xfrm>
          <a:prstGeom prst="rect">
            <a:avLst/>
          </a:prstGeom>
        </p:spPr>
        <p:txBody>
          <a:bodyPr wrap="square" lIns="0" tIns="25499" rIns="0" bIns="0">
            <a:spAutoFit/>
          </a:bodyPr>
          <a:lstStyle/>
          <a:p>
            <a:pPr algn="ctr" defTabSz="1218908">
              <a:spcBef>
                <a:spcPts val="201"/>
              </a:spcBef>
              <a:defRPr/>
            </a:pPr>
            <a:r>
              <a:rPr lang="en-US" sz="3600" b="1" spc="-11" dirty="0" err="1">
                <a:solidFill>
                  <a:srgbClr val="FEFEFE"/>
                </a:solidFill>
                <a:latin typeface="Arial"/>
                <a:cs typeface="Arial"/>
              </a:rPr>
              <a:t>sinf</a:t>
            </a:r>
            <a:endParaRPr sz="3600" b="1" dirty="0">
              <a:solidFill>
                <a:srgbClr val="57565A"/>
              </a:solidFill>
              <a:latin typeface="Arial"/>
              <a:cs typeface="Arial"/>
            </a:endParaRPr>
          </a:p>
        </p:txBody>
      </p:sp>
      <p:sp>
        <p:nvSpPr>
          <p:cNvPr id="9225" name="object 2"/>
          <p:cNvSpPr txBox="1">
            <a:spLocks/>
          </p:cNvSpPr>
          <p:nvPr/>
        </p:nvSpPr>
        <p:spPr bwMode="auto">
          <a:xfrm>
            <a:off x="1849967" y="410634"/>
            <a:ext cx="7131051" cy="11392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30911" rIns="0" bIns="0">
            <a:spAutoFit/>
          </a:bodyPr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6858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11225"/>
            <a:r>
              <a:rPr lang="en-US" altLang="ru-RU" sz="7200" b="1" dirty="0">
                <a:solidFill>
                  <a:srgbClr val="FFFFFF"/>
                </a:solidFill>
              </a:rPr>
              <a:t>GEOGRAFIYA</a:t>
            </a:r>
            <a:endParaRPr lang="ru-RU" altLang="ru-RU" sz="2400" dirty="0">
              <a:solidFill>
                <a:srgbClr val="FFFFFF"/>
              </a:solidFill>
            </a:endParaRPr>
          </a:p>
        </p:txBody>
      </p:sp>
      <p:sp>
        <p:nvSpPr>
          <p:cNvPr id="19" name="object 11">
            <a:extLst>
              <a:ext uri="{FF2B5EF4-FFF2-40B4-BE49-F238E27FC236}">
                <a16:creationId xmlns:a16="http://schemas.microsoft.com/office/drawing/2014/main" id="{51515ADB-0A54-4D48-B21C-0D1BD48457B7}"/>
              </a:ext>
            </a:extLst>
          </p:cNvPr>
          <p:cNvSpPr/>
          <p:nvPr/>
        </p:nvSpPr>
        <p:spPr>
          <a:xfrm>
            <a:off x="445750" y="533400"/>
            <a:ext cx="959718" cy="1371600"/>
          </a:xfrm>
          <a:custGeom>
            <a:avLst/>
            <a:gdLst/>
            <a:ahLst/>
            <a:cxnLst/>
            <a:rect l="l" t="t" r="r" b="b"/>
            <a:pathLst>
              <a:path w="335280" h="464184">
                <a:moveTo>
                  <a:pt x="311425" y="417294"/>
                </a:moveTo>
                <a:lnTo>
                  <a:pt x="71097" y="417294"/>
                </a:lnTo>
                <a:lnTo>
                  <a:pt x="67618" y="420771"/>
                </a:lnTo>
                <a:lnTo>
                  <a:pt x="67618" y="460180"/>
                </a:lnTo>
                <a:lnTo>
                  <a:pt x="71097" y="463657"/>
                </a:lnTo>
                <a:lnTo>
                  <a:pt x="311425" y="463657"/>
                </a:lnTo>
                <a:lnTo>
                  <a:pt x="314902" y="460180"/>
                </a:lnTo>
                <a:lnTo>
                  <a:pt x="314902" y="448203"/>
                </a:lnTo>
                <a:lnTo>
                  <a:pt x="83073" y="448203"/>
                </a:lnTo>
                <a:lnTo>
                  <a:pt x="83073" y="432748"/>
                </a:lnTo>
                <a:lnTo>
                  <a:pt x="314902" y="432748"/>
                </a:lnTo>
                <a:lnTo>
                  <a:pt x="314902" y="420771"/>
                </a:lnTo>
                <a:lnTo>
                  <a:pt x="311425" y="417294"/>
                </a:lnTo>
                <a:close/>
              </a:path>
              <a:path w="335280" h="464184">
                <a:moveTo>
                  <a:pt x="314902" y="432748"/>
                </a:moveTo>
                <a:lnTo>
                  <a:pt x="299448" y="432748"/>
                </a:lnTo>
                <a:lnTo>
                  <a:pt x="299448" y="448203"/>
                </a:lnTo>
                <a:lnTo>
                  <a:pt x="314902" y="448203"/>
                </a:lnTo>
                <a:lnTo>
                  <a:pt x="314902" y="432748"/>
                </a:lnTo>
                <a:close/>
              </a:path>
              <a:path w="335280" h="464184">
                <a:moveTo>
                  <a:pt x="195508" y="0"/>
                </a:moveTo>
                <a:lnTo>
                  <a:pt x="187008" y="0"/>
                </a:lnTo>
                <a:lnTo>
                  <a:pt x="183531" y="3477"/>
                </a:lnTo>
                <a:lnTo>
                  <a:pt x="183531" y="7725"/>
                </a:lnTo>
                <a:lnTo>
                  <a:pt x="135417" y="15996"/>
                </a:lnTo>
                <a:lnTo>
                  <a:pt x="91752" y="35545"/>
                </a:lnTo>
                <a:lnTo>
                  <a:pt x="54456" y="64705"/>
                </a:lnTo>
                <a:lnTo>
                  <a:pt x="25451" y="101810"/>
                </a:lnTo>
                <a:lnTo>
                  <a:pt x="6658" y="145194"/>
                </a:lnTo>
                <a:lnTo>
                  <a:pt x="0" y="193191"/>
                </a:lnTo>
                <a:lnTo>
                  <a:pt x="6658" y="241186"/>
                </a:lnTo>
                <a:lnTo>
                  <a:pt x="25451" y="284570"/>
                </a:lnTo>
                <a:lnTo>
                  <a:pt x="54456" y="321675"/>
                </a:lnTo>
                <a:lnTo>
                  <a:pt x="91752" y="350835"/>
                </a:lnTo>
                <a:lnTo>
                  <a:pt x="135417" y="370384"/>
                </a:lnTo>
                <a:lnTo>
                  <a:pt x="183531" y="378655"/>
                </a:lnTo>
                <a:lnTo>
                  <a:pt x="183531" y="417294"/>
                </a:lnTo>
                <a:lnTo>
                  <a:pt x="198986" y="417294"/>
                </a:lnTo>
                <a:lnTo>
                  <a:pt x="198986" y="363200"/>
                </a:lnTo>
                <a:lnTo>
                  <a:pt x="183531" y="363200"/>
                </a:lnTo>
                <a:lnTo>
                  <a:pt x="138337" y="357127"/>
                </a:lnTo>
                <a:lnTo>
                  <a:pt x="97726" y="339989"/>
                </a:lnTo>
                <a:lnTo>
                  <a:pt x="63319" y="313405"/>
                </a:lnTo>
                <a:lnTo>
                  <a:pt x="36736" y="278997"/>
                </a:lnTo>
                <a:lnTo>
                  <a:pt x="19598" y="238385"/>
                </a:lnTo>
                <a:lnTo>
                  <a:pt x="13525" y="193191"/>
                </a:lnTo>
                <a:lnTo>
                  <a:pt x="19598" y="147996"/>
                </a:lnTo>
                <a:lnTo>
                  <a:pt x="36724" y="107412"/>
                </a:lnTo>
                <a:lnTo>
                  <a:pt x="63319" y="72977"/>
                </a:lnTo>
                <a:lnTo>
                  <a:pt x="97726" y="46394"/>
                </a:lnTo>
                <a:lnTo>
                  <a:pt x="138337" y="29256"/>
                </a:lnTo>
                <a:lnTo>
                  <a:pt x="183531" y="23183"/>
                </a:lnTo>
                <a:lnTo>
                  <a:pt x="198986" y="23183"/>
                </a:lnTo>
                <a:lnTo>
                  <a:pt x="198986" y="3477"/>
                </a:lnTo>
                <a:lnTo>
                  <a:pt x="195508" y="0"/>
                </a:lnTo>
                <a:close/>
              </a:path>
              <a:path w="335280" h="464184">
                <a:moveTo>
                  <a:pt x="198986" y="23183"/>
                </a:moveTo>
                <a:lnTo>
                  <a:pt x="183531" y="23183"/>
                </a:lnTo>
                <a:lnTo>
                  <a:pt x="183531" y="46365"/>
                </a:lnTo>
                <a:lnTo>
                  <a:pt x="141817" y="54226"/>
                </a:lnTo>
                <a:lnTo>
                  <a:pt x="104370" y="75125"/>
                </a:lnTo>
                <a:lnTo>
                  <a:pt x="74062" y="106776"/>
                </a:lnTo>
                <a:lnTo>
                  <a:pt x="53770" y="146893"/>
                </a:lnTo>
                <a:lnTo>
                  <a:pt x="46367" y="193191"/>
                </a:lnTo>
                <a:lnTo>
                  <a:pt x="53028" y="239117"/>
                </a:lnTo>
                <a:lnTo>
                  <a:pt x="71837" y="278493"/>
                </a:lnTo>
                <a:lnTo>
                  <a:pt x="101032" y="309588"/>
                </a:lnTo>
                <a:lnTo>
                  <a:pt x="138850" y="330673"/>
                </a:lnTo>
                <a:lnTo>
                  <a:pt x="183531" y="340017"/>
                </a:lnTo>
                <a:lnTo>
                  <a:pt x="183531" y="363200"/>
                </a:lnTo>
                <a:lnTo>
                  <a:pt x="198986" y="363200"/>
                </a:lnTo>
                <a:lnTo>
                  <a:pt x="199104" y="339989"/>
                </a:lnTo>
                <a:lnTo>
                  <a:pt x="244724" y="329180"/>
                </a:lnTo>
                <a:lnTo>
                  <a:pt x="252263" y="324561"/>
                </a:lnTo>
                <a:lnTo>
                  <a:pt x="191260" y="324561"/>
                </a:lnTo>
                <a:lnTo>
                  <a:pt x="156991" y="319945"/>
                </a:lnTo>
                <a:lnTo>
                  <a:pt x="125611" y="306835"/>
                </a:lnTo>
                <a:lnTo>
                  <a:pt x="98632" y="286118"/>
                </a:lnTo>
                <a:lnTo>
                  <a:pt x="77565" y="258681"/>
                </a:lnTo>
                <a:lnTo>
                  <a:pt x="96984" y="248926"/>
                </a:lnTo>
                <a:lnTo>
                  <a:pt x="118873" y="248926"/>
                </a:lnTo>
                <a:lnTo>
                  <a:pt x="114829" y="244872"/>
                </a:lnTo>
                <a:lnTo>
                  <a:pt x="70516" y="244872"/>
                </a:lnTo>
                <a:lnTo>
                  <a:pt x="65867" y="232409"/>
                </a:lnTo>
                <a:lnTo>
                  <a:pt x="62522" y="219574"/>
                </a:lnTo>
                <a:lnTo>
                  <a:pt x="60517" y="206468"/>
                </a:lnTo>
                <a:lnTo>
                  <a:pt x="59889" y="193191"/>
                </a:lnTo>
                <a:lnTo>
                  <a:pt x="59987" y="185464"/>
                </a:lnTo>
                <a:lnTo>
                  <a:pt x="60664" y="177638"/>
                </a:lnTo>
                <a:lnTo>
                  <a:pt x="62014" y="170009"/>
                </a:lnTo>
                <a:lnTo>
                  <a:pt x="148081" y="170009"/>
                </a:lnTo>
                <a:lnTo>
                  <a:pt x="133398" y="155326"/>
                </a:lnTo>
                <a:lnTo>
                  <a:pt x="131371" y="154551"/>
                </a:lnTo>
                <a:lnTo>
                  <a:pt x="65589" y="154551"/>
                </a:lnTo>
                <a:lnTo>
                  <a:pt x="82571" y="119302"/>
                </a:lnTo>
                <a:lnTo>
                  <a:pt x="108573" y="91125"/>
                </a:lnTo>
                <a:lnTo>
                  <a:pt x="141603" y="71624"/>
                </a:lnTo>
                <a:lnTo>
                  <a:pt x="179669" y="62402"/>
                </a:lnTo>
                <a:lnTo>
                  <a:pt x="253050" y="62402"/>
                </a:lnTo>
                <a:lnTo>
                  <a:pt x="250146" y="60372"/>
                </a:lnTo>
                <a:lnTo>
                  <a:pt x="198986" y="47138"/>
                </a:lnTo>
                <a:lnTo>
                  <a:pt x="198986" y="23183"/>
                </a:lnTo>
                <a:close/>
              </a:path>
              <a:path w="335280" h="464184">
                <a:moveTo>
                  <a:pt x="312558" y="118907"/>
                </a:moveTo>
                <a:lnTo>
                  <a:pt x="299156" y="118907"/>
                </a:lnTo>
                <a:lnTo>
                  <a:pt x="319500" y="166940"/>
                </a:lnTo>
                <a:lnTo>
                  <a:pt x="319841" y="217291"/>
                </a:lnTo>
                <a:lnTo>
                  <a:pt x="301291" y="264092"/>
                </a:lnTo>
                <a:lnTo>
                  <a:pt x="264963" y="301475"/>
                </a:lnTo>
                <a:lnTo>
                  <a:pt x="229922" y="318669"/>
                </a:lnTo>
                <a:lnTo>
                  <a:pt x="191260" y="324561"/>
                </a:lnTo>
                <a:lnTo>
                  <a:pt x="252263" y="324561"/>
                </a:lnTo>
                <a:lnTo>
                  <a:pt x="283418" y="305469"/>
                </a:lnTo>
                <a:lnTo>
                  <a:pt x="312825" y="271469"/>
                </a:lnTo>
                <a:lnTo>
                  <a:pt x="330700" y="229768"/>
                </a:lnTo>
                <a:lnTo>
                  <a:pt x="334799" y="182952"/>
                </a:lnTo>
                <a:lnTo>
                  <a:pt x="321567" y="131792"/>
                </a:lnTo>
                <a:lnTo>
                  <a:pt x="312558" y="118907"/>
                </a:lnTo>
                <a:close/>
              </a:path>
              <a:path w="335280" h="464184">
                <a:moveTo>
                  <a:pt x="118873" y="248926"/>
                </a:moveTo>
                <a:lnTo>
                  <a:pt x="96984" y="248926"/>
                </a:lnTo>
                <a:lnTo>
                  <a:pt x="142383" y="294328"/>
                </a:lnTo>
                <a:lnTo>
                  <a:pt x="147308" y="294422"/>
                </a:lnTo>
                <a:lnTo>
                  <a:pt x="150303" y="291334"/>
                </a:lnTo>
                <a:lnTo>
                  <a:pt x="166629" y="275008"/>
                </a:lnTo>
                <a:lnTo>
                  <a:pt x="144893" y="275008"/>
                </a:lnTo>
                <a:lnTo>
                  <a:pt x="118873" y="248926"/>
                </a:lnTo>
                <a:close/>
              </a:path>
              <a:path w="335280" h="464184">
                <a:moveTo>
                  <a:pt x="148081" y="170009"/>
                </a:moveTo>
                <a:lnTo>
                  <a:pt x="126251" y="170009"/>
                </a:lnTo>
                <a:lnTo>
                  <a:pt x="188071" y="231829"/>
                </a:lnTo>
                <a:lnTo>
                  <a:pt x="144893" y="275008"/>
                </a:lnTo>
                <a:lnTo>
                  <a:pt x="166629" y="275008"/>
                </a:lnTo>
                <a:lnTo>
                  <a:pt x="207392" y="234245"/>
                </a:lnTo>
                <a:lnTo>
                  <a:pt x="207490" y="229320"/>
                </a:lnTo>
                <a:lnTo>
                  <a:pt x="204397" y="226325"/>
                </a:lnTo>
                <a:lnTo>
                  <a:pt x="148081" y="170009"/>
                </a:lnTo>
                <a:close/>
              </a:path>
              <a:path w="335280" h="464184">
                <a:moveTo>
                  <a:pt x="98046" y="231152"/>
                </a:moveTo>
                <a:lnTo>
                  <a:pt x="95050" y="232700"/>
                </a:lnTo>
                <a:lnTo>
                  <a:pt x="70516" y="244872"/>
                </a:lnTo>
                <a:lnTo>
                  <a:pt x="114829" y="244872"/>
                </a:lnTo>
                <a:lnTo>
                  <a:pt x="104033" y="234050"/>
                </a:lnTo>
                <a:lnTo>
                  <a:pt x="101621" y="231731"/>
                </a:lnTo>
                <a:lnTo>
                  <a:pt x="98046" y="231152"/>
                </a:lnTo>
                <a:close/>
              </a:path>
              <a:path w="335280" h="464184">
                <a:moveTo>
                  <a:pt x="201693" y="62402"/>
                </a:moveTo>
                <a:lnTo>
                  <a:pt x="179669" y="62402"/>
                </a:lnTo>
                <a:lnTo>
                  <a:pt x="128570" y="113403"/>
                </a:lnTo>
                <a:lnTo>
                  <a:pt x="128473" y="118328"/>
                </a:lnTo>
                <a:lnTo>
                  <a:pt x="131565" y="121324"/>
                </a:lnTo>
                <a:lnTo>
                  <a:pt x="188650" y="178412"/>
                </a:lnTo>
                <a:lnTo>
                  <a:pt x="193579" y="178509"/>
                </a:lnTo>
                <a:lnTo>
                  <a:pt x="196574" y="175417"/>
                </a:lnTo>
                <a:lnTo>
                  <a:pt x="212867" y="159091"/>
                </a:lnTo>
                <a:lnTo>
                  <a:pt x="191260" y="159091"/>
                </a:lnTo>
                <a:lnTo>
                  <a:pt x="148082" y="115912"/>
                </a:lnTo>
                <a:lnTo>
                  <a:pt x="201693" y="62402"/>
                </a:lnTo>
                <a:close/>
              </a:path>
              <a:path w="335280" h="464184">
                <a:moveTo>
                  <a:pt x="242939" y="107316"/>
                </a:moveTo>
                <a:lnTo>
                  <a:pt x="239943" y="110408"/>
                </a:lnTo>
                <a:lnTo>
                  <a:pt x="191260" y="159091"/>
                </a:lnTo>
                <a:lnTo>
                  <a:pt x="212867" y="159091"/>
                </a:lnTo>
                <a:lnTo>
                  <a:pt x="245160" y="126734"/>
                </a:lnTo>
                <a:lnTo>
                  <a:pt x="267097" y="126734"/>
                </a:lnTo>
                <a:lnTo>
                  <a:pt x="247863" y="107412"/>
                </a:lnTo>
                <a:lnTo>
                  <a:pt x="242939" y="107316"/>
                </a:lnTo>
                <a:close/>
              </a:path>
              <a:path w="335280" h="464184">
                <a:moveTo>
                  <a:pt x="267097" y="126734"/>
                </a:moveTo>
                <a:lnTo>
                  <a:pt x="245160" y="126734"/>
                </a:lnTo>
                <a:lnTo>
                  <a:pt x="265831" y="147502"/>
                </a:lnTo>
                <a:lnTo>
                  <a:pt x="270760" y="147600"/>
                </a:lnTo>
                <a:lnTo>
                  <a:pt x="273754" y="144508"/>
                </a:lnTo>
                <a:lnTo>
                  <a:pt x="289953" y="128182"/>
                </a:lnTo>
                <a:lnTo>
                  <a:pt x="268538" y="128182"/>
                </a:lnTo>
                <a:lnTo>
                  <a:pt x="267097" y="126734"/>
                </a:lnTo>
                <a:close/>
              </a:path>
              <a:path w="335280" h="464184">
                <a:moveTo>
                  <a:pt x="253050" y="62402"/>
                </a:moveTo>
                <a:lnTo>
                  <a:pt x="201693" y="62402"/>
                </a:lnTo>
                <a:lnTo>
                  <a:pt x="226707" y="66859"/>
                </a:lnTo>
                <a:lnTo>
                  <a:pt x="250182" y="75960"/>
                </a:lnTo>
                <a:lnTo>
                  <a:pt x="271485" y="89391"/>
                </a:lnTo>
                <a:lnTo>
                  <a:pt x="289980" y="106833"/>
                </a:lnTo>
                <a:lnTo>
                  <a:pt x="268538" y="128182"/>
                </a:lnTo>
                <a:lnTo>
                  <a:pt x="289953" y="128182"/>
                </a:lnTo>
                <a:lnTo>
                  <a:pt x="299156" y="118907"/>
                </a:lnTo>
                <a:lnTo>
                  <a:pt x="312558" y="118907"/>
                </a:lnTo>
                <a:lnTo>
                  <a:pt x="292178" y="89761"/>
                </a:lnTo>
                <a:lnTo>
                  <a:pt x="253050" y="62402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935370">
              <a:defRPr/>
            </a:pPr>
            <a:endParaRPr sz="381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7BBBEFBB-2F62-43EB-AF31-953972EFBEBF}"/>
              </a:ext>
            </a:extLst>
          </p:cNvPr>
          <p:cNvSpPr/>
          <p:nvPr/>
        </p:nvSpPr>
        <p:spPr>
          <a:xfrm>
            <a:off x="1088423" y="1104702"/>
            <a:ext cx="131233" cy="230717"/>
          </a:xfrm>
          <a:custGeom>
            <a:avLst/>
            <a:gdLst/>
            <a:ahLst/>
            <a:cxnLst/>
            <a:rect l="l" t="t" r="r" b="b"/>
            <a:pathLst>
              <a:path w="62229" h="108584">
                <a:moveTo>
                  <a:pt x="46944" y="0"/>
                </a:moveTo>
                <a:lnTo>
                  <a:pt x="44046" y="388"/>
                </a:lnTo>
                <a:lnTo>
                  <a:pt x="41704" y="2223"/>
                </a:lnTo>
                <a:lnTo>
                  <a:pt x="3186" y="33036"/>
                </a:lnTo>
                <a:lnTo>
                  <a:pt x="1061" y="34678"/>
                </a:lnTo>
                <a:lnTo>
                  <a:pt x="0" y="37288"/>
                </a:lnTo>
                <a:lnTo>
                  <a:pt x="288" y="39992"/>
                </a:lnTo>
                <a:lnTo>
                  <a:pt x="8500" y="105677"/>
                </a:lnTo>
                <a:lnTo>
                  <a:pt x="11686" y="108574"/>
                </a:lnTo>
                <a:lnTo>
                  <a:pt x="16517" y="108574"/>
                </a:lnTo>
                <a:lnTo>
                  <a:pt x="17481" y="108380"/>
                </a:lnTo>
                <a:lnTo>
                  <a:pt x="60177" y="91285"/>
                </a:lnTo>
                <a:lnTo>
                  <a:pt x="61001" y="90027"/>
                </a:lnTo>
                <a:lnTo>
                  <a:pt x="22021" y="90027"/>
                </a:lnTo>
                <a:lnTo>
                  <a:pt x="16035" y="42407"/>
                </a:lnTo>
                <a:lnTo>
                  <a:pt x="40184" y="23086"/>
                </a:lnTo>
                <a:lnTo>
                  <a:pt x="55742" y="23086"/>
                </a:lnTo>
                <a:lnTo>
                  <a:pt x="54187" y="7533"/>
                </a:lnTo>
                <a:lnTo>
                  <a:pt x="54090" y="4733"/>
                </a:lnTo>
                <a:lnTo>
                  <a:pt x="52257" y="2223"/>
                </a:lnTo>
                <a:lnTo>
                  <a:pt x="49550" y="1065"/>
                </a:lnTo>
                <a:lnTo>
                  <a:pt x="46944" y="0"/>
                </a:lnTo>
                <a:close/>
              </a:path>
              <a:path w="62229" h="108584">
                <a:moveTo>
                  <a:pt x="55742" y="23086"/>
                </a:moveTo>
                <a:lnTo>
                  <a:pt x="40184" y="23086"/>
                </a:lnTo>
                <a:lnTo>
                  <a:pt x="45882" y="80467"/>
                </a:lnTo>
                <a:lnTo>
                  <a:pt x="22021" y="90027"/>
                </a:lnTo>
                <a:lnTo>
                  <a:pt x="61001" y="90027"/>
                </a:lnTo>
                <a:lnTo>
                  <a:pt x="62204" y="88192"/>
                </a:lnTo>
                <a:lnTo>
                  <a:pt x="61916" y="84811"/>
                </a:lnTo>
                <a:lnTo>
                  <a:pt x="55742" y="23086"/>
                </a:lnTo>
                <a:close/>
              </a:path>
            </a:pathLst>
          </a:custGeom>
          <a:solidFill>
            <a:srgbClr val="00AEEF"/>
          </a:solidFill>
        </p:spPr>
        <p:txBody>
          <a:bodyPr lIns="0" tIns="0" rIns="0" bIns="0"/>
          <a:lstStyle/>
          <a:p>
            <a:pPr defTabSz="1935370">
              <a:defRPr/>
            </a:pPr>
            <a:endParaRPr sz="3811">
              <a:solidFill>
                <a:prstClr val="black"/>
              </a:solidFill>
              <a:latin typeface="Calibri"/>
              <a:cs typeface="Arial" panose="020B0604020202020204" pitchFamily="34" charset="0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7C7E4273-A19E-497A-9D8A-A9B8181CAFDB}"/>
              </a:ext>
            </a:extLst>
          </p:cNvPr>
          <p:cNvSpPr/>
          <p:nvPr/>
        </p:nvSpPr>
        <p:spPr>
          <a:xfrm>
            <a:off x="323850" y="4419600"/>
            <a:ext cx="742950" cy="1676400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</p:spPr>
        <p:txBody>
          <a:bodyPr lIns="0" tIns="0" rIns="0" bIns="0"/>
          <a:lstStyle/>
          <a:p>
            <a:pPr defTabSz="1218848">
              <a:defRPr/>
            </a:pPr>
            <a:endParaRPr sz="2400" dirty="0">
              <a:solidFill>
                <a:srgbClr val="57565A"/>
              </a:solidFill>
              <a:latin typeface="Open Sans Light"/>
            </a:endParaRPr>
          </a:p>
        </p:txBody>
      </p:sp>
      <p:pic>
        <p:nvPicPr>
          <p:cNvPr id="17410" name="Picture 2" descr="Узавтосаноат» и GM меняют формат сотрудничества – Газета.uz">
            <a:extLst>
              <a:ext uri="{FF2B5EF4-FFF2-40B4-BE49-F238E27FC236}">
                <a16:creationId xmlns:a16="http://schemas.microsoft.com/office/drawing/2014/main" id="{C154E212-DA4D-4BBA-9692-334D5B2A2D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667"/>
          <a:stretch/>
        </p:blipFill>
        <p:spPr bwMode="auto">
          <a:xfrm>
            <a:off x="7696200" y="2133601"/>
            <a:ext cx="434340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946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MASHINASOZLIK SANOATI 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28600" y="1219200"/>
            <a:ext cx="6172200" cy="4876800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majmuasi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iqtisodiyotning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barcha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sohalari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asboblar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chiqaruvchi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aholini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iste’mol</a:t>
            </a:r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buyumlari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ta’minlovchi</a:t>
            </a:r>
            <a:r>
              <a:rPr lang="en-US" sz="34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uyg‘unligi</a:t>
            </a:r>
            <a:r>
              <a:rPr lang="en-US" sz="3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3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Машиностроение – самая динамичная отрасль российской промышленности |  Исследования | РИА Рейтинг">
            <a:extLst>
              <a:ext uri="{FF2B5EF4-FFF2-40B4-BE49-F238E27FC236}">
                <a16:creationId xmlns:a16="http://schemas.microsoft.com/office/drawing/2014/main" id="{CA958AB0-4E67-4085-AF0B-DB7CC118D3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1524000"/>
            <a:ext cx="5334000" cy="3886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815234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594" y="-40520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DETALLAR YASASHGA </a:t>
            </a:r>
            <a:r>
              <a:rPr lang="en-US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IXTISOSLASHISHI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Скругленный прямоугольник 2">
            <a:extLst>
              <a:ext uri="{FF2B5EF4-FFF2-40B4-BE49-F238E27FC236}">
                <a16:creationId xmlns:a16="http://schemas.microsoft.com/office/drawing/2014/main" id="{E24D5CCD-445A-4672-B19F-484C0F6147E1}"/>
              </a:ext>
            </a:extLst>
          </p:cNvPr>
          <p:cNvSpPr/>
          <p:nvPr/>
        </p:nvSpPr>
        <p:spPr>
          <a:xfrm>
            <a:off x="3228018" y="3047999"/>
            <a:ext cx="5600700" cy="1524000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Tayyor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mahsulotning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ayrim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detallari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qismlarini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yasashga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ixtisoslashishi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Машиностроение - Промышленность мира">
            <a:extLst>
              <a:ext uri="{FF2B5EF4-FFF2-40B4-BE49-F238E27FC236}">
                <a16:creationId xmlns:a16="http://schemas.microsoft.com/office/drawing/2014/main" id="{A167FE94-54DF-4E6A-B52E-EA1995CE35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950080"/>
            <a:ext cx="3569003" cy="2021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Машиностроение и ОПК — Группа «Борлас»">
            <a:extLst>
              <a:ext uri="{FF2B5EF4-FFF2-40B4-BE49-F238E27FC236}">
                <a16:creationId xmlns:a16="http://schemas.microsoft.com/office/drawing/2014/main" id="{0953E759-78D3-4D88-9666-971B8D845F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868" y="950080"/>
            <a:ext cx="4191000" cy="2021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Задача машиностроения России - догнать и перегнать Финляндию | Экономика в  Германии и мире: новости и аналитика | DW | 25.03.2019">
            <a:extLst>
              <a:ext uri="{FF2B5EF4-FFF2-40B4-BE49-F238E27FC236}">
                <a16:creationId xmlns:a16="http://schemas.microsoft.com/office/drawing/2014/main" id="{92ACD2D0-AA63-4DEB-9208-7F4C80EDE5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133" y="950080"/>
            <a:ext cx="3704267" cy="20217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Manufacturing / Производство &amp; обработка">
            <a:extLst>
              <a:ext uri="{FF2B5EF4-FFF2-40B4-BE49-F238E27FC236}">
                <a16:creationId xmlns:a16="http://schemas.microsoft.com/office/drawing/2014/main" id="{DEA13443-966E-473D-B45D-6F025B748C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048001"/>
            <a:ext cx="2836536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2" name="Picture 10" descr="15.02.08 Технология машиностроения — КМТК">
            <a:extLst>
              <a:ext uri="{FF2B5EF4-FFF2-40B4-BE49-F238E27FC236}">
                <a16:creationId xmlns:a16="http://schemas.microsoft.com/office/drawing/2014/main" id="{52F419CF-1060-417B-B5D4-870AC508F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1600" y="3048000"/>
            <a:ext cx="2971800" cy="1524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4" name="Picture 12" descr="Машиностроение как отрасль тяжелой промышленности - Автоматизация |  specural.com">
            <a:extLst>
              <a:ext uri="{FF2B5EF4-FFF2-40B4-BE49-F238E27FC236}">
                <a16:creationId xmlns:a16="http://schemas.microsoft.com/office/drawing/2014/main" id="{5097B93F-C3A5-413A-B0E8-574EFC2A9C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868" y="4648200"/>
            <a:ext cx="4191000" cy="2097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6" name="Picture 14" descr="скачать бесплатно курсовые работы по технологии машиностроения - Prakard">
            <a:extLst>
              <a:ext uri="{FF2B5EF4-FFF2-40B4-BE49-F238E27FC236}">
                <a16:creationId xmlns:a16="http://schemas.microsoft.com/office/drawing/2014/main" id="{022BA231-D3A0-40F8-B17C-DDAD5BA932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4648200"/>
            <a:ext cx="3569003" cy="2097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8" name="Picture 16" descr="Машиностроение - факторы размещения отраслей машиностроения">
            <a:extLst>
              <a:ext uri="{FF2B5EF4-FFF2-40B4-BE49-F238E27FC236}">
                <a16:creationId xmlns:a16="http://schemas.microsoft.com/office/drawing/2014/main" id="{3BB51A4D-3740-458A-8AD8-D00C191217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9132" y="4648200"/>
            <a:ext cx="3704267" cy="20979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863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1"/>
            <a:ext cx="12192000" cy="91440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KOOPERATIVLASHUV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Скругленный прямоугольник 2">
            <a:extLst>
              <a:ext uri="{FF2B5EF4-FFF2-40B4-BE49-F238E27FC236}">
                <a16:creationId xmlns:a16="http://schemas.microsoft.com/office/drawing/2014/main" id="{71BA1701-4F17-4115-9094-B1B48B638188}"/>
              </a:ext>
            </a:extLst>
          </p:cNvPr>
          <p:cNvSpPr/>
          <p:nvPr/>
        </p:nvSpPr>
        <p:spPr>
          <a:xfrm>
            <a:off x="92765" y="1026215"/>
            <a:ext cx="6172200" cy="2514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kerak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bo‘ladigan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detallarni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chiqaruvchi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qancha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korxonalar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hamkorlik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qilish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Объемы производства в машиностроении выросли на 18% в 2019 году">
            <a:extLst>
              <a:ext uri="{FF2B5EF4-FFF2-40B4-BE49-F238E27FC236}">
                <a16:creationId xmlns:a16="http://schemas.microsoft.com/office/drawing/2014/main" id="{0634BDD7-7466-4073-B8AF-DF2258D71F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619501"/>
            <a:ext cx="5867400" cy="31622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Локализация в промышленности: как Украина может сохранить машиностроение">
            <a:extLst>
              <a:ext uri="{FF2B5EF4-FFF2-40B4-BE49-F238E27FC236}">
                <a16:creationId xmlns:a16="http://schemas.microsoft.com/office/drawing/2014/main" id="{42406A0B-1449-47AF-AC6F-E089D2A30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1026214"/>
            <a:ext cx="5334000" cy="27075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Среднее машиностроение - АО «ЧЭАЗ»">
            <a:extLst>
              <a:ext uri="{FF2B5EF4-FFF2-40B4-BE49-F238E27FC236}">
                <a16:creationId xmlns:a16="http://schemas.microsoft.com/office/drawing/2014/main" id="{5397F1B2-A19F-473D-9BFC-9B4C9DC400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3886200"/>
            <a:ext cx="5334000" cy="2895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253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05855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MASHINASOZLIK MAJMUASI TARMOQLARI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063DED8-458C-457C-9C33-0ECFCADCA06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rcRect l="26250" t="28879" r="47500" b="28879"/>
          <a:stretch/>
        </p:blipFill>
        <p:spPr>
          <a:xfrm>
            <a:off x="609600" y="1143000"/>
            <a:ext cx="10134600" cy="5486400"/>
          </a:xfrm>
          <a:prstGeom prst="rect">
            <a:avLst/>
          </a:prstGeom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2"/>
          <p:cNvSpPr/>
          <p:nvPr/>
        </p:nvSpPr>
        <p:spPr>
          <a:xfrm>
            <a:off x="609600" y="1142999"/>
            <a:ext cx="6248400" cy="1407459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Metallurgiya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mashinasozligi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mashinasozligi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Energetika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mashinasozligi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086600" y="1219200"/>
            <a:ext cx="3429000" cy="2133600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Radioelektronika</a:t>
            </a:r>
            <a:endParaRPr lang="en-US" sz="2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Elektrotexnika</a:t>
            </a:r>
            <a:endParaRPr lang="en-US" sz="2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Asbobsozlik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Stanoksozlik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7010400" y="4191000"/>
            <a:ext cx="3505200" cy="2415988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Avtomobilsozlik</a:t>
            </a: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Temiryo‘l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mashinasozligi</a:t>
            </a: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Samolyotsozlik</a:t>
            </a: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Yo‘l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qurilish</a:t>
            </a:r>
            <a:r>
              <a:rPr lang="en-US" sz="2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mashinasozligi</a:t>
            </a:r>
            <a:endParaRPr lang="en-US" sz="2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ru-RU" sz="2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85800" y="4966447"/>
            <a:ext cx="6172200" cy="1653988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Qishloq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xo‘jaligi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mashinasozligi</a:t>
            </a:r>
            <a:endParaRPr lang="en-US" sz="2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Traktorsozlik</a:t>
            </a:r>
            <a:endParaRPr lang="en-US" sz="28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Turli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jihozlar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90600" y="2971800"/>
            <a:ext cx="4876800" cy="1447800"/>
          </a:xfrm>
          <a:prstGeom prst="rect">
            <a:avLst/>
          </a:prstGeom>
          <a:solidFill>
            <a:schemeClr val="accent5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 MAJMUASI </a:t>
            </a:r>
          </a:p>
          <a:p>
            <a:pPr algn="ctr"/>
            <a:r>
              <a:rPr lang="en-US" sz="28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</a:t>
            </a:r>
            <a:endParaRPr lang="ru-RU" sz="28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7936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205855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MASHINASOZLIK SANOATI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2">
            <a:extLst>
              <a:ext uri="{FF2B5EF4-FFF2-40B4-BE49-F238E27FC236}">
                <a16:creationId xmlns:a16="http://schemas.microsoft.com/office/drawing/2014/main" id="{EA378223-5BF1-4EA2-BF9C-A15712D86140}"/>
              </a:ext>
            </a:extLst>
          </p:cNvPr>
          <p:cNvSpPr/>
          <p:nvPr/>
        </p:nvSpPr>
        <p:spPr>
          <a:xfrm>
            <a:off x="228600" y="1066800"/>
            <a:ext cx="6096000" cy="23622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talab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qiluvchi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–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dona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yasash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yoki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material talab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qiluvchi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</a:t>
            </a:r>
            <a:r>
              <a:rPr lang="en-US" sz="30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Скругленный прямоугольник 2">
            <a:extLst>
              <a:ext uri="{FF2B5EF4-FFF2-40B4-BE49-F238E27FC236}">
                <a16:creationId xmlns:a16="http://schemas.microsoft.com/office/drawing/2014/main" id="{48E40AEB-8704-4A6C-950B-9D1E9A37EA9A}"/>
              </a:ext>
            </a:extLst>
          </p:cNvPr>
          <p:cNvSpPr/>
          <p:nvPr/>
        </p:nvSpPr>
        <p:spPr>
          <a:xfrm>
            <a:off x="6483627" y="4686300"/>
            <a:ext cx="5486400" cy="14478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metallurgiya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asbob-uskunalari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temiryo‘l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vagonlari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Машиностроение">
            <a:extLst>
              <a:ext uri="{FF2B5EF4-FFF2-40B4-BE49-F238E27FC236}">
                <a16:creationId xmlns:a16="http://schemas.microsoft.com/office/drawing/2014/main" id="{344D2AB1-F911-4F59-9CD2-7BD6B5D39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3505" y="1116496"/>
            <a:ext cx="5486400" cy="33031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Новая индустриализация Казахстана. Транспортное машиностроение :: Новости  :: StanRadar - новости Центральной Азии">
            <a:extLst>
              <a:ext uri="{FF2B5EF4-FFF2-40B4-BE49-F238E27FC236}">
                <a16:creationId xmlns:a16="http://schemas.microsoft.com/office/drawing/2014/main" id="{EAE8783C-D40C-49C7-89A7-E045F7304D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104" y="3581400"/>
            <a:ext cx="6069496" cy="310142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3408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-1"/>
            <a:ext cx="12192000" cy="1295401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QISHLOQ XO‘JALIGI MASHINASOZLIGI KORXONALARI</a:t>
            </a:r>
            <a:endParaRPr kumimoji="0" lang="ru-RU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B9D0F6F4-756B-47FA-AC03-9AC377F36723}"/>
              </a:ext>
            </a:extLst>
          </p:cNvPr>
          <p:cNvSpPr/>
          <p:nvPr/>
        </p:nvSpPr>
        <p:spPr>
          <a:xfrm>
            <a:off x="145870" y="1709410"/>
            <a:ext cx="358793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Toshqishloqmash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0BD1EB4A-7E8E-46BB-ACFF-2E8BA2DF58A1}"/>
              </a:ext>
            </a:extLst>
          </p:cNvPr>
          <p:cNvSpPr/>
          <p:nvPr/>
        </p:nvSpPr>
        <p:spPr>
          <a:xfrm>
            <a:off x="3848100" y="1709410"/>
            <a:ext cx="39624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O‘zbekqishloqmash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6A9B0D0F-1351-4579-9153-2293F386FB02}"/>
              </a:ext>
            </a:extLst>
          </p:cNvPr>
          <p:cNvSpPr/>
          <p:nvPr/>
        </p:nvSpPr>
        <p:spPr>
          <a:xfrm>
            <a:off x="7944247" y="1709410"/>
            <a:ext cx="4191000" cy="52322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 w="38100">
            <a:solidFill>
              <a:srgbClr val="7030A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Chirchiqqishloqmash</a:t>
            </a:r>
            <a:r>
              <a:rPr 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ru-RU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50" name="Picture 6" descr="Uzagrotechsanoat - МАҲСУЛОТ – ЎЗИМИЗНИКИ, ЎЗБЕКИСТОННИКИ!">
            <a:extLst>
              <a:ext uri="{FF2B5EF4-FFF2-40B4-BE49-F238E27FC236}">
                <a16:creationId xmlns:a16="http://schemas.microsoft.com/office/drawing/2014/main" id="{B7630203-90E1-4640-ACDB-636794DEE4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514598"/>
            <a:ext cx="3409553" cy="3657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2" name="Picture 8" descr="Мини-трактор TTZ-LS i38">
            <a:extLst>
              <a:ext uri="{FF2B5EF4-FFF2-40B4-BE49-F238E27FC236}">
                <a16:creationId xmlns:a16="http://schemas.microsoft.com/office/drawing/2014/main" id="{725CAB58-13BB-4C6F-8564-2B51108F8F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409" y="2255819"/>
            <a:ext cx="3876675" cy="4211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4" name="Picture 10" descr="Qishloq xo`jalik texnikasi | Onlayn sotib olish">
            <a:extLst>
              <a:ext uri="{FF2B5EF4-FFF2-40B4-BE49-F238E27FC236}">
                <a16:creationId xmlns:a16="http://schemas.microsoft.com/office/drawing/2014/main" id="{CA537E8D-8B61-4ABA-9E10-2D1B45287D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353" y="2418038"/>
            <a:ext cx="4387056" cy="4211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953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IRRIGATSIYA MASHINASOZLIGI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4C22D002-378D-4D55-B74E-ADFEFD685497}"/>
              </a:ext>
            </a:extLst>
          </p:cNvPr>
          <p:cNvSpPr/>
          <p:nvPr/>
        </p:nvSpPr>
        <p:spPr>
          <a:xfrm>
            <a:off x="228600" y="1066800"/>
            <a:ext cx="5888064" cy="23622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omborlari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kanallar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qurilishi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ularni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loyqadan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tozalashda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suvni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yuqoriga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ko‘tarishda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foydalaniladigan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mashinalar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19AF7CBB-571D-4FA1-97C2-DFB3DAC74719}"/>
              </a:ext>
            </a:extLst>
          </p:cNvPr>
          <p:cNvSpPr/>
          <p:nvPr/>
        </p:nvSpPr>
        <p:spPr>
          <a:xfrm>
            <a:off x="6097571" y="5105400"/>
            <a:ext cx="5867400" cy="1371600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Irrigatsiya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mashinasozligining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markazi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Andijon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viloyati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hisoblanadi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6" name="Picture 2" descr="Irrigation Motor 350 Hp Liquid Manure Equipment - Phil's Pumping and  Fabricating">
            <a:extLst>
              <a:ext uri="{FF2B5EF4-FFF2-40B4-BE49-F238E27FC236}">
                <a16:creationId xmlns:a16="http://schemas.microsoft.com/office/drawing/2014/main" id="{4354F3F6-3890-4903-B9CA-C18B277818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1066800"/>
            <a:ext cx="533400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umping Irrigation &amp; Machinery Services - Irrigation &amp; Reticulation Systems  - 8 Reynolds St - Mareeba">
            <a:extLst>
              <a:ext uri="{FF2B5EF4-FFF2-40B4-BE49-F238E27FC236}">
                <a16:creationId xmlns:a16="http://schemas.microsoft.com/office/drawing/2014/main" id="{EDFA74B6-7774-4EB8-B75C-AC91F2B4B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51583"/>
            <a:ext cx="4552122" cy="31540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106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382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 MASHINASOZLIK SANOATI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19AF7CBB-571D-4FA1-97C2-DFB3DAC74719}"/>
              </a:ext>
            </a:extLst>
          </p:cNvPr>
          <p:cNvSpPr/>
          <p:nvPr/>
        </p:nvSpPr>
        <p:spPr>
          <a:xfrm>
            <a:off x="152400" y="1066800"/>
            <a:ext cx="11811000" cy="990600"/>
          </a:xfrm>
          <a:prstGeom prst="roundRect">
            <a:avLst/>
          </a:prstGeom>
          <a:solidFill>
            <a:srgbClr val="FFC00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Hozirgi</a:t>
            </a:r>
            <a:r>
              <a:rPr lang="ml-IN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vaqtda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tarmoqlarida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100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mingga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yaqin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kishi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mehnat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qilmoqda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Avtomobilsozlik sohasida qaysi mamlakat etakchi hisoblanadi. Mashinasozlik  sohasidagi etakchi davlatlar. Kumush medal sohibi: Germaniyalik Daimler">
            <a:extLst>
              <a:ext uri="{FF2B5EF4-FFF2-40B4-BE49-F238E27FC236}">
                <a16:creationId xmlns:a16="http://schemas.microsoft.com/office/drawing/2014/main" id="{9F13CCDF-8E78-49A7-9F5E-CB4D0013E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286000"/>
            <a:ext cx="5715000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Metallurgiya va mashinasozlik sanoati tarmoqlari korxonalarida davra  suhbatlari o'tkazildi">
            <a:extLst>
              <a:ext uri="{FF2B5EF4-FFF2-40B4-BE49-F238E27FC236}">
                <a16:creationId xmlns:a16="http://schemas.microsoft.com/office/drawing/2014/main" id="{D7200CE9-39EB-40AF-BA42-3E443F605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7900" y="2286000"/>
            <a:ext cx="5905500" cy="4343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6386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36773" y="0"/>
            <a:ext cx="6918452" cy="863916"/>
          </a:xfrm>
        </p:spPr>
        <p:txBody>
          <a:bodyPr/>
          <a:lstStyle/>
          <a:p>
            <a:r>
              <a:rPr lang="ru-RU" dirty="0"/>
              <a:t>ПРВ</a:t>
            </a:r>
          </a:p>
        </p:txBody>
      </p:sp>
      <p:sp>
        <p:nvSpPr>
          <p:cNvPr id="6" name="Заголовок 6"/>
          <p:cNvSpPr txBox="1">
            <a:spLocks/>
          </p:cNvSpPr>
          <p:nvPr/>
        </p:nvSpPr>
        <p:spPr>
          <a:xfrm>
            <a:off x="15498" y="-30777"/>
            <a:ext cx="12195629" cy="677108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>
            <a:lvl1pPr>
              <a:defRPr sz="4400" b="0" i="0">
                <a:solidFill>
                  <a:schemeClr val="bg1"/>
                </a:solidFill>
                <a:latin typeface="Verdana"/>
                <a:ea typeface="+mn-ea"/>
                <a:cs typeface="Verdana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kern="0" dirty="0">
                <a:latin typeface="Arial" panose="020B0604020202020204" pitchFamily="34" charset="0"/>
                <a:cs typeface="Arial" panose="020B0604020202020204" pitchFamily="34" charset="0"/>
              </a:rPr>
              <a:t>TOSHKENT TRAKTOR ZAVODI (TTZ)</a:t>
            </a: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16EFFAFC-2827-45E4-BD8B-B1F28B77DCF8}"/>
              </a:ext>
            </a:extLst>
          </p:cNvPr>
          <p:cNvSpPr/>
          <p:nvPr/>
        </p:nvSpPr>
        <p:spPr>
          <a:xfrm>
            <a:off x="225286" y="894693"/>
            <a:ext cx="5867401" cy="1880695"/>
          </a:xfrm>
          <a:prstGeom prst="round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Universal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traktorlar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paxtani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qop-qanorsiz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tashishga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mo‘ljallangan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ag‘darma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tirkamalar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0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chiqariladi</a:t>
            </a:r>
            <a:r>
              <a:rPr lang="en-US" sz="3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0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74" name="Picture 2" descr="Ташкентский Завод Сельскохозяйственной Техники">
            <a:extLst>
              <a:ext uri="{FF2B5EF4-FFF2-40B4-BE49-F238E27FC236}">
                <a16:creationId xmlns:a16="http://schemas.microsoft.com/office/drawing/2014/main" id="{A5797BF4-6122-4622-BB44-662F4BBDAC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0735" y="863916"/>
            <a:ext cx="3505200" cy="2565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Title">
            <a:extLst>
              <a:ext uri="{FF2B5EF4-FFF2-40B4-BE49-F238E27FC236}">
                <a16:creationId xmlns:a16="http://schemas.microsoft.com/office/drawing/2014/main" id="{C5AADF0D-8524-4F46-9D29-05D7FE473B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470" y="2895600"/>
            <a:ext cx="387295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АО «TQXTZ»">
            <a:extLst>
              <a:ext uri="{FF2B5EF4-FFF2-40B4-BE49-F238E27FC236}">
                <a16:creationId xmlns:a16="http://schemas.microsoft.com/office/drawing/2014/main" id="{A13C3766-5146-408F-ADE5-CF09492DC9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276600"/>
            <a:ext cx="4156210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 descr="Мини-трактор INVICTUS K400 AR">
            <a:extLst>
              <a:ext uri="{FF2B5EF4-FFF2-40B4-BE49-F238E27FC236}">
                <a16:creationId xmlns:a16="http://schemas.microsoft.com/office/drawing/2014/main" id="{DDF9EF17-26F4-47B8-BA23-EF5B4EE70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3581" y="3428999"/>
            <a:ext cx="3872950" cy="30380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8623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914399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MASHINASOZLIK KORXONALARI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2">
            <a:extLst>
              <a:ext uri="{FF2B5EF4-FFF2-40B4-BE49-F238E27FC236}">
                <a16:creationId xmlns:a16="http://schemas.microsoft.com/office/drawing/2014/main" id="{10236C81-4CDF-4613-8BF4-EDDEF766E6FA}"/>
              </a:ext>
            </a:extLst>
          </p:cNvPr>
          <p:cNvSpPr/>
          <p:nvPr/>
        </p:nvSpPr>
        <p:spPr>
          <a:xfrm>
            <a:off x="228599" y="1017264"/>
            <a:ext cx="5867401" cy="195453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Toshkent,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Andijon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Samarqand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Kattaqo‘rg‘onda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tozalash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hamda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‘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uskunalar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chiqaruvchi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zavodlari</a:t>
            </a:r>
            <a:r>
              <a:rPr lang="ml-IN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Скругленный прямоугольник 2">
            <a:extLst>
              <a:ext uri="{FF2B5EF4-FFF2-40B4-BE49-F238E27FC236}">
                <a16:creationId xmlns:a16="http://schemas.microsoft.com/office/drawing/2014/main" id="{DCAF649F-CFE2-46A5-B495-FEB2E544D333}"/>
              </a:ext>
            </a:extLst>
          </p:cNvPr>
          <p:cNvSpPr/>
          <p:nvPr/>
        </p:nvSpPr>
        <p:spPr>
          <a:xfrm>
            <a:off x="6096000" y="5029200"/>
            <a:ext cx="5867401" cy="1268736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Samarqanddagi</a:t>
            </a:r>
            <a:r>
              <a:rPr lang="ml-IN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Paxtamash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r>
              <a:rPr lang="ml-IN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ehtiyot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qismlar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chiqaradigan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korxonalarning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yirigidir</a:t>
            </a:r>
            <a:r>
              <a:rPr lang="en-US" sz="24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4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098" name="Picture 2" descr="Xitoy paxta tolasi ishlab chiqarish mashinalari ishlab chiqaruvchilari,  etkazib beruvchilari, fabrika - ulgurji narx - Yuanquan mashinalari">
            <a:extLst>
              <a:ext uri="{FF2B5EF4-FFF2-40B4-BE49-F238E27FC236}">
                <a16:creationId xmlns:a16="http://schemas.microsoft.com/office/drawing/2014/main" id="{68BE632D-55B0-4F63-B636-6EE04ED1A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9" y="3276600"/>
            <a:ext cx="4876800" cy="2752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Xitoy paxta iplarini chiqindilarni qayta ishlash mashinalari ishlab  chiqaruvchilari, etkazib beruvchilar - paxta ipidan chiqindilarni qayta  ishlash mashinasi narxi - Yangi Haina">
            <a:extLst>
              <a:ext uri="{FF2B5EF4-FFF2-40B4-BE49-F238E27FC236}">
                <a16:creationId xmlns:a16="http://schemas.microsoft.com/office/drawing/2014/main" id="{675A5A1A-A292-4647-A3CD-1D32355E2C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6550" y="1111605"/>
            <a:ext cx="4686300" cy="3707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12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Hech qachon kerak bo'lmaydigan bog'dorchilik vositalarining to'liq ro'yxati  - Ichki dizaynni ilhomlantiradigan maslahatlar va maslahatlar">
            <a:extLst>
              <a:ext uri="{FF2B5EF4-FFF2-40B4-BE49-F238E27FC236}">
                <a16:creationId xmlns:a16="http://schemas.microsoft.com/office/drawing/2014/main" id="{0EDDE884-4C14-49D6-BC1D-92B7594A7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581400"/>
            <a:ext cx="4114800" cy="3276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MASHINASOZLIK KORXONALARI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3F50DC69-5DA3-49F7-9B5D-876978F0CB00}"/>
              </a:ext>
            </a:extLst>
          </p:cNvPr>
          <p:cNvSpPr/>
          <p:nvPr/>
        </p:nvSpPr>
        <p:spPr>
          <a:xfrm>
            <a:off x="228599" y="1066800"/>
            <a:ext cx="6400801" cy="2514600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Bog‘dorchilik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uzumchilik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polizchilikda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qo‘llaniladigan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mashina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moslamalar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Osiyoqishloqmash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2800" b="1" dirty="0" err="1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birlashmasida</a:t>
            </a:r>
            <a:r>
              <a:rPr lang="en-US" sz="28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chiqarilmoqda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122" name="Picture 2" descr="Zouping County Funong Machinery Factory, China | TradeWheel">
            <a:extLst>
              <a:ext uri="{FF2B5EF4-FFF2-40B4-BE49-F238E27FC236}">
                <a16:creationId xmlns:a16="http://schemas.microsoft.com/office/drawing/2014/main" id="{84A7C579-9970-49EC-B4F4-B695BF7E5DB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417" b="8333"/>
          <a:stretch/>
        </p:blipFill>
        <p:spPr bwMode="auto">
          <a:xfrm>
            <a:off x="4038600" y="3843130"/>
            <a:ext cx="4114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Ташкентский Завод Сельскохозяйственной Техники">
            <a:extLst>
              <a:ext uri="{FF2B5EF4-FFF2-40B4-BE49-F238E27FC236}">
                <a16:creationId xmlns:a16="http://schemas.microsoft.com/office/drawing/2014/main" id="{2F64086B-B002-42CA-A80D-3414BCEEFE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200" y="3922643"/>
            <a:ext cx="3428998" cy="2892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Купить Трактор, Сельхозтехнику в Ташкенте, Узбекистане - ИП ООО  «Агромашхолдинг-Ташкент» - agrotash.uz">
            <a:extLst>
              <a:ext uri="{FF2B5EF4-FFF2-40B4-BE49-F238E27FC236}">
                <a16:creationId xmlns:a16="http://schemas.microsoft.com/office/drawing/2014/main" id="{6400FAA5-F497-41CF-B858-417BECA778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549" r="35098"/>
          <a:stretch/>
        </p:blipFill>
        <p:spPr bwMode="auto">
          <a:xfrm>
            <a:off x="7162800" y="1045265"/>
            <a:ext cx="4114800" cy="2746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085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ELEKTROTEXNIKA SANOATI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78B9097D-2CB8-4BFD-A9FA-18FE5C67D4EE}"/>
              </a:ext>
            </a:extLst>
          </p:cNvPr>
          <p:cNvSpPr/>
          <p:nvPr/>
        </p:nvSpPr>
        <p:spPr>
          <a:xfrm>
            <a:off x="533399" y="1085021"/>
            <a:ext cx="6172201" cy="2057400"/>
          </a:xfrm>
          <a:prstGeom prst="round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Zenit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EHM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uchun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mikroelektronika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elementlari</a:t>
            </a:r>
            <a:r>
              <a:rPr lang="ml-IN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mikrosxemalar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masofadan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turib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boshqarish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sistemalari</a:t>
            </a:r>
            <a:r>
              <a:rPr lang="ml-IN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boshqa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mahsulotlar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chiqaradi</a:t>
            </a:r>
            <a:r>
              <a:rPr lang="en-US" sz="2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146" name="Picture 2" descr="Красногорский завод имени С. А. Зверева - Wikiwand">
            <a:extLst>
              <a:ext uri="{FF2B5EF4-FFF2-40B4-BE49-F238E27FC236}">
                <a16:creationId xmlns:a16="http://schemas.microsoft.com/office/drawing/2014/main" id="{80C17815-78F5-4E9E-92C9-86F5BD90EA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3846442"/>
            <a:ext cx="45720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China Automatic Zenith 1500 Concrete Brick Making Machine Price Block  Making Machinery - China Block Machine, Block Making Machine">
            <a:extLst>
              <a:ext uri="{FF2B5EF4-FFF2-40B4-BE49-F238E27FC236}">
                <a16:creationId xmlns:a16="http://schemas.microsoft.com/office/drawing/2014/main" id="{65377F38-6EF9-40F2-8D91-8620B62212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666" b="15556"/>
          <a:stretch/>
        </p:blipFill>
        <p:spPr bwMode="auto">
          <a:xfrm>
            <a:off x="342899" y="3313042"/>
            <a:ext cx="6553200" cy="3276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 descr="СП &quot;Zenith Electronics&quot; выпустило более 50 тыс. бытовых кондиционеров LG |  UzReport.news">
            <a:extLst>
              <a:ext uri="{FF2B5EF4-FFF2-40B4-BE49-F238E27FC236}">
                <a16:creationId xmlns:a16="http://schemas.microsoft.com/office/drawing/2014/main" id="{430CD879-2BC4-45AA-9146-847C1F8E0B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52"/>
          <a:stretch/>
        </p:blipFill>
        <p:spPr bwMode="auto">
          <a:xfrm>
            <a:off x="7239000" y="1077153"/>
            <a:ext cx="4572000" cy="26065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339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887B1-259A-49D9-9DD5-50214A8FD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7322"/>
            <a:ext cx="10591800" cy="677108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O‘zbekto‘qimachilikmash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b="1" dirty="0" err="1">
                <a:latin typeface="Arial" panose="020B0604020202020204" pitchFamily="34" charset="0"/>
                <a:cs typeface="Arial" panose="020B0604020202020204" pitchFamily="34" charset="0"/>
              </a:rPr>
              <a:t>korxonasi</a:t>
            </a:r>
            <a:endParaRPr lang="ru-RU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E04C5857-8CFE-4E3C-A559-500CA471E3BB}"/>
              </a:ext>
            </a:extLst>
          </p:cNvPr>
          <p:cNvSpPr/>
          <p:nvPr/>
        </p:nvSpPr>
        <p:spPr>
          <a:xfrm>
            <a:off x="5715000" y="1295400"/>
            <a:ext cx="6172201" cy="4038600"/>
          </a:xfrm>
          <a:prstGeom prst="roundRect">
            <a:avLst/>
          </a:prstGeom>
          <a:ln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To‘qimachilik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sanoatini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zamonaviy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to‘quv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dastgohlar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asbob-uskunalar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ta’minlaydi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Birlashma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korxonalari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Toshkent, </a:t>
            </a:r>
            <a:r>
              <a:rPr lang="en-US" sz="32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Qo‘qon</a:t>
            </a:r>
            <a:r>
              <a:rPr lang="en-US" sz="32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i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Jizzax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shaharlarida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joylashgan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170" name="Picture 2" descr="Текстил ва тўқимачилик саноати эришилган ютуқлар » STV teleradiokompaniyasi">
            <a:extLst>
              <a:ext uri="{FF2B5EF4-FFF2-40B4-BE49-F238E27FC236}">
                <a16:creationId xmlns:a16="http://schemas.microsoft.com/office/drawing/2014/main" id="{08AAE172-2132-43B2-ABF3-7CBC8B23B4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42" y="1149231"/>
            <a:ext cx="5145158" cy="25845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bolimlar To'quv uskunalari - Ishlab chiqarish uskunalari">
            <a:extLst>
              <a:ext uri="{FF2B5EF4-FFF2-40B4-BE49-F238E27FC236}">
                <a16:creationId xmlns:a16="http://schemas.microsoft.com/office/drawing/2014/main" id="{C0A8A57E-CE33-4B36-A3C4-1F470065D8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242" y="3733800"/>
            <a:ext cx="5145158" cy="29568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652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KIMYO VA NEFT-KIMYO MASHINASOZLIGI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CF24A2AE-261B-402F-B27B-9944FFE2A786}"/>
              </a:ext>
            </a:extLst>
          </p:cNvPr>
          <p:cNvSpPr/>
          <p:nvPr/>
        </p:nvSpPr>
        <p:spPr>
          <a:xfrm>
            <a:off x="6096000" y="1295400"/>
            <a:ext cx="5791201" cy="403860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1941-yilda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topgan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yirik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korxonasi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Chirchiq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shahridagi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O‘zbekkimyomash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kimyo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uskunalari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turbokompressorlar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ventilatorlar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nasoslar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chiqarmoqda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198" name="Picture 6" descr="Архив: Насосы, насос, для напора, для давление воды, вакуумный насос,: 38  000 тг. - Сад / огород Алматы на Olx">
            <a:extLst>
              <a:ext uri="{FF2B5EF4-FFF2-40B4-BE49-F238E27FC236}">
                <a16:creationId xmlns:a16="http://schemas.microsoft.com/office/drawing/2014/main" id="{8E787C63-A2C5-431B-BD77-12C8FD74B8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43000"/>
            <a:ext cx="4400550" cy="2838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Mir Nasosaov">
            <a:extLst>
              <a:ext uri="{FF2B5EF4-FFF2-40B4-BE49-F238E27FC236}">
                <a16:creationId xmlns:a16="http://schemas.microsoft.com/office/drawing/2014/main" id="{F6A748ED-9443-4E9F-9669-9B33127FD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3981450"/>
            <a:ext cx="4191000" cy="2876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264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1295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KOMMUNAL XO‘JALIGI MASHINASOZLIGI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Скругленный прямоугольник 2">
            <a:extLst>
              <a:ext uri="{FF2B5EF4-FFF2-40B4-BE49-F238E27FC236}">
                <a16:creationId xmlns:a16="http://schemas.microsoft.com/office/drawing/2014/main" id="{1F9D0874-B2D3-4A38-8703-43B36C69F1EA}"/>
              </a:ext>
            </a:extLst>
          </p:cNvPr>
          <p:cNvSpPr/>
          <p:nvPr/>
        </p:nvSpPr>
        <p:spPr>
          <a:xfrm>
            <a:off x="5714999" y="2019300"/>
            <a:ext cx="5791201" cy="3352800"/>
          </a:xfrm>
          <a:prstGeom prst="round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Samarqand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liftsozlik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ishlamoqda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yo‘lovchi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yuk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liftlari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yog‘ochga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ishlov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beradigan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stanoklar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chiqariladi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O'zbekistonda lift ishlab chiqarish qaytadan yo'lga qo'yildi">
            <a:extLst>
              <a:ext uri="{FF2B5EF4-FFF2-40B4-BE49-F238E27FC236}">
                <a16:creationId xmlns:a16="http://schemas.microsoft.com/office/drawing/2014/main" id="{42AA2D82-42AA-49F1-BFC1-AD4CA2A4C40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2" r="16879"/>
          <a:stretch/>
        </p:blipFill>
        <p:spPr bwMode="auto">
          <a:xfrm>
            <a:off x="685800" y="1409700"/>
            <a:ext cx="441960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YUMA LIFT&quot; ЗАВОД (&quot;YUMA GREEN&quot; ООО) - ТАШКЕНТ, Узбекистан - телефоны,  местонахождение, режим работы, виды деятельности и другая информация в  справочнике предприятий и организаций Узбекистана Golden Pages">
            <a:extLst>
              <a:ext uri="{FF2B5EF4-FFF2-40B4-BE49-F238E27FC236}">
                <a16:creationId xmlns:a16="http://schemas.microsoft.com/office/drawing/2014/main" id="{50F06AC0-B16F-4B2D-84EA-A408B96F1F1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182"/>
          <a:stretch/>
        </p:blipFill>
        <p:spPr bwMode="auto">
          <a:xfrm>
            <a:off x="712694" y="4004982"/>
            <a:ext cx="4003813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2572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kern="0" noProof="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AVTOMOBILSOZLIK</a:t>
            </a:r>
            <a:endParaRPr kumimoji="0" lang="ru-RU" sz="36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1E964C09-0AF3-4867-BC1A-3EE1DBBB657C}"/>
              </a:ext>
            </a:extLst>
          </p:cNvPr>
          <p:cNvSpPr/>
          <p:nvPr/>
        </p:nvSpPr>
        <p:spPr>
          <a:xfrm>
            <a:off x="228600" y="1066800"/>
            <a:ext cx="11734800" cy="320040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1992-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Respublikasi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Koreyaning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“DAEWOO”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kompaniyasi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hamkorlikda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Andijon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viloyatining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Asaka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paxta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tashiydigan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tirkamalar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negizida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yengil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avtomobillar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chiqaradigan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-Daewoo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(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bugungi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“GM Uzbekistan”)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avtomobil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boshlandi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244" name="Picture 4" descr="Цены (Прайс) на автомобиль Gentra (Lacetti) 2018 » Авто Узбекистан  GM-UZBEKISTAN, Шевроле, Ман-авто, Исузу, Равон в Узбекистане">
            <a:extLst>
              <a:ext uri="{FF2B5EF4-FFF2-40B4-BE49-F238E27FC236}">
                <a16:creationId xmlns:a16="http://schemas.microsoft.com/office/drawing/2014/main" id="{D91B4852-400B-4376-A828-F7FF9B7EC7C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56293" b="72222"/>
          <a:stretch/>
        </p:blipFill>
        <p:spPr bwMode="auto">
          <a:xfrm>
            <a:off x="3810000" y="4641574"/>
            <a:ext cx="33909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Bosh sahifa | UZAUTO MOTORS">
            <a:extLst>
              <a:ext uri="{FF2B5EF4-FFF2-40B4-BE49-F238E27FC236}">
                <a16:creationId xmlns:a16="http://schemas.microsoft.com/office/drawing/2014/main" id="{59C00718-EFFA-4C43-B06F-B5D6A43626C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81" t="6897" r="10652" b="10345"/>
          <a:stretch/>
        </p:blipFill>
        <p:spPr bwMode="auto">
          <a:xfrm>
            <a:off x="7391400" y="4419600"/>
            <a:ext cx="3657600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GM Uzbekistan 2017 narxlari - Официальный Прайс (Цены) на авто gm  uzbekistan за 2017 год в сумах">
            <a:extLst>
              <a:ext uri="{FF2B5EF4-FFF2-40B4-BE49-F238E27FC236}">
                <a16:creationId xmlns:a16="http://schemas.microsoft.com/office/drawing/2014/main" id="{E70F3E5F-6289-4376-A470-07952455F6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56" t="15883" r="14644" b="13369"/>
          <a:stretch/>
        </p:blipFill>
        <p:spPr bwMode="auto">
          <a:xfrm>
            <a:off x="38100" y="4628322"/>
            <a:ext cx="3581400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88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9906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“GM Uzbekistan” </a:t>
            </a:r>
            <a:r>
              <a:rPr lang="en-US" sz="4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Скругленный прямоугольник 2">
            <a:extLst>
              <a:ext uri="{FF2B5EF4-FFF2-40B4-BE49-F238E27FC236}">
                <a16:creationId xmlns:a16="http://schemas.microsoft.com/office/drawing/2014/main" id="{4239960B-9C77-461C-9E0C-0BFAE3609510}"/>
              </a:ext>
            </a:extLst>
          </p:cNvPr>
          <p:cNvSpPr/>
          <p:nvPr/>
        </p:nvSpPr>
        <p:spPr>
          <a:xfrm>
            <a:off x="152400" y="1192696"/>
            <a:ext cx="11887200" cy="1080052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1996-yilda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dastlabki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“Damas”, “Tico”, “Nexia”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rusumli</a:t>
            </a:r>
            <a:endParaRPr lang="ml-IN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yengil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avtomobillar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chiqarildi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66" name="Picture 2" descr="Детальные технические характеристики Chevrolet DAMAS (Шевроле ДАМАС) » Авто  Узбекистан GM-UZBEKISTAN, Шевроле, Ман-авто, Исузу, Равон в Узбекистане">
            <a:extLst>
              <a:ext uri="{FF2B5EF4-FFF2-40B4-BE49-F238E27FC236}">
                <a16:creationId xmlns:a16="http://schemas.microsoft.com/office/drawing/2014/main" id="{3090FEC5-C285-4FA3-83E6-B760464FA4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4" t="4285" r="4314" b="12858"/>
          <a:stretch/>
        </p:blipFill>
        <p:spPr bwMode="auto">
          <a:xfrm>
            <a:off x="9939" y="2971800"/>
            <a:ext cx="4104861" cy="2729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0" name="Picture 6" descr="NEXIA 1 NARXLARI KO'PROQ EGALARIDAN - YouTube">
            <a:extLst>
              <a:ext uri="{FF2B5EF4-FFF2-40B4-BE49-F238E27FC236}">
                <a16:creationId xmlns:a16="http://schemas.microsoft.com/office/drawing/2014/main" id="{4D62D196-804B-491F-BC4D-BE5094ACE1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0" t="14722" b="13521"/>
          <a:stretch/>
        </p:blipFill>
        <p:spPr bwMode="auto">
          <a:xfrm>
            <a:off x="8173281" y="3276600"/>
            <a:ext cx="3982276" cy="2388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Tico">
            <a:extLst>
              <a:ext uri="{FF2B5EF4-FFF2-40B4-BE49-F238E27FC236}">
                <a16:creationId xmlns:a16="http://schemas.microsoft.com/office/drawing/2014/main" id="{EABD645B-551C-408B-9EEC-CF310DF50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5800" y="2744442"/>
            <a:ext cx="3810002" cy="3550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03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“GM Uzbekistan”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Объект 3">
            <a:extLst>
              <a:ext uri="{FF2B5EF4-FFF2-40B4-BE49-F238E27FC236}">
                <a16:creationId xmlns:a16="http://schemas.microsoft.com/office/drawing/2014/main" id="{9368E28A-6AC7-48FC-8435-1208F40C53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8535629"/>
              </p:ext>
            </p:extLst>
          </p:nvPr>
        </p:nvGraphicFramePr>
        <p:xfrm>
          <a:off x="212036" y="1381290"/>
          <a:ext cx="11598964" cy="25811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B3818ACD-668F-4065-9E7E-B352CCDA5765}"/>
              </a:ext>
            </a:extLst>
          </p:cNvPr>
          <p:cNvGrpSpPr/>
          <p:nvPr/>
        </p:nvGrpSpPr>
        <p:grpSpPr>
          <a:xfrm>
            <a:off x="1143000" y="4114800"/>
            <a:ext cx="9982200" cy="1491051"/>
            <a:chOff x="8690193" y="545029"/>
            <a:chExt cx="2906120" cy="1491051"/>
          </a:xfrm>
          <a:solidFill>
            <a:srgbClr val="FFFF00"/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8" name="Прямоугольник 7">
              <a:extLst>
                <a:ext uri="{FF2B5EF4-FFF2-40B4-BE49-F238E27FC236}">
                  <a16:creationId xmlns:a16="http://schemas.microsoft.com/office/drawing/2014/main" id="{9E8BBEF8-AA8A-43FA-977C-A02281E89AFC}"/>
                </a:ext>
              </a:extLst>
            </p:cNvPr>
            <p:cNvSpPr/>
            <p:nvPr/>
          </p:nvSpPr>
          <p:spPr>
            <a:xfrm>
              <a:off x="8690193" y="545029"/>
              <a:ext cx="2906120" cy="1491051"/>
            </a:xfrm>
            <a:prstGeom prst="rect">
              <a:avLst/>
            </a:prstGeom>
            <a:grpFill/>
            <a:sp3d prstMaterial="plastic">
              <a:bevelT w="127000" h="25400" prst="relaxedInset"/>
            </a:sp3d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3">
              <a:scrgbClr r="0" g="0" b="0"/>
            </a:fillRef>
            <a:effectRef idx="2">
              <a:schemeClr val="accent4">
                <a:hueOff val="-4464770"/>
                <a:satOff val="26899"/>
                <a:lumOff val="215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B32ED2D2-F2AD-4898-A733-2955653FAE18}"/>
                </a:ext>
              </a:extLst>
            </p:cNvPr>
            <p:cNvSpPr txBox="1"/>
            <p:nvPr/>
          </p:nvSpPr>
          <p:spPr>
            <a:xfrm>
              <a:off x="8690193" y="545029"/>
              <a:ext cx="2906120" cy="1491051"/>
            </a:xfrm>
            <a:prstGeom prst="rect">
              <a:avLst/>
            </a:prstGeom>
            <a:grpFill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marL="0" lvl="0" indent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8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Ehtiyot</a:t>
              </a:r>
              <a:r>
                <a:rPr lang="en-US" sz="28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qismlari</a:t>
              </a:r>
              <a:r>
                <a:rPr lang="en-US" sz="28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O‘zbekistonda</a:t>
              </a:r>
              <a:r>
                <a:rPr lang="en-US" sz="28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ishlab</a:t>
              </a:r>
              <a:r>
                <a:rPr lang="en-US" sz="28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kern="1200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chiqariladi</a:t>
              </a:r>
              <a:r>
                <a:rPr lang="en-US" sz="2800" b="1" kern="1200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ru-RU" sz="2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7675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“GM Uzbekistan”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427F4E-D2A6-4053-B654-C5D358073D3E}"/>
              </a:ext>
            </a:extLst>
          </p:cNvPr>
          <p:cNvSpPr txBox="1"/>
          <p:nvPr/>
        </p:nvSpPr>
        <p:spPr>
          <a:xfrm>
            <a:off x="304800" y="1181100"/>
            <a:ext cx="4572000" cy="44958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Bugungi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kunda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respublikaning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250 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ortiq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korxonalari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mahsulotlarini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Asaka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shahridagi</a:t>
            </a:r>
            <a:r>
              <a:rPr lang="ml-IN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avtozavodga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yetkazib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bermoqda</a:t>
            </a:r>
            <a:r>
              <a:rPr lang="en-US" sz="32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32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BCCE199-BC7C-49B2-920C-EE69AAB4EC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750" t="25513" r="25000" b="23413"/>
          <a:stretch/>
        </p:blipFill>
        <p:spPr>
          <a:xfrm>
            <a:off x="5029200" y="1143000"/>
            <a:ext cx="7010400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92797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14478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“GM Uzbekistan”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zavodining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yordamchi</a:t>
            </a:r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korxonalari</a:t>
            </a:r>
            <a:endParaRPr lang="ru-RU" sz="4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E1B44915-BA56-4787-B372-F7411B7796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375" t="27767" r="25000" b="18874"/>
          <a:stretch/>
        </p:blipFill>
        <p:spPr>
          <a:xfrm>
            <a:off x="1295400" y="1600200"/>
            <a:ext cx="8991600" cy="4953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864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“GM Uzbekistan” </a:t>
            </a:r>
            <a:r>
              <a:rPr lang="en-US" sz="4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endParaRPr lang="ru-RU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Группа 2">
            <a:extLst>
              <a:ext uri="{FF2B5EF4-FFF2-40B4-BE49-F238E27FC236}">
                <a16:creationId xmlns:a16="http://schemas.microsoft.com/office/drawing/2014/main" id="{0E7446D8-7C5B-49ED-B302-092F720833FF}"/>
              </a:ext>
            </a:extLst>
          </p:cNvPr>
          <p:cNvGrpSpPr/>
          <p:nvPr/>
        </p:nvGrpSpPr>
        <p:grpSpPr>
          <a:xfrm>
            <a:off x="228600" y="1143000"/>
            <a:ext cx="11734800" cy="1600200"/>
            <a:chOff x="8690193" y="545029"/>
            <a:chExt cx="2906120" cy="2819400"/>
          </a:xfrm>
          <a:solidFill>
            <a:schemeClr val="accent4">
              <a:lumMod val="40000"/>
              <a:lumOff val="60000"/>
            </a:schemeClr>
          </a:solidFill>
          <a:scene3d>
            <a:camera prst="orthographicFront"/>
            <a:lightRig rig="threePt" dir="t">
              <a:rot lat="0" lon="0" rev="7500000"/>
            </a:lightRig>
          </a:scene3d>
        </p:grpSpPr>
        <p:sp>
          <p:nvSpPr>
            <p:cNvPr id="4" name="Прямоугольник 3">
              <a:extLst>
                <a:ext uri="{FF2B5EF4-FFF2-40B4-BE49-F238E27FC236}">
                  <a16:creationId xmlns:a16="http://schemas.microsoft.com/office/drawing/2014/main" id="{4FAD3DFD-8717-4AFD-9F02-2A60E8F7374E}"/>
                </a:ext>
              </a:extLst>
            </p:cNvPr>
            <p:cNvSpPr/>
            <p:nvPr/>
          </p:nvSpPr>
          <p:spPr>
            <a:xfrm>
              <a:off x="8690193" y="545029"/>
              <a:ext cx="2906120" cy="1491051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736F587-B359-4C25-AD3B-32FB46DDC9C3}"/>
                </a:ext>
              </a:extLst>
            </p:cNvPr>
            <p:cNvSpPr txBox="1"/>
            <p:nvPr/>
          </p:nvSpPr>
          <p:spPr>
            <a:xfrm>
              <a:off x="8690193" y="545029"/>
              <a:ext cx="2906120" cy="28194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199136" tIns="199136" rIns="199136" bIns="199136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“GM Uzbekistan”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zavodining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Xorazm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viloyati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filiali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yiliga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40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ming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avtomobil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ishlab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chiqarish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quvvatiga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ega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bo‘lib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“Damas”, “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Labo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”, “Orlando”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rusumli</a:t>
              </a:r>
              <a:r>
                <a:rPr lang="ml-IN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avtomobillar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ishlab</a:t>
              </a:r>
              <a:r>
                <a:rPr lang="en-US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chiqariladi</a:t>
              </a:r>
              <a:r>
                <a:rPr lang="ml-IN" sz="2800" b="1" dirty="0">
                  <a:solidFill>
                    <a:srgbClr val="00206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</a:t>
              </a:r>
              <a:endParaRPr lang="ru-RU" sz="2800" b="1" kern="12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pic>
        <p:nvPicPr>
          <p:cNvPr id="6" name="Picture 2" descr="Детальные технические характеристики Chevrolet DAMAS (Шевроле ДАМАС) » Авто  Узбекистан GM-UZBEKISTAN, Шевроле, Ман-авто, Исузу, Равон в Узбекистане">
            <a:extLst>
              <a:ext uri="{FF2B5EF4-FFF2-40B4-BE49-F238E27FC236}">
                <a16:creationId xmlns:a16="http://schemas.microsoft.com/office/drawing/2014/main" id="{870B308B-20E8-4A89-9793-362995E286D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74" t="4285" r="4314" b="12858"/>
          <a:stretch/>
        </p:blipFill>
        <p:spPr bwMode="auto">
          <a:xfrm>
            <a:off x="0" y="3429000"/>
            <a:ext cx="4104861" cy="2819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Купить Chevrolet Orlando 2020 в Москве: комплектации и цены от официального  дилера">
            <a:extLst>
              <a:ext uri="{FF2B5EF4-FFF2-40B4-BE49-F238E27FC236}">
                <a16:creationId xmlns:a16="http://schemas.microsoft.com/office/drawing/2014/main" id="{42665026-EDA7-4128-9A45-1166465F33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44" t="15333" r="7334" b="18000"/>
          <a:stretch/>
        </p:blipFill>
        <p:spPr bwMode="auto">
          <a:xfrm>
            <a:off x="4038600" y="3429000"/>
            <a:ext cx="449580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HEVROLET LABO">
            <a:extLst>
              <a:ext uri="{FF2B5EF4-FFF2-40B4-BE49-F238E27FC236}">
                <a16:creationId xmlns:a16="http://schemas.microsoft.com/office/drawing/2014/main" id="{8E536DAD-1946-45E8-A9F6-3DDBA9FF072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 bwMode="auto">
          <a:xfrm>
            <a:off x="8534400" y="3733800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8865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O‘ZBEKISTON AVTOMOBILLARI EKSPORTI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16386" name="Picture 2" descr="Статус заявки поставок автомобилей GM Uzbekistan можно узнать на сайте  компании | infoCOM.UZ">
            <a:extLst>
              <a:ext uri="{FF2B5EF4-FFF2-40B4-BE49-F238E27FC236}">
                <a16:creationId xmlns:a16="http://schemas.microsoft.com/office/drawing/2014/main" id="{F37CF6BB-C18A-437D-A61F-29369D8BBA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066800"/>
            <a:ext cx="101346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8329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lvl="0" algn="ctr">
              <a:defRPr/>
            </a:pP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“Hyundai-Namangan KD”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avtomobil</a:t>
            </a:r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zavodi</a:t>
            </a:r>
            <a:endParaRPr kumimoji="0" lang="ru-RU" sz="7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F0FDC7-3156-47A2-8466-7039B97966B3}"/>
              </a:ext>
            </a:extLst>
          </p:cNvPr>
          <p:cNvSpPr txBox="1"/>
          <p:nvPr/>
        </p:nvSpPr>
        <p:spPr>
          <a:xfrm>
            <a:off x="228600" y="947530"/>
            <a:ext cx="11734800" cy="1905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Janubiy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Koreya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O‘zbekiston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davlatlari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o‘rtasidagi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qo‘shma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korxona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Dastlabki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bosqichda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zavod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400 ta 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yuk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avtomobillari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mikroavtobuslar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avtobuslar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chiqaradi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Zavod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quvvati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keyinchalik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2,5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avtomobilga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yetkaziladi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chiqarilayotgan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avtomobillar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lokalizatsiyasi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50%ni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tashkil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600" b="1" dirty="0" err="1">
                <a:latin typeface="Arial" panose="020B0604020202020204" pitchFamily="34" charset="0"/>
                <a:cs typeface="Arial" panose="020B0604020202020204" pitchFamily="34" charset="0"/>
              </a:rPr>
              <a:t>qiladi</a:t>
            </a:r>
            <a:r>
              <a:rPr lang="en-US" sz="26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6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362" name="Picture 2" descr="5 новых брендов в автопроме Узбекистана | Kaktakto?!">
            <a:extLst>
              <a:ext uri="{FF2B5EF4-FFF2-40B4-BE49-F238E27FC236}">
                <a16:creationId xmlns:a16="http://schemas.microsoft.com/office/drawing/2014/main" id="{AF51B31E-293A-4608-8D3F-E557C6DECD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" t="8667" r="8001" b="11333"/>
          <a:stretch/>
        </p:blipFill>
        <p:spPr bwMode="auto">
          <a:xfrm>
            <a:off x="241852" y="2922103"/>
            <a:ext cx="5244548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4" name="Picture 4" descr="Купить борт HD 35 Hyundai в Челябинске">
            <a:extLst>
              <a:ext uri="{FF2B5EF4-FFF2-40B4-BE49-F238E27FC236}">
                <a16:creationId xmlns:a16="http://schemas.microsoft.com/office/drawing/2014/main" id="{D537CA0D-A7DD-4548-A636-E191242CC1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50" t="12042" r="7812" b="14749"/>
          <a:stretch/>
        </p:blipFill>
        <p:spPr bwMode="auto">
          <a:xfrm>
            <a:off x="5867400" y="3200399"/>
            <a:ext cx="5638800" cy="3455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3603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YENGIL TIJORAT AVTOMOBILLARI</a:t>
            </a:r>
            <a:endParaRPr kumimoji="0" lang="ru-RU" sz="4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61E3A51-300A-4B30-B491-979EAF14C591}"/>
              </a:ext>
            </a:extLst>
          </p:cNvPr>
          <p:cNvSpPr txBox="1"/>
          <p:nvPr/>
        </p:nvSpPr>
        <p:spPr>
          <a:xfrm>
            <a:off x="152400" y="1066800"/>
            <a:ext cx="11734800" cy="2514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2017-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vt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t”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АК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nsiyaning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“P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Citr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ое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n”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guruhi</a:t>
            </a:r>
            <a:r>
              <a:rPr lang="ml-I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o‘rt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O‘zb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kist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yo‘lovchi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yuk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tashishga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mo‘ljallangan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y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ngil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tij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vt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bill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rini</a:t>
            </a:r>
            <a:r>
              <a:rPr lang="ml-I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ruvchi</a:t>
            </a:r>
            <a:r>
              <a:rPr lang="ml-I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qo‘shm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rp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etish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bo‘yich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lishuv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imz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ndi</a:t>
            </a:r>
            <a:r>
              <a:rPr lang="ml-I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Ung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ko‘r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а,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Jizz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ах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erkin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z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sid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ml-I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Qo‘shm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хо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yilig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16000 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 </a:t>
            </a:r>
            <a:r>
              <a:rPr lang="ru-RU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vt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ril</a:t>
            </a:r>
            <a:r>
              <a:rPr lang="ru-RU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</a:t>
            </a:r>
            <a:r>
              <a:rPr lang="ml-IN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314" name="Picture 2" descr="Шавкат Мирзиёев Жиззахда борпо этилаётган “Пежо Ситроен” автомобиль  заводини бориб кўрди - YouTube">
            <a:extLst>
              <a:ext uri="{FF2B5EF4-FFF2-40B4-BE49-F238E27FC236}">
                <a16:creationId xmlns:a16="http://schemas.microsoft.com/office/drawing/2014/main" id="{9F60CDEA-9918-4D0D-9AE0-29E41D6D764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75" t="24444" r="22500" b="21111"/>
          <a:stretch/>
        </p:blipFill>
        <p:spPr bwMode="auto">
          <a:xfrm>
            <a:off x="533400" y="3657600"/>
            <a:ext cx="5029201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6" name="Picture 4" descr="ЎзА - “Uzbekistan Peugeot Citroen Automotive” заводида йилига 16 минг  “Peugeot Expert” ва “Peugeot Boxer” русумидаги экспортбоп тижорат  автомобиллари ишлаб чиқарилади">
            <a:extLst>
              <a:ext uri="{FF2B5EF4-FFF2-40B4-BE49-F238E27FC236}">
                <a16:creationId xmlns:a16="http://schemas.microsoft.com/office/drawing/2014/main" id="{7858D425-265F-48BB-BAB8-905547CCCC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0" t="11628" r="7577" b="11628"/>
          <a:stretch/>
        </p:blipFill>
        <p:spPr bwMode="auto">
          <a:xfrm>
            <a:off x="6629400" y="3657600"/>
            <a:ext cx="43434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244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0" y="0"/>
            <a:ext cx="12192000" cy="914400"/>
          </a:xfrm>
          <a:prstGeom prst="rect">
            <a:avLst/>
          </a:prstGeom>
          <a:solidFill>
            <a:srgbClr val="0070C0"/>
          </a:solidFill>
          <a:ln w="25400" cap="flat" cmpd="sng" algn="ctr">
            <a:solidFill>
              <a:srgbClr val="0070C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ELEKTROMOBILLAR</a:t>
            </a:r>
            <a:endParaRPr kumimoji="0" lang="ru-RU" sz="44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F0FDC7-3156-47A2-8466-7039B97966B3}"/>
              </a:ext>
            </a:extLst>
          </p:cNvPr>
          <p:cNvSpPr txBox="1"/>
          <p:nvPr/>
        </p:nvSpPr>
        <p:spPr>
          <a:xfrm>
            <a:off x="228600" y="1066800"/>
            <a:ext cx="11734800" cy="19050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spcFirstLastPara="0" vert="horz" wrap="square" lIns="199136" tIns="199136" rIns="199136" bIns="199136" numCol="1" spcCol="1270" anchor="ctr" anchorCtr="0">
            <a:noAutofit/>
          </a:bodyPr>
          <a:lstStyle/>
          <a:p>
            <a:pPr lvl="0" algn="ctr" defTabSz="12446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Qo‘qon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erkin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iqtisodiy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zonasida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bilan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hamkorlikda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elektromobillar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chiqarish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loyihalashtirilmoqda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Elektromobillar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marta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quvvatlantirilgandan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so‘ng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150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kilometr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masofani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bosib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o‘tadi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Mazkur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loyiha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ishga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tushsa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yiliga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ming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dona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elektromobil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ishlab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chiqariladi</a:t>
            </a: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u-RU" sz="2800" b="1" kern="12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338" name="Picture 2" descr="Bloger O'zbekistonda ishlab chiqarilishi rejalashtirilayotgan  elektromobilni sinovdan o'tkazdi – Spot">
            <a:extLst>
              <a:ext uri="{FF2B5EF4-FFF2-40B4-BE49-F238E27FC236}">
                <a16:creationId xmlns:a16="http://schemas.microsoft.com/office/drawing/2014/main" id="{2C27F626-9C79-45E4-8756-FEE517AB1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64" t="30574" r="54706" b="12914"/>
          <a:stretch/>
        </p:blipFill>
        <p:spPr bwMode="auto">
          <a:xfrm>
            <a:off x="685800" y="3124200"/>
            <a:ext cx="47244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0" name="Picture 4" descr="Четыре электромобиля, которые стоят дешевле автомобилей GM Uzbekistan – Spot">
            <a:extLst>
              <a:ext uri="{FF2B5EF4-FFF2-40B4-BE49-F238E27FC236}">
                <a16:creationId xmlns:a16="http://schemas.microsoft.com/office/drawing/2014/main" id="{CB60AD16-72F0-4D5C-92F6-313E948A53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56" t="8666" r="15333" b="10000"/>
          <a:stretch/>
        </p:blipFill>
        <p:spPr bwMode="auto">
          <a:xfrm>
            <a:off x="6096000" y="3124200"/>
            <a:ext cx="4876800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231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3"/>
          <p:cNvSpPr txBox="1">
            <a:spLocks/>
          </p:cNvSpPr>
          <p:nvPr/>
        </p:nvSpPr>
        <p:spPr>
          <a:xfrm>
            <a:off x="0" y="1"/>
            <a:ext cx="12192000" cy="836084"/>
          </a:xfrm>
          <a:prstGeom prst="rect">
            <a:avLst/>
          </a:prstGeom>
          <a:solidFill>
            <a:srgbClr val="0070C0"/>
          </a:solidFill>
          <a:ln w="12700" cap="flat" cmpd="sng" algn="ctr">
            <a:solidFill>
              <a:srgbClr val="0070C0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MUSTAQIL BAJARISH UCHUN TOPSHIRIQ:</a:t>
            </a:r>
            <a:endParaRPr lang="ru-RU" sz="4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825501" y="1121833"/>
            <a:ext cx="9918699" cy="1058333"/>
          </a:xfrm>
          <a:prstGeom prst="rect">
            <a:avLst/>
          </a:prstGeom>
          <a:ln w="9525" cap="flat" cmpd="sng" algn="ctr">
            <a:solidFill>
              <a:schemeClr val="accent2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Darslikdagi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“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Mashinasozlik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uning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tarmoqlari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Avtomobilsozlik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”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mavzularni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o‘qing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933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829827" y="2372783"/>
            <a:ext cx="9914373" cy="124883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 cap="flat" cmpd="sng" algn="ctr">
            <a:solidFill>
              <a:schemeClr val="accent1"/>
            </a:solidFill>
            <a:prstDash val="solid"/>
            <a:miter lim="800000"/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pPr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2.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Darslikning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58-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va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61-sahifalaridagi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savollarga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javob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3200" b="1" dirty="0" err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yozing</a:t>
            </a:r>
            <a:r>
              <a:rPr lang="en-US" sz="3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</p:txBody>
      </p:sp>
      <p:pic>
        <p:nvPicPr>
          <p:cNvPr id="5" name="Picture 6" descr="Анкетирование в педагогике и его необходимость для контроля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399" y="3814233"/>
            <a:ext cx="5943601" cy="27214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122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1257</TotalTime>
  <Words>758</Words>
  <Application>Microsoft Office PowerPoint</Application>
  <PresentationFormat>Широкоэкранный</PresentationFormat>
  <Paragraphs>85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Open Sans</vt:lpstr>
      <vt:lpstr>Open Sans Light</vt:lpstr>
      <vt:lpstr>Verdana</vt:lpstr>
      <vt:lpstr>Office Theme</vt:lpstr>
      <vt:lpstr>1_Office Theme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IRRIGATSIYA MASHINASOZLIGI</vt:lpstr>
      <vt:lpstr> MASHINASOZLIK SANOATI</vt:lpstr>
      <vt:lpstr>ПРВ</vt:lpstr>
      <vt:lpstr>MASHINASOZLIK KORXONALARI</vt:lpstr>
      <vt:lpstr>Презентация PowerPoint</vt:lpstr>
      <vt:lpstr>Презентация PowerPoint</vt:lpstr>
      <vt:lpstr>“O‘zbekto‘qimachilikmash” korxonasi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Кирилл</dc:creator>
  <cp:lastModifiedBy>Пользователь</cp:lastModifiedBy>
  <cp:revision>107</cp:revision>
  <dcterms:created xsi:type="dcterms:W3CDTF">2020-06-30T15:34:35Z</dcterms:created>
  <dcterms:modified xsi:type="dcterms:W3CDTF">2020-10-16T09:46:22Z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2019-08-06T00:00:00Z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2020-06-30T00:00:00Z</vt:filetime>
  </property>
</Properties>
</file>