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261" r:id="rId5"/>
    <p:sldId id="269" r:id="rId6"/>
    <p:sldId id="309" r:id="rId7"/>
    <p:sldId id="270" r:id="rId8"/>
    <p:sldId id="310" r:id="rId9"/>
    <p:sldId id="317" r:id="rId10"/>
    <p:sldId id="315" r:id="rId11"/>
    <p:sldId id="316" r:id="rId12"/>
    <p:sldId id="318" r:id="rId13"/>
    <p:sldId id="293" r:id="rId14"/>
    <p:sldId id="274" r:id="rId15"/>
    <p:sldId id="324" r:id="rId16"/>
    <p:sldId id="319" r:id="rId17"/>
    <p:sldId id="325" r:id="rId18"/>
    <p:sldId id="294" r:id="rId19"/>
    <p:sldId id="285" r:id="rId20"/>
    <p:sldId id="326" r:id="rId21"/>
    <p:sldId id="327" r:id="rId22"/>
    <p:sldId id="322" r:id="rId23"/>
    <p:sldId id="323" r:id="rId24"/>
    <p:sldId id="292" r:id="rId25"/>
    <p:sldId id="295" r:id="rId26"/>
    <p:sldId id="328" r:id="rId27"/>
    <p:sldId id="296" r:id="rId28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083" autoAdjust="0"/>
  </p:normalViewPr>
  <p:slideViewPr>
    <p:cSldViewPr>
      <p:cViewPr varScale="1">
        <p:scale>
          <a:sx n="55" d="100"/>
          <a:sy n="55" d="100"/>
        </p:scale>
        <p:origin x="1004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21568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676400" y="1371600"/>
            <a:ext cx="6083299" cy="464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4000" b="1" dirty="0">
              <a:solidFill>
                <a:schemeClr val="tx1">
                  <a:lumMod val="50000"/>
                </a:schemeClr>
              </a:solidFill>
            </a:endParaRPr>
          </a:p>
          <a:p>
            <a:pPr algn="ctr"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4000" b="1" dirty="0" smtClean="0">
                <a:solidFill>
                  <a:srgbClr val="000000"/>
                </a:solidFill>
              </a:rPr>
              <a:t>MAVZU: </a:t>
            </a:r>
            <a:r>
              <a:rPr lang="en-US" altLang="ru-RU" sz="4000" b="1" dirty="0" smtClean="0">
                <a:solidFill>
                  <a:srgbClr val="000000"/>
                </a:solidFill>
              </a:rPr>
              <a:t>QORA </a:t>
            </a:r>
            <a:r>
              <a:rPr lang="en-US" altLang="ru-RU" sz="4000" b="1" dirty="0">
                <a:solidFill>
                  <a:srgbClr val="000000"/>
                </a:solidFill>
              </a:rPr>
              <a:t>VA RANGLI METALLURGIYA SANOATI</a:t>
            </a:r>
            <a:endParaRPr lang="ru-RU" altLang="ru-RU" sz="4000" b="1" dirty="0">
              <a:solidFill>
                <a:srgbClr val="000000"/>
              </a:solidFill>
            </a:endParaRPr>
          </a:p>
          <a:p>
            <a:pPr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40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151" y="2512484"/>
            <a:ext cx="728133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31418" y="356614"/>
            <a:ext cx="186666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69610" y="351276"/>
            <a:ext cx="1828478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46649" y="533400"/>
            <a:ext cx="795383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ru-RU" sz="54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42568" y="766429"/>
            <a:ext cx="983147" cy="518191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2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696384" y="533400"/>
            <a:ext cx="709083" cy="984251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285" y="893234"/>
            <a:ext cx="131233" cy="230717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438151" y="4415836"/>
            <a:ext cx="704849" cy="16039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026" name="Picture 2" descr="Отрасли цветной металлургии. Страны лидеры цветной металлургии">
            <a:extLst>
              <a:ext uri="{FF2B5EF4-FFF2-40B4-BE49-F238E27FC236}">
                <a16:creationId xmlns:a16="http://schemas.microsoft.com/office/drawing/2014/main" id="{3AAD9E9E-6E35-4C79-A703-00ED5F781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2362200"/>
            <a:ext cx="3429000" cy="3127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 txBox="1">
            <a:spLocks/>
          </p:cNvSpPr>
          <p:nvPr/>
        </p:nvSpPr>
        <p:spPr>
          <a:xfrm>
            <a:off x="304800" y="1564728"/>
            <a:ext cx="5334000" cy="5140872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O‘zbekistondagi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korxonasi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1946-yilda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Zavodda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po‘lat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prokat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1950-yilda </a:t>
            </a:r>
            <a:endParaRPr lang="en-US" sz="3200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119 </a:t>
            </a:r>
            <a:r>
              <a:rPr lang="en-US" sz="32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po‘lat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eritilgan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76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prokat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chiqarilgan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kern="0" dirty="0">
              <a:solidFill>
                <a:srgbClr val="000000"/>
              </a:solidFill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0668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BEKOBOD METALLURGIYA ZAVODI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Катанка. Справочник.">
            <a:extLst>
              <a:ext uri="{FF2B5EF4-FFF2-40B4-BE49-F238E27FC236}">
                <a16:creationId xmlns:a16="http://schemas.microsoft.com/office/drawing/2014/main" id="{72B11E11-28D3-4021-BEEF-67C8E9712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524000"/>
            <a:ext cx="6096000" cy="518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12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METALLURGIYA ZAVODI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995363"/>
            <a:ext cx="5943600" cy="5557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Текст 6">
            <a:extLst>
              <a:ext uri="{FF2B5EF4-FFF2-40B4-BE49-F238E27FC236}">
                <a16:creationId xmlns:a16="http://schemas.microsoft.com/office/drawing/2014/main" id="{3D851BAF-6753-4072-9AC6-AC05F93BB2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" y="995363"/>
            <a:ext cx="5867401" cy="5710237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2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m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ml-IN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t. Z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dg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vstriya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rilg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v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uskun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k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ltiril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vt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rg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qurilishd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pits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md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ех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nik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t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yyorl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08514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RANGLI METALLURGIYA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55688" y="1143000"/>
            <a:ext cx="70363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metallarni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boyitish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eritish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qotishmalar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chiqarishni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birlashtiradi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911431"/>
            <a:ext cx="4724400" cy="27466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132" y="1075467"/>
            <a:ext cx="4724400" cy="2696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2" name="Picture 2" descr="Oxu.az - Qızıl bahalaşacaq">
            <a:extLst>
              <a:ext uri="{FF2B5EF4-FFF2-40B4-BE49-F238E27FC236}">
                <a16:creationId xmlns:a16="http://schemas.microsoft.com/office/drawing/2014/main" id="{2D273525-0E67-4A36-8313-5A29F39B6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205103"/>
            <a:ext cx="6553200" cy="345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39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RANGLI METALLAR GURUHI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603AF3EB-73B7-4D59-BF34-4581A91D99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807564"/>
              </p:ext>
            </p:extLst>
          </p:nvPr>
        </p:nvGraphicFramePr>
        <p:xfrm>
          <a:off x="152400" y="1143000"/>
          <a:ext cx="11658600" cy="32004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2331720">
                  <a:extLst>
                    <a:ext uri="{9D8B030D-6E8A-4147-A177-3AD203B41FA5}">
                      <a16:colId xmlns:a16="http://schemas.microsoft.com/office/drawing/2014/main" val="2934760896"/>
                    </a:ext>
                  </a:extLst>
                </a:gridCol>
                <a:gridCol w="2087880">
                  <a:extLst>
                    <a:ext uri="{9D8B030D-6E8A-4147-A177-3AD203B41FA5}">
                      <a16:colId xmlns:a16="http://schemas.microsoft.com/office/drawing/2014/main" val="3146429768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546431776"/>
                    </a:ext>
                  </a:extLst>
                </a:gridCol>
                <a:gridCol w="2164080">
                  <a:extLst>
                    <a:ext uri="{9D8B030D-6E8A-4147-A177-3AD203B41FA5}">
                      <a16:colId xmlns:a16="http://schemas.microsoft.com/office/drawing/2014/main" val="2027243467"/>
                    </a:ext>
                  </a:extLst>
                </a:gridCol>
                <a:gridCol w="2331720">
                  <a:extLst>
                    <a:ext uri="{9D8B030D-6E8A-4147-A177-3AD203B41FA5}">
                      <a16:colId xmlns:a16="http://schemas.microsoft.com/office/drawing/2014/main" val="1584229047"/>
                    </a:ext>
                  </a:extLst>
                </a:gridCol>
              </a:tblGrid>
              <a:tr h="16002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Og‘ir</a:t>
                      </a:r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metallar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Yengil</a:t>
                      </a:r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metallar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Qimmatbaho</a:t>
                      </a:r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metallar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Qiyin</a:t>
                      </a:r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eruvchi</a:t>
                      </a:r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metallar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Nodir</a:t>
                      </a:r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metallar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9947802"/>
                  </a:ext>
                </a:extLst>
              </a:tr>
              <a:tr h="16002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Mis,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qalayi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qo‘rg‘oshin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nikel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rux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Aluminiy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magniy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en-US" sz="3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titan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Oltin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kumush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en-US" sz="3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platina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Volfram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molibden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Uran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germaniy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610980"/>
                  </a:ext>
                </a:extLst>
              </a:tr>
            </a:tbl>
          </a:graphicData>
        </a:graphic>
      </p:graphicFrame>
      <p:pic>
        <p:nvPicPr>
          <p:cNvPr id="11266" name="Picture 2" descr="Mf 100 mis kontaklı naqil - Conform MMC Баку купить">
            <a:extLst>
              <a:ext uri="{FF2B5EF4-FFF2-40B4-BE49-F238E27FC236}">
                <a16:creationId xmlns:a16="http://schemas.microsoft.com/office/drawing/2014/main" id="{A3DDCDEA-F619-4429-ABFF-FE3998AFC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71" y="4575629"/>
            <a:ext cx="2803071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Алюминий: цена за 1 кг, свойства и применение, получение, состав">
            <a:extLst>
              <a:ext uri="{FF2B5EF4-FFF2-40B4-BE49-F238E27FC236}">
                <a16:creationId xmlns:a16="http://schemas.microsoft.com/office/drawing/2014/main" id="{CFBABA1B-D5C3-4A6C-97A2-54F7CACFE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443" y="4593771"/>
            <a:ext cx="2743200" cy="1886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O'zbekiston so'nggi ikki yilda oltin sotishni keskin ko'paytirdi - xabar.uz">
            <a:extLst>
              <a:ext uri="{FF2B5EF4-FFF2-40B4-BE49-F238E27FC236}">
                <a16:creationId xmlns:a16="http://schemas.microsoft.com/office/drawing/2014/main" id="{DC216C7C-BEEF-4756-AB99-CCE70FFA3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593772"/>
            <a:ext cx="2895600" cy="1886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Вольфрам - самый тугоплавкий металл в мире | Ювелирум">
            <a:extLst>
              <a:ext uri="{FF2B5EF4-FFF2-40B4-BE49-F238E27FC236}">
                <a16:creationId xmlns:a16="http://schemas.microsoft.com/office/drawing/2014/main" id="{57D70B6C-848D-4811-9995-B776F441D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3957" y="4593772"/>
            <a:ext cx="2853872" cy="1886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52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990600"/>
            <a:ext cx="1158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Mamlakatimizda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mis,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qo‘rg‘oshin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rux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volfram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molibden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rudalarining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zaxirasi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mis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konlarining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906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RANGLI METALLURGIYA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Jahon mis bozori: ruda qazib olish, ishlab chiqarish, iste'mol, misning  jahon narxlari. Rossiyadagi mis ishlab chiqarish markazlari: xususiyatlari,  asosiy korxonalari">
            <a:extLst>
              <a:ext uri="{FF2B5EF4-FFF2-40B4-BE49-F238E27FC236}">
                <a16:creationId xmlns:a16="http://schemas.microsoft.com/office/drawing/2014/main" id="{98C27856-EF2F-4206-A8FB-5A22B6B75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60260"/>
            <a:ext cx="5791200" cy="4100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Yer yuzidagi “qora tuynuk”lar">
            <a:extLst>
              <a:ext uri="{FF2B5EF4-FFF2-40B4-BE49-F238E27FC236}">
                <a16:creationId xmlns:a16="http://schemas.microsoft.com/office/drawing/2014/main" id="{27F0511C-1077-47F1-A7BB-A1E48E7A0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560260"/>
            <a:ext cx="5943600" cy="4100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64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295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MIS RUDASI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316DADA-70CB-41B3-BAB7-8E1A6E05CE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8400" y="1828800"/>
            <a:ext cx="5791200" cy="3323987"/>
          </a:xfrm>
        </p:spPr>
        <p:txBody>
          <a:bodyPr/>
          <a:lstStyle/>
          <a:p>
            <a:pPr algn="ctr"/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rudasi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molibden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Mamlakatimizda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mis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eritish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Olmaliq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kon-metallurgiya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kombinati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Olmaliq kon-metallurgiya kombinati ochiq mis konida rudalarni qayta ishlash  miqdorini ko'paytiradi">
            <a:extLst>
              <a:ext uri="{FF2B5EF4-FFF2-40B4-BE49-F238E27FC236}">
                <a16:creationId xmlns:a16="http://schemas.microsoft.com/office/drawing/2014/main" id="{2A1574ED-A766-4706-8EBE-F9E478C44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752600"/>
            <a:ext cx="5943600" cy="449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57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BOYITISH FABRIKASI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A3585E4-96CF-4117-971A-6BA897388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143000"/>
            <a:ext cx="11506200" cy="1325563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Boyitish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fabrikasi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rudaning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keraksiz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qo‘shilmalarini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sifatlarini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orttiruvchi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korxona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Shavkat Mirziyoyev har 19 sekundda bitta mahsulot tayyorlaydigan  texnoparkni ochib berdi (foto) — Sof.uz">
            <a:extLst>
              <a:ext uri="{FF2B5EF4-FFF2-40B4-BE49-F238E27FC236}">
                <a16:creationId xmlns:a16="http://schemas.microsoft.com/office/drawing/2014/main" id="{A903B05A-2AA3-417C-948A-576DA174B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29" y="2590800"/>
            <a:ext cx="5622471" cy="4049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EBNER | Термообрабатывающее оборудование для цветных металлов">
            <a:extLst>
              <a:ext uri="{FF2B5EF4-FFF2-40B4-BE49-F238E27FC236}">
                <a16:creationId xmlns:a16="http://schemas.microsoft.com/office/drawing/2014/main" id="{877E80EC-0411-4BEC-A059-466E51A7E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2" y="2590800"/>
            <a:ext cx="5600698" cy="4049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866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3716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CHIRCHIQ QIYIN ERIYDIGAN VA QATTIQ QOTISHMALAR ZAVODI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E405115-D8F4-4C3D-96F3-C911A08032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397000"/>
            <a:ext cx="12496800" cy="1661993"/>
          </a:xfrm>
        </p:spPr>
        <p:txBody>
          <a:bodyPr/>
          <a:lstStyle/>
          <a:p>
            <a:pPr algn="ctr"/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mahsulotidan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elektrotexnika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asbobsozlik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tarmoqlarida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Металлургия">
            <a:extLst>
              <a:ext uri="{FF2B5EF4-FFF2-40B4-BE49-F238E27FC236}">
                <a16:creationId xmlns:a16="http://schemas.microsoft.com/office/drawing/2014/main" id="{A2CC6AB3-3AC5-4BDA-B59E-803F3891F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124934"/>
            <a:ext cx="5867400" cy="3504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Оборудование металлургической промышленности. Компания «Неваэнергоатом»">
            <a:extLst>
              <a:ext uri="{FF2B5EF4-FFF2-40B4-BE49-F238E27FC236}">
                <a16:creationId xmlns:a16="http://schemas.microsoft.com/office/drawing/2014/main" id="{9CAF8A58-6B45-42CE-AC28-39EE4BAA7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3124934"/>
            <a:ext cx="5791201" cy="35044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03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6A0EFDB-D170-4FF8-B392-09922F6E1F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10400" y="1066799"/>
            <a:ext cx="4539343" cy="3139321"/>
          </a:xfrm>
        </p:spPr>
        <p:txBody>
          <a:bodyPr/>
          <a:lstStyle/>
          <a:p>
            <a:pPr algn="ctr"/>
            <a:r>
              <a:rPr lang="en-US" sz="3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3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metall. U </a:t>
            </a:r>
            <a:r>
              <a:rPr lang="en-US" sz="3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elektronika</a:t>
            </a:r>
            <a:r>
              <a:rPr lang="en-US" sz="3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3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chiqarishda</a:t>
            </a:r>
            <a:r>
              <a:rPr lang="en-US" sz="3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3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kemalarda</a:t>
            </a:r>
            <a:r>
              <a:rPr lang="en-US" sz="3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atom </a:t>
            </a:r>
            <a:r>
              <a:rPr lang="en-US" sz="3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reaktorlarida</a:t>
            </a:r>
            <a:r>
              <a:rPr lang="en-US" sz="3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3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Золото — Википедия">
            <a:extLst>
              <a:ext uri="{FF2B5EF4-FFF2-40B4-BE49-F238E27FC236}">
                <a16:creationId xmlns:a16="http://schemas.microsoft.com/office/drawing/2014/main" id="{B4ACB681-286F-4029-9EF3-262BFF63C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077686"/>
            <a:ext cx="5301342" cy="3037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Золото необработанное ::: альбом Фото золота и денег ::: РАЗНОЕ » Хобби /  фото 29828246 640 x 480 io.ua">
            <a:extLst>
              <a:ext uri="{FF2B5EF4-FFF2-40B4-BE49-F238E27FC236}">
                <a16:creationId xmlns:a16="http://schemas.microsoft.com/office/drawing/2014/main" id="{CE308660-4051-4F72-810E-CDD7EF3EB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799" y="4206121"/>
            <a:ext cx="4098471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Стоимость золота достигла семилетнего максимума">
            <a:extLst>
              <a:ext uri="{FF2B5EF4-FFF2-40B4-BE49-F238E27FC236}">
                <a16:creationId xmlns:a16="http://schemas.microsoft.com/office/drawing/2014/main" id="{652E424E-098B-43FA-96ED-B41D915F4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29" y="4206120"/>
            <a:ext cx="3488871" cy="2514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золот в слитках лестница 3d Стоковое Изображение - изображение  насчитывающей слитках, золот: 128124475">
            <a:extLst>
              <a:ext uri="{FF2B5EF4-FFF2-40B4-BE49-F238E27FC236}">
                <a16:creationId xmlns:a16="http://schemas.microsoft.com/office/drawing/2014/main" id="{8B3D5A8B-5743-4E13-BD89-EEF4BE64D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634" y="4206120"/>
            <a:ext cx="3970566" cy="2514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75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OLTIN KONLARI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70B152D-D3FB-44F8-BFF4-A212DF9E71DB}"/>
              </a:ext>
            </a:extLst>
          </p:cNvPr>
          <p:cNvSpPr/>
          <p:nvPr/>
        </p:nvSpPr>
        <p:spPr>
          <a:xfrm>
            <a:off x="750403" y="1017114"/>
            <a:ext cx="2690191" cy="461665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Muruntov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5F36E21-4FEB-4473-96C0-CB32A4F09213}"/>
              </a:ext>
            </a:extLst>
          </p:cNvPr>
          <p:cNvSpPr/>
          <p:nvPr/>
        </p:nvSpPr>
        <p:spPr>
          <a:xfrm>
            <a:off x="4827103" y="1017113"/>
            <a:ext cx="2690191" cy="461665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Chodak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DD21316-F445-4D27-BAD6-AADC3BF8C890}"/>
              </a:ext>
            </a:extLst>
          </p:cNvPr>
          <p:cNvSpPr/>
          <p:nvPr/>
        </p:nvSpPr>
        <p:spPr>
          <a:xfrm>
            <a:off x="9079397" y="1026185"/>
            <a:ext cx="2362200" cy="461665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Zarmitan</a:t>
            </a:r>
            <a:endParaRPr lang="ru-RU" dirty="0"/>
          </a:p>
        </p:txBody>
      </p:sp>
      <p:pic>
        <p:nvPicPr>
          <p:cNvPr id="17410" name="Picture 2" descr="Ruda va oltin oltin. Oltin konlari: dunyodagi eng yirik konlar Dunyodagi  eng boy oltin konlari">
            <a:extLst>
              <a:ext uri="{FF2B5EF4-FFF2-40B4-BE49-F238E27FC236}">
                <a16:creationId xmlns:a16="http://schemas.microsoft.com/office/drawing/2014/main" id="{81D2D3B5-4256-44BC-BB65-3604E5A9B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57" y="1581494"/>
            <a:ext cx="3886199" cy="2129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Эълонлар сайтида олтин конлари сотувга қўйилди">
            <a:extLst>
              <a:ext uri="{FF2B5EF4-FFF2-40B4-BE49-F238E27FC236}">
                <a16:creationId xmlns:a16="http://schemas.microsoft.com/office/drawing/2014/main" id="{D287CC46-E59A-457E-BDB3-6ED0C9EBC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199" y="1581493"/>
            <a:ext cx="3810000" cy="2129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Зармитан конида ишчилар ўлими ортаётгани иддао қилинди">
            <a:extLst>
              <a:ext uri="{FF2B5EF4-FFF2-40B4-BE49-F238E27FC236}">
                <a16:creationId xmlns:a16="http://schemas.microsoft.com/office/drawing/2014/main" id="{B4CC0CF3-E010-479D-8A1C-6C1A398DE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743" y="1599635"/>
            <a:ext cx="3810000" cy="20928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61884A6-B0B8-4750-8AEB-7AF27DE7D606}"/>
              </a:ext>
            </a:extLst>
          </p:cNvPr>
          <p:cNvSpPr/>
          <p:nvPr/>
        </p:nvSpPr>
        <p:spPr>
          <a:xfrm>
            <a:off x="609600" y="3771752"/>
            <a:ext cx="2690191" cy="461665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Qo‘shbuloq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561A7A0-291D-4F71-AC1D-A12C61E0FE6B}"/>
              </a:ext>
            </a:extLst>
          </p:cNvPr>
          <p:cNvSpPr/>
          <p:nvPr/>
        </p:nvSpPr>
        <p:spPr>
          <a:xfrm>
            <a:off x="4836135" y="3782918"/>
            <a:ext cx="2690191" cy="461665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Qizilolma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B1451E7-11F5-431E-B197-30EC2B1BD0F9}"/>
              </a:ext>
            </a:extLst>
          </p:cNvPr>
          <p:cNvSpPr/>
          <p:nvPr/>
        </p:nvSpPr>
        <p:spPr>
          <a:xfrm>
            <a:off x="9062671" y="3782918"/>
            <a:ext cx="2690191" cy="461665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Marjonbuloq</a:t>
            </a:r>
            <a:endParaRPr lang="ru-RU" dirty="0"/>
          </a:p>
        </p:txBody>
      </p:sp>
      <p:pic>
        <p:nvPicPr>
          <p:cNvPr id="17416" name="Picture 8" descr="Zarmitan» oltin konidan portlovchi moddalarni olib chiqib ketishga uringan  fuqaroga sud hukmi o'qildi - zarnews.uz">
            <a:extLst>
              <a:ext uri="{FF2B5EF4-FFF2-40B4-BE49-F238E27FC236}">
                <a16:creationId xmlns:a16="http://schemas.microsoft.com/office/drawing/2014/main" id="{F734CF24-231D-414E-ADDE-FB136055F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57" y="4294538"/>
            <a:ext cx="3860799" cy="2411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10" descr="Олмалиқда иккита олтин кони очилади">
            <a:extLst>
              <a:ext uri="{FF2B5EF4-FFF2-40B4-BE49-F238E27FC236}">
                <a16:creationId xmlns:a16="http://schemas.microsoft.com/office/drawing/2014/main" id="{30B16907-4E8F-468D-A1A7-E7EA2D468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199" y="4294538"/>
            <a:ext cx="3810000" cy="2398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0" name="Picture 12" descr="Қумтор - Ўрта Осиёдаги энг йирик олтин кони">
            <a:extLst>
              <a:ext uri="{FF2B5EF4-FFF2-40B4-BE49-F238E27FC236}">
                <a16:creationId xmlns:a16="http://schemas.microsoft.com/office/drawing/2014/main" id="{711557ED-57F4-4982-A250-2A5A66A4D7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743" y="4294538"/>
            <a:ext cx="3810000" cy="2398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97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METALLURGIYA SANOATI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676400" y="1054438"/>
            <a:ext cx="8705868" cy="1002962"/>
          </a:xfrm>
          <a:prstGeom prst="roundRect">
            <a:avLst/>
          </a:prstGeom>
          <a:solidFill>
            <a:srgbClr val="7030A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2198" y="3383090"/>
            <a:ext cx="5040304" cy="584775"/>
          </a:xfrm>
          <a:prstGeom prst="rect">
            <a:avLst/>
          </a:prstGeom>
          <a:solidFill>
            <a:srgbClr val="FFCC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endParaRPr lang="ru-RU" sz="32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500" y="3352909"/>
            <a:ext cx="5274365" cy="584775"/>
          </a:xfrm>
          <a:prstGeom prst="rect">
            <a:avLst/>
          </a:prstGeom>
          <a:solidFill>
            <a:srgbClr val="FFCC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endParaRPr lang="ru-RU" sz="32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2A021C17-8149-4D08-82E7-099CB44DFB9C}"/>
              </a:ext>
            </a:extLst>
          </p:cNvPr>
          <p:cNvSpPr/>
          <p:nvPr/>
        </p:nvSpPr>
        <p:spPr>
          <a:xfrm>
            <a:off x="2971800" y="2286000"/>
            <a:ext cx="541100" cy="9269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8ED8E510-E64A-4252-BF6C-0B3C8FE46CDE}"/>
              </a:ext>
            </a:extLst>
          </p:cNvPr>
          <p:cNvSpPr/>
          <p:nvPr/>
        </p:nvSpPr>
        <p:spPr>
          <a:xfrm>
            <a:off x="8443873" y="2286000"/>
            <a:ext cx="541100" cy="9269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0" name="Picture 2" descr="Rangli metallurgiya » GeoOlamga xush kelibsiz!">
            <a:extLst>
              <a:ext uri="{FF2B5EF4-FFF2-40B4-BE49-F238E27FC236}">
                <a16:creationId xmlns:a16="http://schemas.microsoft.com/office/drawing/2014/main" id="{94CFFF64-7662-4E35-B2CB-708D65435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141" y="4045696"/>
            <a:ext cx="5246723" cy="26599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Черная металлургия">
            <a:extLst>
              <a:ext uri="{FF2B5EF4-FFF2-40B4-BE49-F238E27FC236}">
                <a16:creationId xmlns:a16="http://schemas.microsoft.com/office/drawing/2014/main" id="{E741FD5D-D5F6-4C13-B19F-7BF99AD0C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95" y="4045697"/>
            <a:ext cx="5040305" cy="26599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артинки по запросу золото картинк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707571"/>
            <a:ext cx="4419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56383" y="1143000"/>
            <a:ext cx="553481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1969-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yilda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dastlabki</a:t>
            </a:r>
            <a:r>
              <a:rPr lang="ml-IN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oltin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yombisi</a:t>
            </a:r>
            <a:r>
              <a:rPr lang="ml-IN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quyildi</a:t>
            </a:r>
            <a:r>
              <a:rPr lang="ml-IN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Shu 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vaqtdan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oltin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qazib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sanoati</a:t>
            </a:r>
            <a:r>
              <a:rPr lang="ml-IN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shakllandi</a:t>
            </a:r>
            <a:r>
              <a:rPr lang="ml-IN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O‘zbekiston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oltin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qazib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chiqarish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bo‘yicha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dunyoda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yettinchi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MDH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davlatlari</a:t>
            </a:r>
            <a:r>
              <a:rPr lang="ml-IN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ichida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esa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ikkinchi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o‘rinda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turadi</a:t>
            </a:r>
            <a:r>
              <a:rPr lang="ml-IN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Jismoniy shaxslarga oltin yombi va tangalarni horijga olib chiqishga ruxsat  berildi - Xalq so'zi">
            <a:extLst>
              <a:ext uri="{FF2B5EF4-FFF2-40B4-BE49-F238E27FC236}">
                <a16:creationId xmlns:a16="http://schemas.microsoft.com/office/drawing/2014/main" id="{97D035C8-E3B9-44C0-B467-5866882EE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200400"/>
            <a:ext cx="5638800" cy="3272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64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MURUNTOV OLTIN KONI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5771" y="1143000"/>
            <a:ext cx="5334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Mamlakatimizda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oltin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qazib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olish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sanoatining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yirik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markazi</a:t>
            </a:r>
            <a:r>
              <a:rPr lang="ml-IN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– 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Navoiy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kon-metallurgiya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kombinatidir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Muruntov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koni</a:t>
            </a:r>
            <a:r>
              <a:rPr lang="ml-IN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Yevrosiyodagi</a:t>
            </a:r>
            <a:r>
              <a:rPr lang="ml-IN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oltin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konlari</a:t>
            </a:r>
            <a:r>
              <a:rPr lang="ml-IN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ichida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kattasi</a:t>
            </a:r>
            <a:r>
              <a:rPr lang="ml-IN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ruda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qazib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olingan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joy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hajmi</a:t>
            </a:r>
            <a:r>
              <a:rPr lang="ml-IN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2×4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chuqurligi</a:t>
            </a:r>
            <a:r>
              <a:rPr lang="ml-IN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r>
              <a:rPr lang="ml-IN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400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metrdan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ortiq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afsonaviy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o‘rani</a:t>
            </a:r>
            <a:r>
              <a:rPr lang="ml-IN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eslatadi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ml-IN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Ruda va oltin oltin. Oltin konlari: dunyodagi eng yirik konlar Dunyodagi  eng boy oltin konlari">
            <a:extLst>
              <a:ext uri="{FF2B5EF4-FFF2-40B4-BE49-F238E27FC236}">
                <a16:creationId xmlns:a16="http://schemas.microsoft.com/office/drawing/2014/main" id="{B80BBC61-F738-4845-86D9-98C52A8F6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229" y="1295400"/>
            <a:ext cx="6096000" cy="4735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86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600" y="1007624"/>
            <a:ext cx="11734800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Oltindan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qimmatbaho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kumushdir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Qurama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tizmalarida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ml-IN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Toshkent 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ml-IN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rayonida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olinmoqda</a:t>
            </a: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KUMUSH</a:t>
            </a:r>
            <a:endParaRPr kumimoji="0" lang="ru-RU" sz="4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482" name="Picture 2" descr="От серебра ожидают сильного роста. Драгметалл слишком отстал от золота ::  Новости :: РБК Инвестиции">
            <a:extLst>
              <a:ext uri="{FF2B5EF4-FFF2-40B4-BE49-F238E27FC236}">
                <a16:creationId xmlns:a16="http://schemas.microsoft.com/office/drawing/2014/main" id="{667ACD46-953B-4172-9C1E-3FB38F371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485843"/>
            <a:ext cx="5715000" cy="4157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Что такое «стерлинговое» серебро? - Магазин оригинальных украшений Пандора  &quot;Серебряный клевер&quot;">
            <a:extLst>
              <a:ext uri="{FF2B5EF4-FFF2-40B4-BE49-F238E27FC236}">
                <a16:creationId xmlns:a16="http://schemas.microsoft.com/office/drawing/2014/main" id="{6B4DCD06-4DA7-48DE-B50E-1DF8E83B2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485843"/>
            <a:ext cx="5257800" cy="4372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443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28600" y="905470"/>
            <a:ext cx="11672665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0" i="0" u="none" strike="noStrike" cap="none" normalizeH="0" baseline="0" dirty="0">
              <a:ln>
                <a:noFill/>
              </a:ln>
              <a:solidFill>
                <a:srgbClr val="231F2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indent="2159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Mis </a:t>
            </a:r>
            <a:r>
              <a:rPr lang="en-US" altLang="ru-RU" sz="32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sof</a:t>
            </a:r>
            <a:r>
              <a:rPr lang="en-US" altLang="ru-RU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holida</a:t>
            </a:r>
            <a:r>
              <a:rPr lang="en-US" altLang="ru-RU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ham, </a:t>
            </a:r>
            <a:r>
              <a:rPr lang="en-US" altLang="ru-RU" sz="32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qalayi</a:t>
            </a:r>
            <a:r>
              <a:rPr lang="en-US" altLang="ru-RU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lang="en-US" altLang="ru-RU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altLang="ru-RU" sz="32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bronza</a:t>
            </a:r>
            <a:r>
              <a:rPr lang="en-US" altLang="ru-RU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</a:t>
            </a:r>
            <a:r>
              <a:rPr lang="en-US" altLang="ru-RU" sz="32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nikel</a:t>
            </a:r>
            <a:r>
              <a:rPr lang="en-US" altLang="ru-RU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lang="en-US" altLang="ru-RU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altLang="ru-RU" sz="32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melxior</a:t>
            </a:r>
            <a:r>
              <a:rPr lang="en-US" altLang="ru-RU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</a:t>
            </a:r>
            <a:r>
              <a:rPr lang="en-US" altLang="ru-RU" sz="32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aluminiy</a:t>
            </a:r>
            <a:r>
              <a:rPr lang="en-US" altLang="ru-RU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lang="en-US" altLang="ru-RU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altLang="ru-RU" sz="32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duraluminiy</a:t>
            </a:r>
            <a:r>
              <a:rPr lang="en-US" altLang="ru-RU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</a:t>
            </a:r>
            <a:r>
              <a:rPr lang="en-US" altLang="ru-RU" sz="32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rux</a:t>
            </a:r>
            <a:r>
              <a:rPr lang="en-US" altLang="ru-RU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lang="en-US" altLang="ru-RU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altLang="ru-RU" sz="32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latun</a:t>
            </a:r>
            <a:r>
              <a:rPr lang="en-US" altLang="ru-RU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altLang="ru-RU" sz="32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qotishma</a:t>
            </a:r>
            <a:r>
              <a:rPr lang="en-US" altLang="ru-RU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holda</a:t>
            </a:r>
            <a:r>
              <a:rPr lang="en-US" altLang="ru-RU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ham </a:t>
            </a:r>
            <a:r>
              <a:rPr lang="en-US" altLang="ru-RU" sz="32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elektrotexnikada</a:t>
            </a:r>
            <a:r>
              <a:rPr lang="en-US" altLang="ru-RU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altLang="ru-RU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mashinasozlikda</a:t>
            </a:r>
            <a:r>
              <a:rPr lang="en-US" altLang="ru-RU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keng</a:t>
            </a:r>
            <a:r>
              <a:rPr lang="en-US" altLang="ru-RU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foydalaniladi</a:t>
            </a:r>
            <a:r>
              <a:rPr lang="ml-IN" altLang="ru-RU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MIS</a:t>
            </a:r>
            <a:endParaRPr kumimoji="0" lang="ru-RU" sz="4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1506" name="Picture 2" descr="Медь: свойства характеристики применение металла - Zetsila">
            <a:extLst>
              <a:ext uri="{FF2B5EF4-FFF2-40B4-BE49-F238E27FC236}">
                <a16:creationId xmlns:a16="http://schemas.microsoft.com/office/drawing/2014/main" id="{750E98ED-0E67-4948-80ED-6A2FE842B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060842"/>
            <a:ext cx="4191000" cy="3272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Медь не всегда медь.">
            <a:extLst>
              <a:ext uri="{FF2B5EF4-FFF2-40B4-BE49-F238E27FC236}">
                <a16:creationId xmlns:a16="http://schemas.microsoft.com/office/drawing/2014/main" id="{83B67866-5D34-4AA3-A4A9-B0FF6342F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60842"/>
            <a:ext cx="3752851" cy="3361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Медь в вашем доме">
            <a:extLst>
              <a:ext uri="{FF2B5EF4-FFF2-40B4-BE49-F238E27FC236}">
                <a16:creationId xmlns:a16="http://schemas.microsoft.com/office/drawing/2014/main" id="{61815592-B58D-437C-9AF6-CBEF5C001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49" y="2971800"/>
            <a:ext cx="3524251" cy="3361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31788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8592" y="791757"/>
            <a:ext cx="11901265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0" i="0" u="none" strike="noStrike" cap="none" normalizeH="0" baseline="0" dirty="0">
              <a:ln>
                <a:noFill/>
              </a:ln>
              <a:solidFill>
                <a:srgbClr val="231F2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indent="2159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sz="36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Qo‘rg‘oshin</a:t>
            </a:r>
            <a:r>
              <a:rPr lang="en-US" altLang="ru-RU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akkumulatorlar</a:t>
            </a:r>
            <a:r>
              <a:rPr lang="en-US" altLang="ru-RU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altLang="ru-RU" sz="36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elektr</a:t>
            </a:r>
            <a:r>
              <a:rPr lang="en-US" altLang="ru-RU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kabellari</a:t>
            </a:r>
            <a:r>
              <a:rPr lang="ml-IN" altLang="ru-RU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ishlab</a:t>
            </a:r>
            <a:r>
              <a:rPr lang="en-US" altLang="ru-RU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lvl="0" indent="2159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sz="36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chiqarishda</a:t>
            </a:r>
            <a:r>
              <a:rPr lang="en-US" altLang="ru-RU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ishlatiladi</a:t>
            </a:r>
            <a:r>
              <a:rPr lang="ml-IN" altLang="ru-RU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ru-RU" alt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QO‘RG‘OSHIN</a:t>
            </a:r>
            <a:endParaRPr kumimoji="0" lang="ru-RU" sz="4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2530" name="Picture 2" descr="Qo'rg'oshin izotoplari qadimgi odamlarning kelib chiqishiga aniqlik  kiritadi - Zamin.uz">
            <a:extLst>
              <a:ext uri="{FF2B5EF4-FFF2-40B4-BE49-F238E27FC236}">
                <a16:creationId xmlns:a16="http://schemas.microsoft.com/office/drawing/2014/main" id="{4AFBF23C-7D22-4595-BC08-D839C9B00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55" y="2348522"/>
            <a:ext cx="3429000" cy="246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Свинец ГОСТ 3778-98 по низким ценам в Минске | Keapl.by">
            <a:extLst>
              <a:ext uri="{FF2B5EF4-FFF2-40B4-BE49-F238E27FC236}">
                <a16:creationId xmlns:a16="http://schemas.microsoft.com/office/drawing/2014/main" id="{0D4B4155-2BC7-4DEB-9D65-5480739E50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90" b="18750"/>
          <a:stretch/>
        </p:blipFill>
        <p:spPr bwMode="auto">
          <a:xfrm>
            <a:off x="7333343" y="2348522"/>
            <a:ext cx="4383316" cy="246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8" descr="Головка-штопор СВИНЕЦ купить в интернет магазине от производителя - Днипро- Свинец">
            <a:extLst>
              <a:ext uri="{FF2B5EF4-FFF2-40B4-BE49-F238E27FC236}">
                <a16:creationId xmlns:a16="http://schemas.microsoft.com/office/drawing/2014/main" id="{055E728E-1322-448B-9AD1-19CD1B3064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9" t="25645" r="16401" b="29200"/>
          <a:stretch/>
        </p:blipFill>
        <p:spPr bwMode="auto">
          <a:xfrm>
            <a:off x="4194628" y="2353742"/>
            <a:ext cx="2837542" cy="2150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10" descr="СВИНЕЦ Fanatik ВЕЗДЕХОД">
            <a:extLst>
              <a:ext uri="{FF2B5EF4-FFF2-40B4-BE49-F238E27FC236}">
                <a16:creationId xmlns:a16="http://schemas.microsoft.com/office/drawing/2014/main" id="{96D7AC3E-F827-4344-B4B4-5FE171D3E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3455" y="4429755"/>
            <a:ext cx="3439888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0" name="Picture 12" descr="Джиг-риг СВИНЕЦ купить в интернет магазине от производителя - Днипро-Свинец">
            <a:extLst>
              <a:ext uri="{FF2B5EF4-FFF2-40B4-BE49-F238E27FC236}">
                <a16:creationId xmlns:a16="http://schemas.microsoft.com/office/drawing/2014/main" id="{A95A856D-2976-411B-8B47-F231F1557D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3" t="14445" r="22222" b="40000"/>
          <a:stretch/>
        </p:blipFill>
        <p:spPr bwMode="auto">
          <a:xfrm>
            <a:off x="7620000" y="4931337"/>
            <a:ext cx="3439888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2" name="Picture 14" descr="Чебурашка СВИНЕЦ купить в интернет магазине от производителя - Днипро-Свинец">
            <a:extLst>
              <a:ext uri="{FF2B5EF4-FFF2-40B4-BE49-F238E27FC236}">
                <a16:creationId xmlns:a16="http://schemas.microsoft.com/office/drawing/2014/main" id="{EAA87A3C-C642-4BBD-81D3-69A6739301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0" t="35600" r="11600" b="31445"/>
          <a:stretch/>
        </p:blipFill>
        <p:spPr bwMode="auto">
          <a:xfrm>
            <a:off x="464455" y="4931337"/>
            <a:ext cx="3581400" cy="1569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082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627759" y="1121833"/>
            <a:ext cx="10726041" cy="1096979"/>
          </a:xfrm>
          <a:prstGeom prst="rect">
            <a:avLst/>
          </a:prstGeom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449263" indent="-449263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altLang="ru-RU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altLang="ru-RU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altLang="ru-RU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altLang="ru-RU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altLang="ru-RU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o‘qish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627759" y="2553246"/>
            <a:ext cx="10936482" cy="124883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449263" indent="-449263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Yozuvsiz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xaritaga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rangli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metallurgiya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markazlarini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belgilash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935973"/>
            <a:ext cx="4953000" cy="272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129369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METALLURGIYA MAJMUASI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18625" y="5648016"/>
            <a:ext cx="461913" cy="0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8" name="Прямая соединительная линия 7"/>
          <p:cNvCxnSpPr/>
          <p:nvPr/>
        </p:nvCxnSpPr>
        <p:spPr>
          <a:xfrm>
            <a:off x="1051431" y="3874648"/>
            <a:ext cx="461913" cy="0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9" name="Скругленный прямоугольник 8"/>
          <p:cNvSpPr/>
          <p:nvPr/>
        </p:nvSpPr>
        <p:spPr>
          <a:xfrm>
            <a:off x="4267206" y="1540593"/>
            <a:ext cx="3538072" cy="850679"/>
          </a:xfrm>
          <a:prstGeom prst="roundRect">
            <a:avLst/>
          </a:prstGeom>
          <a:solidFill>
            <a:srgbClr val="F79646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022113" y="2480912"/>
            <a:ext cx="2448272" cy="576064"/>
          </a:xfrm>
          <a:prstGeom prst="roundRect">
            <a:avLst/>
          </a:prstGeom>
          <a:solidFill>
            <a:srgbClr val="F79646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387866" y="3452426"/>
            <a:ext cx="3923913" cy="1296144"/>
          </a:xfrm>
          <a:prstGeom prst="roundRect">
            <a:avLst/>
          </a:prstGeom>
          <a:solidFill>
            <a:srgbClr val="F79646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Temir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rudasini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eritish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08122" y="4963407"/>
            <a:ext cx="3923902" cy="1296141"/>
          </a:xfrm>
          <a:prstGeom prst="roundRect">
            <a:avLst/>
          </a:prstGeom>
          <a:solidFill>
            <a:srgbClr val="F79646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Cho‘yan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po‘lat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prokat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1018625" y="2677781"/>
            <a:ext cx="32806" cy="2970235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4" name="Прямая соединительная линия 13"/>
          <p:cNvCxnSpPr/>
          <p:nvPr/>
        </p:nvCxnSpPr>
        <p:spPr>
          <a:xfrm>
            <a:off x="1051431" y="2688147"/>
            <a:ext cx="937876" cy="0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5" name="Прямая соединительная линия 14"/>
          <p:cNvCxnSpPr/>
          <p:nvPr/>
        </p:nvCxnSpPr>
        <p:spPr>
          <a:xfrm>
            <a:off x="7580450" y="2879645"/>
            <a:ext cx="1322260" cy="0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6" name="Прямая соединительная линия 15"/>
          <p:cNvCxnSpPr/>
          <p:nvPr/>
        </p:nvCxnSpPr>
        <p:spPr>
          <a:xfrm>
            <a:off x="7580450" y="2879645"/>
            <a:ext cx="0" cy="3187257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7" name="Прямая соединительная линия 16"/>
          <p:cNvCxnSpPr/>
          <p:nvPr/>
        </p:nvCxnSpPr>
        <p:spPr>
          <a:xfrm>
            <a:off x="7580450" y="3864041"/>
            <a:ext cx="1322260" cy="0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8" name="Прямая соединительная линия 17"/>
          <p:cNvCxnSpPr/>
          <p:nvPr/>
        </p:nvCxnSpPr>
        <p:spPr>
          <a:xfrm>
            <a:off x="7580450" y="5033110"/>
            <a:ext cx="1322260" cy="0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9" name="Прямая соединительная линия 18"/>
          <p:cNvCxnSpPr/>
          <p:nvPr/>
        </p:nvCxnSpPr>
        <p:spPr>
          <a:xfrm>
            <a:off x="7580450" y="6066902"/>
            <a:ext cx="1322260" cy="0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0" name="Скругленный прямоугольник 19"/>
          <p:cNvSpPr/>
          <p:nvPr/>
        </p:nvSpPr>
        <p:spPr>
          <a:xfrm>
            <a:off x="8945751" y="2480912"/>
            <a:ext cx="2448272" cy="576064"/>
          </a:xfrm>
          <a:prstGeom prst="roundRect">
            <a:avLst/>
          </a:prstGeom>
          <a:solidFill>
            <a:srgbClr val="F79646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218394" y="3298680"/>
            <a:ext cx="3608197" cy="936104"/>
          </a:xfrm>
          <a:prstGeom prst="roundRect">
            <a:avLst/>
          </a:prstGeom>
          <a:solidFill>
            <a:srgbClr val="F79646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boyitish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153400" y="4565058"/>
            <a:ext cx="3608197" cy="936104"/>
          </a:xfrm>
          <a:prstGeom prst="roundRect">
            <a:avLst/>
          </a:prstGeom>
          <a:solidFill>
            <a:srgbClr val="F79646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28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153400" y="5648016"/>
            <a:ext cx="3608197" cy="742922"/>
          </a:xfrm>
          <a:prstGeom prst="roundRect">
            <a:avLst/>
          </a:prstGeom>
          <a:solidFill>
            <a:srgbClr val="F79646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Qotishmalar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25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94" y="-9523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QORA METALLURGIYA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305006" y="447677"/>
            <a:ext cx="5867400" cy="37338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temir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rudasini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cho‘yan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po‘lat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eritish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prokat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ferroqotishmalar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chiqarishdan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Черная металлургия в странах СНГ » Металлургпром">
            <a:extLst>
              <a:ext uri="{FF2B5EF4-FFF2-40B4-BE49-F238E27FC236}">
                <a16:creationId xmlns:a16="http://schemas.microsoft.com/office/drawing/2014/main" id="{49810715-387D-40CB-AA3C-54CE5BCB3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962400"/>
            <a:ext cx="5562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Черная металлургия и металлообрабатывающая промышленность — Metalminotti">
            <a:extLst>
              <a:ext uri="{FF2B5EF4-FFF2-40B4-BE49-F238E27FC236}">
                <a16:creationId xmlns:a16="http://schemas.microsoft.com/office/drawing/2014/main" id="{0EFED0C0-4D92-43EA-93AF-165A95566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066799"/>
            <a:ext cx="5562599" cy="2667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Металлургическая промышленность Азербайджана: достижения, проблемы и пути  дальнейшего развития - МНЕНИЕ | Экономика | Селдон Новости">
            <a:extLst>
              <a:ext uri="{FF2B5EF4-FFF2-40B4-BE49-F238E27FC236}">
                <a16:creationId xmlns:a16="http://schemas.microsoft.com/office/drawing/2014/main" id="{79B4F788-17A4-428A-97FA-A4EA5C556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962400"/>
            <a:ext cx="5181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6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05855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TEMIR RUDASI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4" y="1096806"/>
            <a:ext cx="5029200" cy="2696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64" y="3962400"/>
            <a:ext cx="5029200" cy="2696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9231AEC-F606-4049-8246-0B8DDA7C6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7364" y="4724400"/>
            <a:ext cx="6752318" cy="1934515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temirga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ru-RU" alt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qimmatbaho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 descr="Atrofdagi dunyo temir javhari bo'lagi nima? Temir ruda">
            <a:extLst>
              <a:ext uri="{FF2B5EF4-FFF2-40B4-BE49-F238E27FC236}">
                <a16:creationId xmlns:a16="http://schemas.microsoft.com/office/drawing/2014/main" id="{8BA470E0-4539-42BC-96A3-86F2892DD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0" y="1070923"/>
            <a:ext cx="6365182" cy="3524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93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2473630"/>
            <a:ext cx="5493724" cy="4003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205855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QORA METALLURGIYA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473630"/>
            <a:ext cx="5493724" cy="4003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 useBgFill="1">
        <p:nvSpPr>
          <p:cNvPr id="6" name="Rectangle 1">
            <a:extLst>
              <a:ext uri="{FF2B5EF4-FFF2-40B4-BE49-F238E27FC236}">
                <a16:creationId xmlns:a16="http://schemas.microsoft.com/office/drawing/2014/main" id="{B06A35B4-BFBD-4EFD-AC98-F690CF525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1" y="1219200"/>
            <a:ext cx="11361124" cy="949630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avvalambor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zavodlarida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altLang="ru-RU" sz="3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metalning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tavsiflanadi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Содержимое 2"/>
          <p:cNvSpPr txBox="1">
            <a:spLocks/>
          </p:cNvSpPr>
          <p:nvPr/>
        </p:nvSpPr>
        <p:spPr>
          <a:xfrm>
            <a:off x="6248400" y="1532021"/>
            <a:ext cx="5638800" cy="40386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kombinati</a:t>
            </a:r>
            <a:r>
              <a:rPr lang="en-US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ishlatadi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bazalari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yaqinida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quriladi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korxonasi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joylashtirishning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shartidir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5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METALLURGIYA KOMBINATI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Металлорукава Новгородского «Шлангенз» для выпуска чугуна в Узбекистане» в  блоге «Производство» - Сделано у нас">
            <a:extLst>
              <a:ext uri="{FF2B5EF4-FFF2-40B4-BE49-F238E27FC236}">
                <a16:creationId xmlns:a16="http://schemas.microsoft.com/office/drawing/2014/main" id="{7ADA927C-1406-4053-AF6D-DF22D094A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65" y="1524000"/>
            <a:ext cx="5774635" cy="502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5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QORA METALLURGIYA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6" name="Picture 4" descr="Цветной металл и нержавеющая стал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114" y="1088572"/>
            <a:ext cx="5954486" cy="5135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2" name="Rectangle 1">
            <a:extLst>
              <a:ext uri="{FF2B5EF4-FFF2-40B4-BE49-F238E27FC236}">
                <a16:creationId xmlns:a16="http://schemas.microsoft.com/office/drawing/2014/main" id="{6114D2DD-8AF8-4F29-A0FA-2D72809BB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189910"/>
            <a:ext cx="5410200" cy="4889170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Ilm-fan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texnologiyaning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metalni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eritishda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chiqindisiz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texnologiyaga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chiqarishning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samarali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usullarini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joriy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etishga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Metalni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olishning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dom</a:t>
            </a:r>
            <a:r>
              <a:rPr kumimoji="0" lang="en-US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kumimoji="0" lang="en-US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kumimoji="0" lang="ru-RU" alt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rudani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eritmasdan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metalni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olishdir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91032" y="863916"/>
            <a:ext cx="11562335" cy="1477328"/>
          </a:xfrm>
        </p:spPr>
        <p:txBody>
          <a:bodyPr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llurgiya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quvv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shishi</a:t>
            </a:r>
            <a:r>
              <a:rPr lang="ml-I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hsul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rz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nl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shishiga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m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unumd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rligini</a:t>
            </a:r>
            <a:r>
              <a:rPr lang="ml-IN" sz="3200" dirty="0">
                <a:latin typeface="Arial" panose="020B0604020202020204" pitchFamily="34" charset="0"/>
                <a:cs typeface="Arial" panose="020B0604020202020204" pitchFamily="34" charset="0"/>
              </a:rPr>
              <a:t> 20–30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izg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ortishiga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ml-IN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3629" y="0"/>
            <a:ext cx="12192000" cy="677108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QORA METALLURGIYA</a:t>
            </a:r>
          </a:p>
        </p:txBody>
      </p:sp>
      <p:pic>
        <p:nvPicPr>
          <p:cNvPr id="7170" name="Picture 2" descr="Portfolio Investments - Чтобы заработать, нужно правильно инвестиров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30732"/>
            <a:ext cx="5704966" cy="3959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Британская компания модернизирует производство катанки">
            <a:extLst>
              <a:ext uri="{FF2B5EF4-FFF2-40B4-BE49-F238E27FC236}">
                <a16:creationId xmlns:a16="http://schemas.microsoft.com/office/drawing/2014/main" id="{FCAC5520-8EE4-4922-80AD-B0CD5D980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730732"/>
            <a:ext cx="5704966" cy="3959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645</TotalTime>
  <Words>823</Words>
  <Application>Microsoft Office PowerPoint</Application>
  <PresentationFormat>Широкоэкранный</PresentationFormat>
  <Paragraphs>97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25</vt:i4>
      </vt:variant>
    </vt:vector>
  </HeadingPairs>
  <TitlesOfParts>
    <vt:vector size="36" baseType="lpstr">
      <vt:lpstr>Arial</vt:lpstr>
      <vt:lpstr>Calibri</vt:lpstr>
      <vt:lpstr>Calibri Light</vt:lpstr>
      <vt:lpstr>Kartika</vt:lpstr>
      <vt:lpstr>Open Sans</vt:lpstr>
      <vt:lpstr>Open Sans Light</vt:lpstr>
      <vt:lpstr>Times New Roman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Qora metallurgiya – temir rudasini qazib chiqarish, cho‘yan, po‘lat eritish, prokat va ferroqotishmalar ishlab chiqarishdan iborat.</vt:lpstr>
      <vt:lpstr>Презентация PowerPoint</vt:lpstr>
      <vt:lpstr>Презентация PowerPoint</vt:lpstr>
      <vt:lpstr>METALLURGIYA KOMBINATI</vt:lpstr>
      <vt:lpstr>QORA METALLURGIYA</vt:lpstr>
      <vt:lpstr>ПРВ</vt:lpstr>
      <vt:lpstr>BEKOBOD METALLURGIYA ZAVODI</vt:lpstr>
      <vt:lpstr>Презентация PowerPoint</vt:lpstr>
      <vt:lpstr>Презентация PowerPoint</vt:lpstr>
      <vt:lpstr>Презентация PowerPoint</vt:lpstr>
      <vt:lpstr>Презентация PowerPoint</vt:lpstr>
      <vt:lpstr>Mis rudasi tarkibida molibden, oltin, kumush kabilar birga uchraydi. Mamlakatimizda mis eritish zavodi va Olmaliq kon-metallurgiya  kombinati  ishlab  turibdi.</vt:lpstr>
      <vt:lpstr>Boyitish fabrikasi – rudaning keraksiz qo‘shilmalarini chiqarib tashlash yoki yangi moddalar qo‘shish yo‘li bilan foydali sifatlarini orttiruvchi korxona.</vt:lpstr>
      <vt:lpstr>Bu korxona mahsulotidan elektrotexnika, mashinasozlik, asbobsozlik va boshqa sanoat tarmoqlarida keng foydalaniladi.</vt:lpstr>
      <vt:lpstr>Noyob metall. U elektronika, kompyuter ishlab chiqarishda, kosmik kemalarda, atom reaktorlarida ko‘p ishlatiladi.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Пользователь</cp:lastModifiedBy>
  <cp:revision>69</cp:revision>
  <dcterms:created xsi:type="dcterms:W3CDTF">2020-06-30T15:34:35Z</dcterms:created>
  <dcterms:modified xsi:type="dcterms:W3CDTF">2020-10-14T10:20:38Z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