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92" r:id="rId2"/>
    <p:sldMasterId id="2147483750" r:id="rId3"/>
  </p:sldMasterIdLst>
  <p:sldIdLst>
    <p:sldId id="287" r:id="rId4"/>
    <p:sldId id="261" r:id="rId5"/>
    <p:sldId id="269" r:id="rId6"/>
    <p:sldId id="309" r:id="rId7"/>
    <p:sldId id="270" r:id="rId8"/>
    <p:sldId id="310" r:id="rId9"/>
    <p:sldId id="317" r:id="rId10"/>
    <p:sldId id="315" r:id="rId11"/>
    <p:sldId id="316" r:id="rId12"/>
    <p:sldId id="318" r:id="rId13"/>
    <p:sldId id="293" r:id="rId14"/>
    <p:sldId id="274" r:id="rId15"/>
    <p:sldId id="324" r:id="rId16"/>
    <p:sldId id="319" r:id="rId17"/>
    <p:sldId id="325" r:id="rId18"/>
    <p:sldId id="294" r:id="rId19"/>
    <p:sldId id="285" r:id="rId20"/>
    <p:sldId id="326" r:id="rId21"/>
    <p:sldId id="327" r:id="rId22"/>
    <p:sldId id="322" r:id="rId23"/>
    <p:sldId id="323" r:id="rId24"/>
    <p:sldId id="292" r:id="rId25"/>
    <p:sldId id="295" r:id="rId26"/>
    <p:sldId id="328" r:id="rId27"/>
    <p:sldId id="296" r:id="rId28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083" autoAdjust="0"/>
  </p:normalViewPr>
  <p:slideViewPr>
    <p:cSldViewPr>
      <p:cViewPr varScale="1">
        <p:scale>
          <a:sx n="55" d="100"/>
          <a:sy n="55" d="100"/>
        </p:scale>
        <p:origin x="1004" y="5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5" y="1452419"/>
            <a:ext cx="10363201" cy="4627564"/>
          </a:xfrm>
        </p:spPr>
        <p:txBody>
          <a:bodyPr numCol="2" spcCol="274320"/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1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23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686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48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2532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45242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23147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21920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82458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3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560287"/>
            <a:ext cx="5082117" cy="456587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219203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1560287"/>
            <a:ext cx="5084232" cy="456587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72068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462287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803373"/>
            <a:ext cx="5082117" cy="436883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462287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1803373"/>
            <a:ext cx="5084232" cy="436883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78836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99829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203815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14430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5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7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5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7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737138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9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5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9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5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9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5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70516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500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9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5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7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1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500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9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5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7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1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500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9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5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7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1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500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9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5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7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173436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25192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382891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21037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95393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5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82160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5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742051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61673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192360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703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62230"/>
            <a:ext cx="12192000" cy="919480"/>
          </a:xfrm>
          <a:custGeom>
            <a:avLst/>
            <a:gdLst/>
            <a:ahLst/>
            <a:cxnLst/>
            <a:rect l="l" t="t" r="r" b="b"/>
            <a:pathLst>
              <a:path w="12192000" h="919480">
                <a:moveTo>
                  <a:pt x="0" y="0"/>
                </a:moveTo>
                <a:lnTo>
                  <a:pt x="0" y="919480"/>
                </a:lnTo>
                <a:lnTo>
                  <a:pt x="12191999" y="91948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55879"/>
            <a:ext cx="12192000" cy="932180"/>
          </a:xfrm>
          <a:custGeom>
            <a:avLst/>
            <a:gdLst/>
            <a:ahLst/>
            <a:cxnLst/>
            <a:rect l="l" t="t" r="r" b="b"/>
            <a:pathLst>
              <a:path w="12192000" h="932180">
                <a:moveTo>
                  <a:pt x="12191987" y="919480"/>
                </a:moveTo>
                <a:lnTo>
                  <a:pt x="0" y="919480"/>
                </a:lnTo>
                <a:lnTo>
                  <a:pt x="0" y="932180"/>
                </a:lnTo>
                <a:lnTo>
                  <a:pt x="12191987" y="932180"/>
                </a:lnTo>
                <a:lnTo>
                  <a:pt x="12191987" y="919480"/>
                </a:lnTo>
                <a:close/>
              </a:path>
              <a:path w="12192000" h="932180">
                <a:moveTo>
                  <a:pt x="12191987" y="0"/>
                </a:moveTo>
                <a:lnTo>
                  <a:pt x="0" y="0"/>
                </a:lnTo>
                <a:lnTo>
                  <a:pt x="0" y="12700"/>
                </a:lnTo>
                <a:lnTo>
                  <a:pt x="12191987" y="12700"/>
                </a:lnTo>
                <a:lnTo>
                  <a:pt x="121919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39444" y="1627504"/>
            <a:ext cx="5217795" cy="4416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4595" y="1447800"/>
            <a:ext cx="5439409" cy="47821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123540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92665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758209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371514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488179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395594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823183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384668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994744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44368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051094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345790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106735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491226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491226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138726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491226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491226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587696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8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8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8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8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45297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8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8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8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8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402577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8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8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8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905460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8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8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8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24151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329022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329022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5969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329022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329022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138614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15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4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546239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7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7454563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6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10362884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15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4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546239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7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7454563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6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10362884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15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4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546239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7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7454563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6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10362884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9824427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15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4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546239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7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7454563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6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10362884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15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4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546239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7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7454563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6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10362884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15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4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546239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7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7454563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6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10362884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259604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15354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21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9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5426637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9215353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556761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15354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21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9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5426637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9215353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448827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88657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456556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88657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878547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5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295378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8003573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5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2295378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8003573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412882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5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295378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8003573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5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2295378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8003573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481650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8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75393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6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360332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8145268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79640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5" y="2130432"/>
            <a:ext cx="10363201" cy="147002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2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596493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8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75393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6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360332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8145268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003961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1925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7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52311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32697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2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913084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202602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1925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7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52311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32697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2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913084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657915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9E9AB9-CC6F-421C-B64F-949D9DA50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F63FE92-17E4-4CE0-A3A7-106AAB549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65E682-D44E-4EF6-ABF1-4017FAC41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EC7FFF-CCAC-4816-BB03-4A8AA6818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F44A18-C50E-42BC-AB70-4F95EBA73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932786"/>
      </p:ext>
    </p:extLst>
  </p:cSld>
  <p:clrMapOvr>
    <a:masterClrMapping/>
  </p:clrMapOvr>
  <p:transition spd="slow">
    <p:comb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7E1997-DE1D-4D93-BBDC-EC199370D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A568DB-DBE3-4319-AF49-D585FF625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CB4143-74E4-447A-92E6-203CAE36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9B1C41-C39A-40F0-A62A-559D4583E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F07CE1-DB04-469E-BBB3-7179FBEFF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82668"/>
      </p:ext>
    </p:extLst>
  </p:cSld>
  <p:clrMapOvr>
    <a:masterClrMapping/>
  </p:clrMapOvr>
  <p:transition spd="slow">
    <p:comb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543F9-FD23-45F8-A265-56D29BF9B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26CBE0-AC7A-437D-BB3E-F511E6F6D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286B5B-F4DD-47F9-BAD2-5FF63F041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87F100-80E9-4EFB-94A8-A4A47ABFE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296977-425B-413F-B218-BFBCD15B7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052058"/>
      </p:ext>
    </p:extLst>
  </p:cSld>
  <p:clrMapOvr>
    <a:masterClrMapping/>
  </p:clrMapOvr>
  <p:transition spd="slow">
    <p:comb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F080DE-EF0B-4858-8E9E-9615A9EB0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87460A-1D3D-477C-BEA0-56CAC96193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3152EA-8CAF-4623-850F-EA197ABF8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B3D7C9-2C75-4D8C-85FB-7F6FDC726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23892D-B40B-47CB-9E08-681CA8C20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E34AEA-A11D-438B-82F4-2401CC75D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020969"/>
      </p:ext>
    </p:extLst>
  </p:cSld>
  <p:clrMapOvr>
    <a:masterClrMapping/>
  </p:clrMapOvr>
  <p:transition spd="slow">
    <p:comb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30671-8218-48DC-A6AF-413C07E2D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9933C5-6D06-46D6-A08F-50DEAE03B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49B6E89-E947-42C1-AE21-88EB72543E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8E43088-76A4-4664-9C51-A12FD42BC3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66772AB-0673-452F-99C9-8991150F78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76A0FEC-A079-41A7-9E50-6DFDE79FC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DBBEF4-92B3-4DEC-8186-260E80BAA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A551BF-90A0-4718-9402-0A73491C0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986563"/>
      </p:ext>
    </p:extLst>
  </p:cSld>
  <p:clrMapOvr>
    <a:masterClrMapping/>
  </p:clrMapOvr>
  <p:transition spd="slow">
    <p:comb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AAB73F-D308-409E-BAFF-5C554CEC0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F94CF4C-059E-429F-85B5-3E0D3BB42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88DE7D5-52AA-4069-844C-1366CB808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D9069BA-7FD6-40F4-A8F3-369AF62BD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78185"/>
      </p:ext>
    </p:extLst>
  </p:cSld>
  <p:clrMapOvr>
    <a:masterClrMapping/>
  </p:clrMapOvr>
  <p:transition spd="slow">
    <p:comb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995FF8-8320-44E5-8147-5F672BD9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718791-23A7-41F4-8C01-DC862DEE8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2FE402-7C89-4E42-9547-7B6268E5B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540638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13545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AD5A97-0716-4CB7-9F05-F0EA5D203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6A1A28-BB35-45AA-B7A5-CEC7F9BDD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7EC5265-124A-4CE7-8CF0-D1D97CEB5D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B41313-FA60-4F2B-8EF0-8B013E066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FBD8C9-ED9D-4E90-9E19-39B4F95D6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2CAAC1-0A14-4ACB-B2D2-2A7C0269B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959761"/>
      </p:ext>
    </p:extLst>
  </p:cSld>
  <p:clrMapOvr>
    <a:masterClrMapping/>
  </p:clrMapOvr>
  <p:transition spd="slow">
    <p:comb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998394-93A1-4CD3-B4D6-88A048A69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95A1D68-ED35-4263-BE43-28B2045888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5D174D2-E5DA-4339-8276-C9A47AE21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4589F5-BB5A-4005-8F3C-39341C536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8848A3-B1B7-4A98-B247-62FE02235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FD7D75-D8B1-4B13-ADA8-E7183419F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119734"/>
      </p:ext>
    </p:extLst>
  </p:cSld>
  <p:clrMapOvr>
    <a:masterClrMapping/>
  </p:clrMapOvr>
  <p:transition spd="slow">
    <p:comb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B350FB-D4D7-477F-9EB2-0AF8AABBC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810B0A0-98D0-4604-AE13-AD9B1CD976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6548C5-7923-42B5-9E40-E4A3F7E44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D837A6-9386-46D1-943E-731AF1A1A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130847-AD81-4EEF-81AB-724F706DD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911627"/>
      </p:ext>
    </p:extLst>
  </p:cSld>
  <p:clrMapOvr>
    <a:masterClrMapping/>
  </p:clrMapOvr>
  <p:transition spd="slow">
    <p:comb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01DD23-EAC5-4555-8E80-C496F6E51A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3BD7A0-1F05-4F6A-9856-495F3BCA1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39C0A4-7E55-49FE-80F4-847982BC4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0BE15C-7FA1-4041-BCB7-71BCFEC4F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495A4D-6242-4BA7-8BB8-E5D67A57A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288814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5" y="1452419"/>
            <a:ext cx="10363201" cy="462756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24556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/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1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171" indent="-247608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686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48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9233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31.xml"/><Relationship Id="rId39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26.xml"/><Relationship Id="rId34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47.xml"/><Relationship Id="rId47" Type="http://schemas.openxmlformats.org/officeDocument/2006/relationships/slideLayout" Target="../slideLayouts/slideLayout52.xml"/><Relationship Id="rId50" Type="http://schemas.openxmlformats.org/officeDocument/2006/relationships/slideLayout" Target="../slideLayouts/slideLayout55.xml"/><Relationship Id="rId55" Type="http://schemas.openxmlformats.org/officeDocument/2006/relationships/slideLayout" Target="../slideLayouts/slideLayout60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34.xml"/><Relationship Id="rId41" Type="http://schemas.openxmlformats.org/officeDocument/2006/relationships/slideLayout" Target="../slideLayouts/slideLayout46.xml"/><Relationship Id="rId54" Type="http://schemas.openxmlformats.org/officeDocument/2006/relationships/slideLayout" Target="../slideLayouts/slideLayout59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7.xml"/><Relationship Id="rId37" Type="http://schemas.openxmlformats.org/officeDocument/2006/relationships/slideLayout" Target="../slideLayouts/slideLayout42.xml"/><Relationship Id="rId40" Type="http://schemas.openxmlformats.org/officeDocument/2006/relationships/slideLayout" Target="../slideLayouts/slideLayout45.xml"/><Relationship Id="rId45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8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41.xml"/><Relationship Id="rId49" Type="http://schemas.openxmlformats.org/officeDocument/2006/relationships/slideLayout" Target="../slideLayouts/slideLayout54.xml"/><Relationship Id="rId57" Type="http://schemas.openxmlformats.org/officeDocument/2006/relationships/slideLayout" Target="../slideLayouts/slideLayout62.xml"/><Relationship Id="rId61" Type="http://schemas.openxmlformats.org/officeDocument/2006/relationships/hyperlink" Target="https://twitter.com/" TargetMode="Externa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31" Type="http://schemas.openxmlformats.org/officeDocument/2006/relationships/slideLayout" Target="../slideLayouts/slideLayout36.xml"/><Relationship Id="rId44" Type="http://schemas.openxmlformats.org/officeDocument/2006/relationships/slideLayout" Target="../slideLayouts/slideLayout49.xml"/><Relationship Id="rId52" Type="http://schemas.openxmlformats.org/officeDocument/2006/relationships/slideLayout" Target="../slideLayouts/slideLayout57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32.xml"/><Relationship Id="rId30" Type="http://schemas.openxmlformats.org/officeDocument/2006/relationships/slideLayout" Target="../slideLayouts/slideLayout35.xml"/><Relationship Id="rId35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48.xml"/><Relationship Id="rId48" Type="http://schemas.openxmlformats.org/officeDocument/2006/relationships/slideLayout" Target="../slideLayouts/slideLayout53.xml"/><Relationship Id="rId56" Type="http://schemas.openxmlformats.org/officeDocument/2006/relationships/slideLayout" Target="../slideLayouts/slideLayout61.xml"/><Relationship Id="rId8" Type="http://schemas.openxmlformats.org/officeDocument/2006/relationships/slideLayout" Target="../slideLayouts/slideLayout13.xml"/><Relationship Id="rId51" Type="http://schemas.openxmlformats.org/officeDocument/2006/relationships/slideLayout" Target="../slideLayouts/slideLayout56.xml"/><Relationship Id="rId3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8.xml"/><Relationship Id="rId38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51.xml"/><Relationship Id="rId59" Type="http://schemas.openxmlformats.org/officeDocument/2006/relationships/hyperlink" Target="https://www.facebook.com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36773" y="167322"/>
            <a:ext cx="6918452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80819" y="3055937"/>
            <a:ext cx="9230360" cy="1489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401"/>
            <a:ext cx="10363200" cy="81915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1"/>
            <a:ext cx="10363200" cy="46270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34918" y="6303013"/>
            <a:ext cx="2161116" cy="307760"/>
          </a:xfrm>
          <a:prstGeom prst="rect">
            <a:avLst/>
          </a:prstGeom>
        </p:spPr>
        <p:txBody>
          <a:bodyPr lIns="121907" tIns="60952" rIns="121907" bIns="60952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935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18" y="6292851"/>
            <a:ext cx="139700" cy="328083"/>
          </a:xfrm>
          <a:prstGeom prst="rect">
            <a:avLst/>
          </a:prstGeom>
        </p:spPr>
        <p:txBody>
          <a:bodyPr wrap="none" lIns="121907" tIns="60952" rIns="121907" bIns="60952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35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1499A-3202-4610-BF1E-4D0A402E8E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19353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7552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518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6509" y="6412442"/>
            <a:ext cx="91016" cy="88900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3585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52009" y="6412442"/>
            <a:ext cx="91016" cy="88900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59" name="Freeform 6"/>
          <p:cNvSpPr>
            <a:spLocks/>
          </p:cNvSpPr>
          <p:nvPr/>
        </p:nvSpPr>
        <p:spPr bwMode="auto">
          <a:xfrm>
            <a:off x="10833101" y="6390218"/>
            <a:ext cx="65617" cy="137583"/>
          </a:xfrm>
          <a:custGeom>
            <a:avLst/>
            <a:gdLst>
              <a:gd name="T0" fmla="*/ 191313720 w 704"/>
              <a:gd name="T1" fmla="*/ 82155763 h 1506"/>
              <a:gd name="T2" fmla="*/ 191313720 w 704"/>
              <a:gd name="T3" fmla="*/ 82155763 h 1506"/>
              <a:gd name="T4" fmla="*/ 235054430 w 704"/>
              <a:gd name="T5" fmla="*/ 82155763 h 1506"/>
              <a:gd name="T6" fmla="*/ 235054430 w 704"/>
              <a:gd name="T7" fmla="*/ 0 h 1506"/>
              <a:gd name="T8" fmla="*/ 164270827 w 704"/>
              <a:gd name="T9" fmla="*/ 0 h 1506"/>
              <a:gd name="T10" fmla="*/ 51749986 w 704"/>
              <a:gd name="T11" fmla="*/ 108253167 h 1506"/>
              <a:gd name="T12" fmla="*/ 51749986 w 704"/>
              <a:gd name="T13" fmla="*/ 158832954 h 1506"/>
              <a:gd name="T14" fmla="*/ 0 w 704"/>
              <a:gd name="T15" fmla="*/ 158832954 h 1506"/>
              <a:gd name="T16" fmla="*/ 0 w 704"/>
              <a:gd name="T17" fmla="*/ 241312597 h 1506"/>
              <a:gd name="T18" fmla="*/ 51749986 w 704"/>
              <a:gd name="T19" fmla="*/ 241312597 h 1506"/>
              <a:gd name="T20" fmla="*/ 51749986 w 704"/>
              <a:gd name="T21" fmla="*/ 485202609 h 1506"/>
              <a:gd name="T22" fmla="*/ 155924330 w 704"/>
              <a:gd name="T23" fmla="*/ 485202609 h 1506"/>
              <a:gd name="T24" fmla="*/ 155924330 w 704"/>
              <a:gd name="T25" fmla="*/ 241312597 h 1506"/>
              <a:gd name="T26" fmla="*/ 226708003 w 704"/>
              <a:gd name="T27" fmla="*/ 241312597 h 1506"/>
              <a:gd name="T28" fmla="*/ 235054430 w 704"/>
              <a:gd name="T29" fmla="*/ 158832954 h 1506"/>
              <a:gd name="T30" fmla="*/ 155924330 w 704"/>
              <a:gd name="T31" fmla="*/ 158832954 h 1506"/>
              <a:gd name="T32" fmla="*/ 155924330 w 704"/>
              <a:gd name="T33" fmla="*/ 116628306 h 1506"/>
              <a:gd name="T34" fmla="*/ 191313720 w 704"/>
              <a:gd name="T35" fmla="*/ 82155763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0" name="Freeform 7"/>
          <p:cNvSpPr>
            <a:spLocks noEditPoints="1"/>
          </p:cNvSpPr>
          <p:nvPr/>
        </p:nvSpPr>
        <p:spPr bwMode="auto">
          <a:xfrm>
            <a:off x="11231034" y="6388100"/>
            <a:ext cx="141817" cy="135467"/>
          </a:xfrm>
          <a:custGeom>
            <a:avLst/>
            <a:gdLst>
              <a:gd name="T0" fmla="*/ 372363517 w 1562"/>
              <a:gd name="T1" fmla="*/ 148568842 h 1491"/>
              <a:gd name="T2" fmla="*/ 372363517 w 1562"/>
              <a:gd name="T3" fmla="*/ 148568842 h 1491"/>
              <a:gd name="T4" fmla="*/ 275788023 w 1562"/>
              <a:gd name="T5" fmla="*/ 202770772 h 1491"/>
              <a:gd name="T6" fmla="*/ 275788023 w 1562"/>
              <a:gd name="T7" fmla="*/ 155584966 h 1491"/>
              <a:gd name="T8" fmla="*/ 170351716 w 1562"/>
              <a:gd name="T9" fmla="*/ 155584966 h 1491"/>
              <a:gd name="T10" fmla="*/ 170351716 w 1562"/>
              <a:gd name="T11" fmla="*/ 475363709 h 1491"/>
              <a:gd name="T12" fmla="*/ 275788023 w 1562"/>
              <a:gd name="T13" fmla="*/ 475363709 h 1491"/>
              <a:gd name="T14" fmla="*/ 275788023 w 1562"/>
              <a:gd name="T15" fmla="*/ 296821981 h 1491"/>
              <a:gd name="T16" fmla="*/ 280540788 w 1562"/>
              <a:gd name="T17" fmla="*/ 271000249 h 1491"/>
              <a:gd name="T18" fmla="*/ 334684798 w 1562"/>
              <a:gd name="T19" fmla="*/ 230825933 h 1491"/>
              <a:gd name="T20" fmla="*/ 388828809 w 1562"/>
              <a:gd name="T21" fmla="*/ 303838105 h 1491"/>
              <a:gd name="T22" fmla="*/ 388828809 w 1562"/>
              <a:gd name="T23" fmla="*/ 475363709 h 1491"/>
              <a:gd name="T24" fmla="*/ 494585090 w 1562"/>
              <a:gd name="T25" fmla="*/ 475363709 h 1491"/>
              <a:gd name="T26" fmla="*/ 494585090 w 1562"/>
              <a:gd name="T27" fmla="*/ 292039353 h 1491"/>
              <a:gd name="T28" fmla="*/ 372363517 w 1562"/>
              <a:gd name="T29" fmla="*/ 148568842 h 1491"/>
              <a:gd name="T30" fmla="*/ 6964461 w 1562"/>
              <a:gd name="T31" fmla="*/ 475363709 h 1491"/>
              <a:gd name="T32" fmla="*/ 6964461 w 1562"/>
              <a:gd name="T33" fmla="*/ 475363709 h 1491"/>
              <a:gd name="T34" fmla="*/ 113040717 w 1562"/>
              <a:gd name="T35" fmla="*/ 475363709 h 1491"/>
              <a:gd name="T36" fmla="*/ 113040717 w 1562"/>
              <a:gd name="T37" fmla="*/ 155264561 h 1491"/>
              <a:gd name="T38" fmla="*/ 6964461 w 1562"/>
              <a:gd name="T39" fmla="*/ 155264561 h 1491"/>
              <a:gd name="T40" fmla="*/ 6964461 w 1562"/>
              <a:gd name="T41" fmla="*/ 475363709 h 1491"/>
              <a:gd name="T42" fmla="*/ 61108472 w 1562"/>
              <a:gd name="T43" fmla="*/ 0 h 1491"/>
              <a:gd name="T44" fmla="*/ 61108472 w 1562"/>
              <a:gd name="T45" fmla="*/ 0 h 1491"/>
              <a:gd name="T46" fmla="*/ 0 w 1562"/>
              <a:gd name="T47" fmla="*/ 56751130 h 1491"/>
              <a:gd name="T48" fmla="*/ 58892076 w 1562"/>
              <a:gd name="T49" fmla="*/ 110632656 h 1491"/>
              <a:gd name="T50" fmla="*/ 120005246 w 1562"/>
              <a:gd name="T51" fmla="*/ 56751130 h 1491"/>
              <a:gd name="T52" fmla="*/ 61108472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1" name="Freeform 8"/>
          <p:cNvSpPr>
            <a:spLocks/>
          </p:cNvSpPr>
          <p:nvPr/>
        </p:nvSpPr>
        <p:spPr bwMode="auto">
          <a:xfrm>
            <a:off x="11660718" y="6400801"/>
            <a:ext cx="154516" cy="124884"/>
          </a:xfrm>
          <a:custGeom>
            <a:avLst/>
            <a:gdLst>
              <a:gd name="T0" fmla="*/ 479035715 w 1690"/>
              <a:gd name="T1" fmla="*/ 71134663 h 1374"/>
              <a:gd name="T2" fmla="*/ 479035715 w 1690"/>
              <a:gd name="T3" fmla="*/ 71134663 h 1374"/>
              <a:gd name="T4" fmla="*/ 529155882 w 1690"/>
              <a:gd name="T5" fmla="*/ 9567941 h 1374"/>
              <a:gd name="T6" fmla="*/ 457509327 w 1690"/>
              <a:gd name="T7" fmla="*/ 34452033 h 1374"/>
              <a:gd name="T8" fmla="*/ 376223305 w 1690"/>
              <a:gd name="T9" fmla="*/ 0 h 1374"/>
              <a:gd name="T10" fmla="*/ 263776229 w 1690"/>
              <a:gd name="T11" fmla="*/ 113560798 h 1374"/>
              <a:gd name="T12" fmla="*/ 265704136 w 1690"/>
              <a:gd name="T13" fmla="*/ 136530387 h 1374"/>
              <a:gd name="T14" fmla="*/ 36625023 w 1690"/>
              <a:gd name="T15" fmla="*/ 21055088 h 1374"/>
              <a:gd name="T16" fmla="*/ 23134542 w 1690"/>
              <a:gd name="T17" fmla="*/ 76878168 h 1374"/>
              <a:gd name="T18" fmla="*/ 71646555 w 1690"/>
              <a:gd name="T19" fmla="*/ 169067918 h 1374"/>
              <a:gd name="T20" fmla="*/ 21206704 w 1690"/>
              <a:gd name="T21" fmla="*/ 155666270 h 1374"/>
              <a:gd name="T22" fmla="*/ 21206704 w 1690"/>
              <a:gd name="T23" fmla="*/ 157580772 h 1374"/>
              <a:gd name="T24" fmla="*/ 110523900 w 1690"/>
              <a:gd name="T25" fmla="*/ 265402632 h 1374"/>
              <a:gd name="T26" fmla="*/ 81285953 w 1690"/>
              <a:gd name="T27" fmla="*/ 269227068 h 1374"/>
              <a:gd name="T28" fmla="*/ 60079318 w 1690"/>
              <a:gd name="T29" fmla="*/ 267317133 h 1374"/>
              <a:gd name="T30" fmla="*/ 164819566 w 1690"/>
              <a:gd name="T31" fmla="*/ 344190734 h 1374"/>
              <a:gd name="T32" fmla="*/ 25062449 w 1690"/>
              <a:gd name="T33" fmla="*/ 392360374 h 1374"/>
              <a:gd name="T34" fmla="*/ 0 w 1690"/>
              <a:gd name="T35" fmla="*/ 390445872 h 1374"/>
              <a:gd name="T36" fmla="*/ 168675380 w 1690"/>
              <a:gd name="T37" fmla="*/ 438294918 h 1374"/>
              <a:gd name="T38" fmla="*/ 488675113 w 1690"/>
              <a:gd name="T39" fmla="*/ 125043241 h 1374"/>
              <a:gd name="T40" fmla="*/ 488675113 w 1690"/>
              <a:gd name="T41" fmla="*/ 109731726 h 1374"/>
              <a:gd name="T42" fmla="*/ 542970778 w 1690"/>
              <a:gd name="T43" fmla="*/ 51994076 h 1374"/>
              <a:gd name="T44" fmla="*/ 479035715 w 1690"/>
              <a:gd name="T45" fmla="*/ 71134663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35785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99751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818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10659534" y="6254751"/>
            <a:ext cx="402167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11093451" y="6254751"/>
            <a:ext cx="402167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11535834" y="6254751"/>
            <a:ext cx="404284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6067" y="6258985"/>
            <a:ext cx="404284" cy="402167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767" y="6250518"/>
            <a:ext cx="402167" cy="402167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504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8" r:id="rId26"/>
    <p:sldLayoutId id="2147483719" r:id="rId27"/>
    <p:sldLayoutId id="2147483720" r:id="rId28"/>
    <p:sldLayoutId id="2147483721" r:id="rId29"/>
    <p:sldLayoutId id="2147483722" r:id="rId30"/>
    <p:sldLayoutId id="2147483723" r:id="rId31"/>
    <p:sldLayoutId id="2147483724" r:id="rId32"/>
    <p:sldLayoutId id="2147483725" r:id="rId33"/>
    <p:sldLayoutId id="2147483726" r:id="rId34"/>
    <p:sldLayoutId id="2147483727" r:id="rId35"/>
    <p:sldLayoutId id="2147483728" r:id="rId36"/>
    <p:sldLayoutId id="2147483729" r:id="rId37"/>
    <p:sldLayoutId id="2147483730" r:id="rId38"/>
    <p:sldLayoutId id="2147483731" r:id="rId39"/>
    <p:sldLayoutId id="2147483732" r:id="rId40"/>
    <p:sldLayoutId id="2147483733" r:id="rId41"/>
    <p:sldLayoutId id="2147483734" r:id="rId42"/>
    <p:sldLayoutId id="2147483735" r:id="rId43"/>
    <p:sldLayoutId id="2147483736" r:id="rId44"/>
    <p:sldLayoutId id="2147483737" r:id="rId45"/>
    <p:sldLayoutId id="2147483738" r:id="rId46"/>
    <p:sldLayoutId id="2147483739" r:id="rId47"/>
    <p:sldLayoutId id="2147483740" r:id="rId48"/>
    <p:sldLayoutId id="2147483741" r:id="rId49"/>
    <p:sldLayoutId id="2147483742" r:id="rId50"/>
    <p:sldLayoutId id="2147483743" r:id="rId51"/>
    <p:sldLayoutId id="2147483744" r:id="rId52"/>
    <p:sldLayoutId id="2147483745" r:id="rId53"/>
    <p:sldLayoutId id="2147483746" r:id="rId54"/>
    <p:sldLayoutId id="2147483747" r:id="rId55"/>
    <p:sldLayoutId id="2147483748" r:id="rId56"/>
    <p:sldLayoutId id="2147483749" r:id="rId57"/>
  </p:sldLayoutIdLst>
  <p:txStyles>
    <p:titleStyle>
      <a:lvl1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2pPr>
      <a:lvl3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3pPr>
      <a:lvl4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4pPr>
      <a:lvl5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5pPr>
      <a:lvl6pPr marL="609585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6pPr>
      <a:lvl7pPr marL="1219170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7pPr>
      <a:lvl8pPr marL="1828754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8pPr>
      <a:lvl9pPr marL="2438339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9pPr>
    </p:titleStyle>
    <p:bodyStyle>
      <a:lvl1pPr marL="226478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7189" indent="-228594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5783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4377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2971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236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734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232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728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8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96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92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90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86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85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83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81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7E869-8F09-4F15-B988-331009A0F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2E2543-73C3-498B-BA4D-3C6B2DFA4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9D42BF-B14B-4ABE-A3DD-4CB402CD9B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B2EEF6-FF7A-459E-BBF1-ECE6366E1F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8262A2-8773-4F71-831F-A7584C0965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81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6933" y="0"/>
            <a:ext cx="12175067" cy="2156884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 dirty="0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9219" name="object 4"/>
          <p:cNvSpPr txBox="1">
            <a:spLocks noChangeArrowheads="1"/>
          </p:cNvSpPr>
          <p:nvPr/>
        </p:nvSpPr>
        <p:spPr bwMode="auto">
          <a:xfrm>
            <a:off x="1676400" y="1371600"/>
            <a:ext cx="6083299" cy="464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9525" rIns="0" bIns="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377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ru-RU" altLang="ru-RU" sz="4000" b="1" dirty="0">
              <a:solidFill>
                <a:schemeClr val="tx1">
                  <a:lumMod val="50000"/>
                </a:schemeClr>
              </a:solidFill>
            </a:endParaRPr>
          </a:p>
          <a:p>
            <a:pPr algn="ctr" defTabSz="914377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ru-RU" sz="4000" b="1" dirty="0" smtClean="0">
                <a:solidFill>
                  <a:srgbClr val="000000"/>
                </a:solidFill>
              </a:rPr>
              <a:t>MAVZU: </a:t>
            </a:r>
            <a:r>
              <a:rPr lang="en-US" altLang="ru-RU" sz="4000" b="1" dirty="0" smtClean="0">
                <a:solidFill>
                  <a:srgbClr val="000000"/>
                </a:solidFill>
              </a:rPr>
              <a:t>QORA </a:t>
            </a:r>
            <a:r>
              <a:rPr lang="en-US" altLang="ru-RU" sz="4000" b="1" dirty="0">
                <a:solidFill>
                  <a:srgbClr val="000000"/>
                </a:solidFill>
              </a:rPr>
              <a:t>VA RANGLI METALLURGIYA SANOATI</a:t>
            </a:r>
            <a:endParaRPr lang="ru-RU" altLang="ru-RU" sz="4000" b="1" dirty="0">
              <a:solidFill>
                <a:srgbClr val="000000"/>
              </a:solidFill>
            </a:endParaRPr>
          </a:p>
          <a:p>
            <a:pPr defTabSz="914377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ru-RU" altLang="ru-RU" sz="4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438151" y="2512484"/>
            <a:ext cx="728133" cy="167520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331418" y="356614"/>
            <a:ext cx="1866669" cy="1276351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 dirty="0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369610" y="351276"/>
            <a:ext cx="1828478" cy="1276351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 defTabSz="1218908">
              <a:defRPr/>
            </a:pPr>
            <a:endParaRPr sz="2396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9546649" y="533400"/>
            <a:ext cx="795383" cy="864876"/>
          </a:xfrm>
          <a:prstGeom prst="rect">
            <a:avLst/>
          </a:prstGeom>
        </p:spPr>
        <p:txBody>
          <a:bodyPr wrap="square" lIns="0" tIns="33552" rIns="0" bIns="0">
            <a:spAutoFit/>
          </a:bodyPr>
          <a:lstStyle/>
          <a:p>
            <a:pPr defTabSz="1218908">
              <a:spcBef>
                <a:spcPts val="265"/>
              </a:spcBef>
              <a:defRPr/>
            </a:pPr>
            <a:r>
              <a:rPr lang="ru-RU" sz="5400" b="1" spc="21" dirty="0">
                <a:solidFill>
                  <a:srgbClr val="FEFEFE"/>
                </a:solidFill>
                <a:latin typeface="Arial"/>
                <a:cs typeface="Arial"/>
              </a:rPr>
              <a:t>8</a:t>
            </a:r>
            <a:r>
              <a:rPr lang="en-US" sz="4756" b="1" spc="21" dirty="0">
                <a:solidFill>
                  <a:srgbClr val="FEFEFE"/>
                </a:solidFill>
                <a:latin typeface="Arial"/>
                <a:cs typeface="Arial"/>
              </a:rPr>
              <a:t>-</a:t>
            </a:r>
            <a:endParaRPr sz="4756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10042568" y="766429"/>
            <a:ext cx="983147" cy="518191"/>
          </a:xfrm>
          <a:prstGeom prst="rect">
            <a:avLst/>
          </a:prstGeom>
        </p:spPr>
        <p:txBody>
          <a:bodyPr wrap="square" lIns="0" tIns="25499" rIns="0" bIns="0">
            <a:spAutoFit/>
          </a:bodyPr>
          <a:lstStyle/>
          <a:p>
            <a:pPr algn="ctr" defTabSz="1218908">
              <a:spcBef>
                <a:spcPts val="201"/>
              </a:spcBef>
              <a:defRPr/>
            </a:pPr>
            <a:r>
              <a:rPr lang="en-US" sz="3200" b="1" spc="-11" dirty="0" err="1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32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225" name="object 2"/>
          <p:cNvSpPr txBox="1">
            <a:spLocks/>
          </p:cNvSpPr>
          <p:nvPr/>
        </p:nvSpPr>
        <p:spPr bwMode="auto">
          <a:xfrm>
            <a:off x="1849967" y="410634"/>
            <a:ext cx="7131051" cy="113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0911" rIns="0" bIns="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1225"/>
            <a:r>
              <a:rPr lang="en-US" altLang="ru-RU" sz="7200" b="1" dirty="0">
                <a:solidFill>
                  <a:srgbClr val="FFFFFF"/>
                </a:solidFill>
              </a:rPr>
              <a:t>GEOGRAFIYA</a:t>
            </a:r>
            <a:endParaRPr lang="ru-RU" altLang="ru-RU" sz="2400" dirty="0">
              <a:solidFill>
                <a:srgbClr val="FFFFFF"/>
              </a:solidFill>
            </a:endParaRPr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51515ADB-0A54-4D48-B21C-0D1BD48457B7}"/>
              </a:ext>
            </a:extLst>
          </p:cNvPr>
          <p:cNvSpPr/>
          <p:nvPr/>
        </p:nvSpPr>
        <p:spPr>
          <a:xfrm>
            <a:off x="696384" y="533400"/>
            <a:ext cx="709083" cy="984251"/>
          </a:xfrm>
          <a:custGeom>
            <a:avLst/>
            <a:gdLst/>
            <a:ahLst/>
            <a:cxnLst/>
            <a:rect l="l" t="t" r="r" b="b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370">
              <a:defRPr/>
            </a:pPr>
            <a:endParaRPr sz="3811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24" name="object 12">
            <a:extLst>
              <a:ext uri="{FF2B5EF4-FFF2-40B4-BE49-F238E27FC236}">
                <a16:creationId xmlns:a16="http://schemas.microsoft.com/office/drawing/2014/main" id="{7BBBEFBB-2F62-43EB-AF31-953972EFBEBF}"/>
              </a:ext>
            </a:extLst>
          </p:cNvPr>
          <p:cNvSpPr/>
          <p:nvPr/>
        </p:nvSpPr>
        <p:spPr>
          <a:xfrm>
            <a:off x="1166285" y="893234"/>
            <a:ext cx="131233" cy="230717"/>
          </a:xfrm>
          <a:custGeom>
            <a:avLst/>
            <a:gdLst/>
            <a:ahLst/>
            <a:cxnLst/>
            <a:rect l="l" t="t" r="r" b="b"/>
            <a:pathLst>
              <a:path w="62229" h="108584">
                <a:moveTo>
                  <a:pt x="46944" y="0"/>
                </a:moveTo>
                <a:lnTo>
                  <a:pt x="44046" y="388"/>
                </a:lnTo>
                <a:lnTo>
                  <a:pt x="41704" y="2223"/>
                </a:lnTo>
                <a:lnTo>
                  <a:pt x="3186" y="33036"/>
                </a:lnTo>
                <a:lnTo>
                  <a:pt x="1061" y="34678"/>
                </a:lnTo>
                <a:lnTo>
                  <a:pt x="0" y="37288"/>
                </a:lnTo>
                <a:lnTo>
                  <a:pt x="288" y="39992"/>
                </a:lnTo>
                <a:lnTo>
                  <a:pt x="8500" y="105677"/>
                </a:lnTo>
                <a:lnTo>
                  <a:pt x="11686" y="108574"/>
                </a:lnTo>
                <a:lnTo>
                  <a:pt x="16517" y="108574"/>
                </a:lnTo>
                <a:lnTo>
                  <a:pt x="17481" y="108380"/>
                </a:lnTo>
                <a:lnTo>
                  <a:pt x="60177" y="91285"/>
                </a:lnTo>
                <a:lnTo>
                  <a:pt x="61001" y="90027"/>
                </a:lnTo>
                <a:lnTo>
                  <a:pt x="22021" y="90027"/>
                </a:lnTo>
                <a:lnTo>
                  <a:pt x="16035" y="42407"/>
                </a:lnTo>
                <a:lnTo>
                  <a:pt x="40184" y="23086"/>
                </a:lnTo>
                <a:lnTo>
                  <a:pt x="55742" y="23086"/>
                </a:lnTo>
                <a:lnTo>
                  <a:pt x="54187" y="7533"/>
                </a:lnTo>
                <a:lnTo>
                  <a:pt x="54090" y="4733"/>
                </a:lnTo>
                <a:lnTo>
                  <a:pt x="52257" y="2223"/>
                </a:lnTo>
                <a:lnTo>
                  <a:pt x="49550" y="1065"/>
                </a:lnTo>
                <a:lnTo>
                  <a:pt x="46944" y="0"/>
                </a:lnTo>
                <a:close/>
              </a:path>
              <a:path w="62229" h="108584">
                <a:moveTo>
                  <a:pt x="55742" y="23086"/>
                </a:moveTo>
                <a:lnTo>
                  <a:pt x="40184" y="23086"/>
                </a:lnTo>
                <a:lnTo>
                  <a:pt x="45882" y="80467"/>
                </a:lnTo>
                <a:lnTo>
                  <a:pt x="22021" y="90027"/>
                </a:lnTo>
                <a:lnTo>
                  <a:pt x="61001" y="90027"/>
                </a:lnTo>
                <a:lnTo>
                  <a:pt x="62204" y="88192"/>
                </a:lnTo>
                <a:lnTo>
                  <a:pt x="61916" y="84811"/>
                </a:lnTo>
                <a:lnTo>
                  <a:pt x="55742" y="23086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370">
              <a:defRPr/>
            </a:pPr>
            <a:endParaRPr sz="3811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7C7E4273-A19E-497A-9D8A-A9B8181CAFDB}"/>
              </a:ext>
            </a:extLst>
          </p:cNvPr>
          <p:cNvSpPr/>
          <p:nvPr/>
        </p:nvSpPr>
        <p:spPr>
          <a:xfrm>
            <a:off x="438151" y="4415836"/>
            <a:ext cx="704849" cy="160396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lIns="0" tIns="0" rIns="0" bIns="0"/>
          <a:lstStyle/>
          <a:p>
            <a:pPr defTabSz="1218848">
              <a:defRPr/>
            </a:pPr>
            <a:endParaRPr sz="2400" dirty="0">
              <a:solidFill>
                <a:srgbClr val="57565A"/>
              </a:solidFill>
              <a:latin typeface="Open Sans Light"/>
            </a:endParaRPr>
          </a:p>
        </p:txBody>
      </p:sp>
      <p:pic>
        <p:nvPicPr>
          <p:cNvPr id="1026" name="Picture 2" descr="Отрасли цветной металлургии. Страны лидеры цветной металлургии">
            <a:extLst>
              <a:ext uri="{FF2B5EF4-FFF2-40B4-BE49-F238E27FC236}">
                <a16:creationId xmlns:a16="http://schemas.microsoft.com/office/drawing/2014/main" id="{3AAD9E9E-6E35-4C79-A703-00ED5F781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362200"/>
            <a:ext cx="3429000" cy="3127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46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 txBox="1">
            <a:spLocks/>
          </p:cNvSpPr>
          <p:nvPr/>
        </p:nvSpPr>
        <p:spPr>
          <a:xfrm>
            <a:off x="304800" y="1564728"/>
            <a:ext cx="5334000" cy="5140872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O‘zbekistondagi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metallurgiya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korxonasi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1946-yilda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ishga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tushirilgan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Zavodda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po‘lat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prokat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chiqarish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ortib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bormoqda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1950-yilda </a:t>
            </a:r>
            <a:endParaRPr lang="en-US" sz="3200" kern="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119 </a:t>
            </a:r>
            <a:r>
              <a:rPr lang="en-US" sz="3200" kern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ming</a:t>
            </a:r>
            <a:r>
              <a:rPr lang="en-US" sz="32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tonna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po‘lat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eritilgan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76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ming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tonna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tayyor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prokat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chiqarilgan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600" kern="0" dirty="0">
              <a:solidFill>
                <a:srgbClr val="000000"/>
              </a:solidFill>
            </a:endParaRP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0668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BEKOBOD METALLURGIYA ZAVODI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Катанка. Справочник.">
            <a:extLst>
              <a:ext uri="{FF2B5EF4-FFF2-40B4-BE49-F238E27FC236}">
                <a16:creationId xmlns:a16="http://schemas.microsoft.com/office/drawing/2014/main" id="{72B11E11-28D3-4021-BEEF-67C8E9712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524000"/>
            <a:ext cx="6096000" cy="518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12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TOSHKENT METALLURGIYA ZAVODI</a:t>
            </a:r>
            <a:endParaRPr kumimoji="0" lang="ru-RU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995363"/>
            <a:ext cx="5943600" cy="5557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Текст 6">
            <a:extLst>
              <a:ext uri="{FF2B5EF4-FFF2-40B4-BE49-F238E27FC236}">
                <a16:creationId xmlns:a16="http://schemas.microsoft.com/office/drawing/2014/main" id="{3D851BAF-6753-4072-9AC6-AC05F93BB2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400" y="995363"/>
            <a:ext cx="5867401" cy="5710237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Umumiy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m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yd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ml-I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</a:t>
            </a:r>
            <a:r>
              <a:rPr lang="ml-IN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t. Z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dg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liya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niya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vstriya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</a:t>
            </a:r>
            <a:r>
              <a:rPr lang="ml-I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tl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rilg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v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uskun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k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ltiril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</a:t>
            </a:r>
            <a:r>
              <a:rPr lang="ml-I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ru-RU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vt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kuz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listl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qurilishd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ml-I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pits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fn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stil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ishiy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ru-RU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ех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nik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listl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t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yyorl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</a:t>
            </a:r>
            <a:r>
              <a:rPr lang="ml-I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0851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RANGLI METALLURGIYA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55688" y="1143000"/>
            <a:ext cx="70363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Rangli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metallurgiya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rangli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metallarni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qazib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chiqarish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boyitish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eritish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qotishmalar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chiqarishni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o‘zida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birlashtiradi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911431"/>
            <a:ext cx="4724400" cy="2746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132" y="1075467"/>
            <a:ext cx="4724400" cy="2696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2" name="Picture 2" descr="Oxu.az - Qızıl bahalaşacaq">
            <a:extLst>
              <a:ext uri="{FF2B5EF4-FFF2-40B4-BE49-F238E27FC236}">
                <a16:creationId xmlns:a16="http://schemas.microsoft.com/office/drawing/2014/main" id="{2D273525-0E67-4A36-8313-5A29F39B6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205103"/>
            <a:ext cx="6553200" cy="345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39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RANGLI METALLAR GURUHI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603AF3EB-73B7-4D59-BF34-4581A91D99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8807564"/>
              </p:ext>
            </p:extLst>
          </p:nvPr>
        </p:nvGraphicFramePr>
        <p:xfrm>
          <a:off x="152400" y="1143000"/>
          <a:ext cx="11658600" cy="32004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2331720">
                  <a:extLst>
                    <a:ext uri="{9D8B030D-6E8A-4147-A177-3AD203B41FA5}">
                      <a16:colId xmlns:a16="http://schemas.microsoft.com/office/drawing/2014/main" val="2934760896"/>
                    </a:ext>
                  </a:extLst>
                </a:gridCol>
                <a:gridCol w="2087880">
                  <a:extLst>
                    <a:ext uri="{9D8B030D-6E8A-4147-A177-3AD203B41FA5}">
                      <a16:colId xmlns:a16="http://schemas.microsoft.com/office/drawing/2014/main" val="3146429768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546431776"/>
                    </a:ext>
                  </a:extLst>
                </a:gridCol>
                <a:gridCol w="2164080">
                  <a:extLst>
                    <a:ext uri="{9D8B030D-6E8A-4147-A177-3AD203B41FA5}">
                      <a16:colId xmlns:a16="http://schemas.microsoft.com/office/drawing/2014/main" val="2027243467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val="1584229047"/>
                    </a:ext>
                  </a:extLst>
                </a:gridCol>
              </a:tblGrid>
              <a:tr h="160020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Og‘ir</a:t>
                      </a:r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metallar</a:t>
                      </a:r>
                      <a:endParaRPr lang="ru-RU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Yengil</a:t>
                      </a:r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metallar</a:t>
                      </a:r>
                      <a:endParaRPr lang="ru-RU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Qimmatbaho</a:t>
                      </a:r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metallar</a:t>
                      </a:r>
                      <a:endParaRPr lang="ru-RU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Qiyin</a:t>
                      </a:r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eruvchi</a:t>
                      </a:r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metallar</a:t>
                      </a:r>
                      <a:endParaRPr lang="ru-RU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Nodir</a:t>
                      </a:r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metallar</a:t>
                      </a:r>
                      <a:endParaRPr lang="ru-RU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9947802"/>
                  </a:ext>
                </a:extLst>
              </a:tr>
              <a:tr h="16002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Mis, </a:t>
                      </a:r>
                      <a:r>
                        <a:rPr lang="en-US" sz="3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qalayi</a:t>
                      </a:r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qo‘rg‘oshin</a:t>
                      </a:r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nikel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rux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Aluminiy</a:t>
                      </a:r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magniy</a:t>
                      </a:r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endPara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titan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Oltin</a:t>
                      </a:r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kumush</a:t>
                      </a:r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endPara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platina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Volfram</a:t>
                      </a:r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molibden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Uran</a:t>
                      </a:r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germaniy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1610980"/>
                  </a:ext>
                </a:extLst>
              </a:tr>
            </a:tbl>
          </a:graphicData>
        </a:graphic>
      </p:graphicFrame>
      <p:pic>
        <p:nvPicPr>
          <p:cNvPr id="11266" name="Picture 2" descr="Mf 100 mis kontaklı naqil - Conform MMC Баку купить">
            <a:extLst>
              <a:ext uri="{FF2B5EF4-FFF2-40B4-BE49-F238E27FC236}">
                <a16:creationId xmlns:a16="http://schemas.microsoft.com/office/drawing/2014/main" id="{A3DDCDEA-F619-4429-ABFF-FE3998AFC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1" y="4575629"/>
            <a:ext cx="2803071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Алюминий: цена за 1 кг, свойства и применение, получение, состав">
            <a:extLst>
              <a:ext uri="{FF2B5EF4-FFF2-40B4-BE49-F238E27FC236}">
                <a16:creationId xmlns:a16="http://schemas.microsoft.com/office/drawing/2014/main" id="{CFBABA1B-D5C3-4A6C-97A2-54F7CACFE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443" y="4593771"/>
            <a:ext cx="2743200" cy="1886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O'zbekiston so'nggi ikki yilda oltin sotishni keskin ko'paytirdi - xabar.uz">
            <a:extLst>
              <a:ext uri="{FF2B5EF4-FFF2-40B4-BE49-F238E27FC236}">
                <a16:creationId xmlns:a16="http://schemas.microsoft.com/office/drawing/2014/main" id="{DC216C7C-BEEF-4756-AB99-CCE70FFA3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93772"/>
            <a:ext cx="2895600" cy="1886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Вольфрам - самый тугоплавкий металл в мире | Ювелирум">
            <a:extLst>
              <a:ext uri="{FF2B5EF4-FFF2-40B4-BE49-F238E27FC236}">
                <a16:creationId xmlns:a16="http://schemas.microsoft.com/office/drawing/2014/main" id="{57D70B6C-848D-4811-9995-B776F441D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957" y="4593772"/>
            <a:ext cx="2853872" cy="1886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52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" y="990600"/>
            <a:ext cx="11582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Mamlakatimizda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oltin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mis,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qo‘rg‘oshin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rux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volfram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molibden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rangli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metall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rudalarining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zaxirasi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Faqat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mis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konlarining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o‘zi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tadan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ortadi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2192000" cy="9906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RANGLI METALLURGIYA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 descr="Jahon mis bozori: ruda qazib olish, ishlab chiqarish, iste'mol, misning  jahon narxlari. Rossiyadagi mis ishlab chiqarish markazlari: xususiyatlari,  asosiy korxonalari">
            <a:extLst>
              <a:ext uri="{FF2B5EF4-FFF2-40B4-BE49-F238E27FC236}">
                <a16:creationId xmlns:a16="http://schemas.microsoft.com/office/drawing/2014/main" id="{98C27856-EF2F-4206-A8FB-5A22B6B75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60260"/>
            <a:ext cx="5791200" cy="4100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Yer yuzidagi “qora tuynuk”lar">
            <a:extLst>
              <a:ext uri="{FF2B5EF4-FFF2-40B4-BE49-F238E27FC236}">
                <a16:creationId xmlns:a16="http://schemas.microsoft.com/office/drawing/2014/main" id="{27F0511C-1077-47F1-A7BB-A1E48E7A0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60260"/>
            <a:ext cx="5943600" cy="4100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64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1295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MIS RUDASI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316DADA-70CB-41B3-BAB7-8E1A6E05CE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8400" y="1828800"/>
            <a:ext cx="5791200" cy="3323987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rudasi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tarkibida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molibden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oltin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kumush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kabilar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birga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Mamlakatimizda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mis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eritish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zavodi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Olmaliq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kon-metallurgiya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kombinati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turibdi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 descr="Olmaliq kon-metallurgiya kombinati ochiq mis konida rudalarni qayta ishlash  miqdorini ko'paytiradi">
            <a:extLst>
              <a:ext uri="{FF2B5EF4-FFF2-40B4-BE49-F238E27FC236}">
                <a16:creationId xmlns:a16="http://schemas.microsoft.com/office/drawing/2014/main" id="{2A1574ED-A766-4706-8EBE-F9E478C44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52600"/>
            <a:ext cx="5943600" cy="449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57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BOYITISH FABRIKASI</a:t>
            </a:r>
            <a:endParaRPr kumimoji="0" lang="ru-RU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A3585E4-96CF-4117-971A-6BA897388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143000"/>
            <a:ext cx="11506200" cy="1325563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Boyitish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fabrikasi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rudaning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keraksiz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qo‘shilmalarini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chiqarib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tashlash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moddalar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qo‘shish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yo‘li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foydali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sifatlarini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orttiruvchi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korxona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8" name="Picture 2" descr="Shavkat Mirziyoyev har 19 sekundda bitta mahsulot tayyorlaydigan  texnoparkni ochib berdi (foto) — Sof.uz">
            <a:extLst>
              <a:ext uri="{FF2B5EF4-FFF2-40B4-BE49-F238E27FC236}">
                <a16:creationId xmlns:a16="http://schemas.microsoft.com/office/drawing/2014/main" id="{A903B05A-2AA3-417C-948A-576DA174B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29" y="2590800"/>
            <a:ext cx="5622471" cy="4049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EBNER | Термообрабатывающее оборудование для цветных металлов">
            <a:extLst>
              <a:ext uri="{FF2B5EF4-FFF2-40B4-BE49-F238E27FC236}">
                <a16:creationId xmlns:a16="http://schemas.microsoft.com/office/drawing/2014/main" id="{877E80EC-0411-4BEC-A059-466E51A7E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2" y="2590800"/>
            <a:ext cx="5600698" cy="4049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86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13716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CHIRCHIQ QIYIN ERIYDIGAN VA QATTIQ QOTISHMALAR ZAVODI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E405115-D8F4-4C3D-96F3-C911A08032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397000"/>
            <a:ext cx="12496800" cy="1661993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korxona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mahsulotidan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elektrotexnika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mashinasozlik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asbobsozlik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tarmoqlarida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foydalaniladi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2" name="Picture 2" descr="Металлургия">
            <a:extLst>
              <a:ext uri="{FF2B5EF4-FFF2-40B4-BE49-F238E27FC236}">
                <a16:creationId xmlns:a16="http://schemas.microsoft.com/office/drawing/2014/main" id="{A2CC6AB3-3AC5-4BDA-B59E-803F3891F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124934"/>
            <a:ext cx="5867400" cy="3504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Оборудование металлургической промышленности. Компания «Неваэнергоатом»">
            <a:extLst>
              <a:ext uri="{FF2B5EF4-FFF2-40B4-BE49-F238E27FC236}">
                <a16:creationId xmlns:a16="http://schemas.microsoft.com/office/drawing/2014/main" id="{9CAF8A58-6B45-42CE-AC28-39EE4BAA7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3124934"/>
            <a:ext cx="5791201" cy="3504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03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OLTIN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6A0EFDB-D170-4FF8-B392-09922F6E1F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10400" y="1066799"/>
            <a:ext cx="4539343" cy="3139321"/>
          </a:xfrm>
        </p:spPr>
        <p:txBody>
          <a:bodyPr/>
          <a:lstStyle/>
          <a:p>
            <a:pPr algn="ctr"/>
            <a:r>
              <a:rPr lang="en-US" sz="34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Noyob</a:t>
            </a:r>
            <a:r>
              <a:rPr lang="en-US" sz="3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metall. U </a:t>
            </a:r>
            <a:r>
              <a:rPr lang="en-US" sz="34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elektronika</a:t>
            </a:r>
            <a:r>
              <a:rPr lang="en-US" sz="3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kompyuter</a:t>
            </a:r>
            <a:r>
              <a:rPr lang="en-US" sz="3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3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chiqarishda</a:t>
            </a:r>
            <a:r>
              <a:rPr lang="en-US" sz="3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kosmik</a:t>
            </a:r>
            <a:r>
              <a:rPr lang="en-US" sz="3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kemalarda</a:t>
            </a:r>
            <a:r>
              <a:rPr lang="en-US" sz="3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atom </a:t>
            </a:r>
            <a:r>
              <a:rPr lang="en-US" sz="34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reaktorlarida</a:t>
            </a:r>
            <a:r>
              <a:rPr lang="en-US" sz="3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ishlatiladi</a:t>
            </a:r>
            <a:r>
              <a:rPr lang="en-US" sz="3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4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6" name="Picture 2" descr="Золото — Википедия">
            <a:extLst>
              <a:ext uri="{FF2B5EF4-FFF2-40B4-BE49-F238E27FC236}">
                <a16:creationId xmlns:a16="http://schemas.microsoft.com/office/drawing/2014/main" id="{B4ACB681-286F-4029-9EF3-262BFF63C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77686"/>
            <a:ext cx="5301342" cy="3037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Золото необработанное ::: альбом Фото золота и денег ::: РАЗНОЕ » Хобби /  фото 29828246 640 x 480 io.ua">
            <a:extLst>
              <a:ext uri="{FF2B5EF4-FFF2-40B4-BE49-F238E27FC236}">
                <a16:creationId xmlns:a16="http://schemas.microsoft.com/office/drawing/2014/main" id="{CE308660-4051-4F72-810E-CDD7EF3EB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99" y="4206121"/>
            <a:ext cx="4098471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Стоимость золота достигла семилетнего максимума">
            <a:extLst>
              <a:ext uri="{FF2B5EF4-FFF2-40B4-BE49-F238E27FC236}">
                <a16:creationId xmlns:a16="http://schemas.microsoft.com/office/drawing/2014/main" id="{652E424E-098B-43FA-96ED-B41D915F4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29" y="4206120"/>
            <a:ext cx="3488871" cy="2514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золот в слитках лестница 3d Стоковое Изображение - изображение  насчитывающей слитках, золот: 128124475">
            <a:extLst>
              <a:ext uri="{FF2B5EF4-FFF2-40B4-BE49-F238E27FC236}">
                <a16:creationId xmlns:a16="http://schemas.microsoft.com/office/drawing/2014/main" id="{8B3D5A8B-5743-4E13-BD89-EEF4BE64D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634" y="4206120"/>
            <a:ext cx="3970566" cy="2514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75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OLTIN KONLARI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70B152D-D3FB-44F8-BFF4-A212DF9E71DB}"/>
              </a:ext>
            </a:extLst>
          </p:cNvPr>
          <p:cNvSpPr/>
          <p:nvPr/>
        </p:nvSpPr>
        <p:spPr>
          <a:xfrm>
            <a:off x="750403" y="1017114"/>
            <a:ext cx="2690191" cy="461665"/>
          </a:xfrm>
          <a:prstGeom prst="rect">
            <a:avLst/>
          </a:prstGeom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Muruntov</a:t>
            </a:r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5F36E21-4FEB-4473-96C0-CB32A4F09213}"/>
              </a:ext>
            </a:extLst>
          </p:cNvPr>
          <p:cNvSpPr/>
          <p:nvPr/>
        </p:nvSpPr>
        <p:spPr>
          <a:xfrm>
            <a:off x="4827103" y="1017113"/>
            <a:ext cx="2690191" cy="461665"/>
          </a:xfrm>
          <a:prstGeom prst="rect">
            <a:avLst/>
          </a:prstGeom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Chodak</a:t>
            </a:r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DD21316-F445-4D27-BAD6-AADC3BF8C890}"/>
              </a:ext>
            </a:extLst>
          </p:cNvPr>
          <p:cNvSpPr/>
          <p:nvPr/>
        </p:nvSpPr>
        <p:spPr>
          <a:xfrm>
            <a:off x="9079397" y="1026185"/>
            <a:ext cx="2362200" cy="461665"/>
          </a:xfrm>
          <a:prstGeom prst="rect">
            <a:avLst/>
          </a:prstGeom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Zarmitan</a:t>
            </a:r>
            <a:endParaRPr lang="ru-RU" dirty="0"/>
          </a:p>
        </p:txBody>
      </p:sp>
      <p:pic>
        <p:nvPicPr>
          <p:cNvPr id="17410" name="Picture 2" descr="Ruda va oltin oltin. Oltin konlari: dunyodagi eng yirik konlar Dunyodagi  eng boy oltin konlari">
            <a:extLst>
              <a:ext uri="{FF2B5EF4-FFF2-40B4-BE49-F238E27FC236}">
                <a16:creationId xmlns:a16="http://schemas.microsoft.com/office/drawing/2014/main" id="{81D2D3B5-4256-44BC-BB65-3604E5A9B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57" y="1581494"/>
            <a:ext cx="3886199" cy="2129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Эълонлар сайтида олтин конлари сотувга қўйилди">
            <a:extLst>
              <a:ext uri="{FF2B5EF4-FFF2-40B4-BE49-F238E27FC236}">
                <a16:creationId xmlns:a16="http://schemas.microsoft.com/office/drawing/2014/main" id="{D287CC46-E59A-457E-BDB3-6ED0C9EBC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199" y="1581493"/>
            <a:ext cx="3810000" cy="2129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Зармитан конида ишчилар ўлими ортаётгани иддао қилинди">
            <a:extLst>
              <a:ext uri="{FF2B5EF4-FFF2-40B4-BE49-F238E27FC236}">
                <a16:creationId xmlns:a16="http://schemas.microsoft.com/office/drawing/2014/main" id="{B4CC0CF3-E010-479D-8A1C-6C1A398DE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743" y="1599635"/>
            <a:ext cx="3810000" cy="2092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61884A6-B0B8-4750-8AEB-7AF27DE7D606}"/>
              </a:ext>
            </a:extLst>
          </p:cNvPr>
          <p:cNvSpPr/>
          <p:nvPr/>
        </p:nvSpPr>
        <p:spPr>
          <a:xfrm>
            <a:off x="609600" y="3771752"/>
            <a:ext cx="2690191" cy="461665"/>
          </a:xfrm>
          <a:prstGeom prst="rect">
            <a:avLst/>
          </a:prstGeom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Qo‘shbuloq</a:t>
            </a:r>
            <a:endParaRPr lang="ru-RU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561A7A0-291D-4F71-AC1D-A12C61E0FE6B}"/>
              </a:ext>
            </a:extLst>
          </p:cNvPr>
          <p:cNvSpPr/>
          <p:nvPr/>
        </p:nvSpPr>
        <p:spPr>
          <a:xfrm>
            <a:off x="4836135" y="3782918"/>
            <a:ext cx="2690191" cy="461665"/>
          </a:xfrm>
          <a:prstGeom prst="rect">
            <a:avLst/>
          </a:prstGeom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Qizilolma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4B1451E7-11F5-431E-B197-30EC2B1BD0F9}"/>
              </a:ext>
            </a:extLst>
          </p:cNvPr>
          <p:cNvSpPr/>
          <p:nvPr/>
        </p:nvSpPr>
        <p:spPr>
          <a:xfrm>
            <a:off x="9062671" y="3782918"/>
            <a:ext cx="2690191" cy="461665"/>
          </a:xfrm>
          <a:prstGeom prst="rect">
            <a:avLst/>
          </a:prstGeom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Marjonbuloq</a:t>
            </a:r>
            <a:endParaRPr lang="ru-RU" dirty="0"/>
          </a:p>
        </p:txBody>
      </p:sp>
      <p:pic>
        <p:nvPicPr>
          <p:cNvPr id="17416" name="Picture 8" descr="Zarmitan» oltin konidan portlovchi moddalarni olib chiqib ketishga uringan  fuqaroga sud hukmi o'qildi - zarnews.uz">
            <a:extLst>
              <a:ext uri="{FF2B5EF4-FFF2-40B4-BE49-F238E27FC236}">
                <a16:creationId xmlns:a16="http://schemas.microsoft.com/office/drawing/2014/main" id="{F734CF24-231D-414E-ADDE-FB136055F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57" y="4294538"/>
            <a:ext cx="3860799" cy="2411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Олмалиқда иккита олтин кони очилади">
            <a:extLst>
              <a:ext uri="{FF2B5EF4-FFF2-40B4-BE49-F238E27FC236}">
                <a16:creationId xmlns:a16="http://schemas.microsoft.com/office/drawing/2014/main" id="{30B16907-4E8F-468D-A1A7-E7EA2D468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199" y="4294538"/>
            <a:ext cx="3810000" cy="2398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icture 12" descr="Қумтор - Ўрта Осиёдаги энг йирик олтин кони">
            <a:extLst>
              <a:ext uri="{FF2B5EF4-FFF2-40B4-BE49-F238E27FC236}">
                <a16:creationId xmlns:a16="http://schemas.microsoft.com/office/drawing/2014/main" id="{711557ED-57F4-4982-A250-2A5A66A4D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743" y="4294538"/>
            <a:ext cx="3810000" cy="2398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797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METALLURGIYA SANOATI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676400" y="1054438"/>
            <a:ext cx="8705868" cy="1002962"/>
          </a:xfrm>
          <a:prstGeom prst="roundRect">
            <a:avLst/>
          </a:prstGeom>
          <a:solidFill>
            <a:srgbClr val="7030A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Metallurgiya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sanoati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2198" y="3383090"/>
            <a:ext cx="5040304" cy="584775"/>
          </a:xfrm>
          <a:prstGeom prst="rect">
            <a:avLst/>
          </a:prstGeom>
          <a:solidFill>
            <a:srgbClr val="FFCC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metallurgiya</a:t>
            </a:r>
            <a:endParaRPr lang="ru-RU" sz="32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29500" y="3352909"/>
            <a:ext cx="5274365" cy="584775"/>
          </a:xfrm>
          <a:prstGeom prst="rect">
            <a:avLst/>
          </a:prstGeom>
          <a:solidFill>
            <a:srgbClr val="FFCC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Rangli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metallurgiya</a:t>
            </a:r>
            <a:endParaRPr lang="ru-RU" sz="32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id="{2A021C17-8149-4D08-82E7-099CB44DFB9C}"/>
              </a:ext>
            </a:extLst>
          </p:cNvPr>
          <p:cNvSpPr/>
          <p:nvPr/>
        </p:nvSpPr>
        <p:spPr>
          <a:xfrm>
            <a:off x="2971800" y="2286000"/>
            <a:ext cx="541100" cy="9269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: вниз 7">
            <a:extLst>
              <a:ext uri="{FF2B5EF4-FFF2-40B4-BE49-F238E27FC236}">
                <a16:creationId xmlns:a16="http://schemas.microsoft.com/office/drawing/2014/main" id="{8ED8E510-E64A-4252-BF6C-0B3C8FE46CDE}"/>
              </a:ext>
            </a:extLst>
          </p:cNvPr>
          <p:cNvSpPr/>
          <p:nvPr/>
        </p:nvSpPr>
        <p:spPr>
          <a:xfrm>
            <a:off x="8443873" y="2286000"/>
            <a:ext cx="541100" cy="9269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0" name="Picture 2" descr="Rangli metallurgiya » GeoOlamga xush kelibsiz!">
            <a:extLst>
              <a:ext uri="{FF2B5EF4-FFF2-40B4-BE49-F238E27FC236}">
                <a16:creationId xmlns:a16="http://schemas.microsoft.com/office/drawing/2014/main" id="{94CFFF64-7662-4E35-B2CB-708D65435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141" y="4045696"/>
            <a:ext cx="5246723" cy="2659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Черная металлургия">
            <a:extLst>
              <a:ext uri="{FF2B5EF4-FFF2-40B4-BE49-F238E27FC236}">
                <a16:creationId xmlns:a16="http://schemas.microsoft.com/office/drawing/2014/main" id="{E741FD5D-D5F6-4C13-B19F-7BF99AD0C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95" y="4045697"/>
            <a:ext cx="5040305" cy="2659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23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артинки по запросу золото картинка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707571"/>
            <a:ext cx="44196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56383" y="1143000"/>
            <a:ext cx="553481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1969- </a:t>
            </a:r>
            <a:r>
              <a:rPr lang="en-US" sz="36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yilda</a:t>
            </a:r>
            <a:r>
              <a:rPr lang="en-US" sz="36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dastlabki</a:t>
            </a:r>
            <a:r>
              <a:rPr lang="ml-IN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oltin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yombisi</a:t>
            </a:r>
            <a:r>
              <a:rPr lang="ml-IN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quyildi</a:t>
            </a:r>
            <a:r>
              <a:rPr lang="ml-IN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Shu 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vaqtdan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oltin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qazib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olish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sanoati</a:t>
            </a:r>
            <a:r>
              <a:rPr lang="ml-IN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shakllandi</a:t>
            </a:r>
            <a:r>
              <a:rPr lang="ml-IN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O‘zbekiston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oltin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qazib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chiqarish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bo‘yicha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dunyoda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yettinchi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MDH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davlatlari</a:t>
            </a:r>
            <a:r>
              <a:rPr lang="ml-IN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ichida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esa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ikkinchi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o‘rinda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turadi</a:t>
            </a:r>
            <a:r>
              <a:rPr lang="ml-IN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36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OLTIN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4" name="Picture 2" descr="Jismoniy shaxslarga oltin yombi va tangalarni horijga olib chiqishga ruxsat  berildi - Xalq so'zi">
            <a:extLst>
              <a:ext uri="{FF2B5EF4-FFF2-40B4-BE49-F238E27FC236}">
                <a16:creationId xmlns:a16="http://schemas.microsoft.com/office/drawing/2014/main" id="{97D035C8-E3B9-44C0-B467-5866882EE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00400"/>
            <a:ext cx="5638800" cy="3272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64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MURUNTOV OLTIN KONI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5771" y="1143000"/>
            <a:ext cx="53340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Mamlakatimizda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oltin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qazib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olish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sanoatining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yirik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markazi</a:t>
            </a:r>
            <a:r>
              <a:rPr lang="ml-IN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– 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Navoiy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kon-metallurgiya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kombinatidir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Muruntov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koni</a:t>
            </a:r>
            <a:r>
              <a:rPr lang="ml-IN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Yevrosiyodagi</a:t>
            </a:r>
            <a:r>
              <a:rPr lang="ml-IN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oltin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konlari</a:t>
            </a:r>
            <a:r>
              <a:rPr lang="ml-IN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ichida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kattasi</a:t>
            </a:r>
            <a:r>
              <a:rPr lang="ml-IN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bo‘lib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ruda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qazib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olingan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joy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hajmi</a:t>
            </a:r>
            <a:r>
              <a:rPr lang="ml-IN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2×4 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km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chuqurligi</a:t>
            </a:r>
            <a:r>
              <a:rPr lang="ml-IN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</a:t>
            </a:r>
            <a:r>
              <a:rPr lang="ml-IN" sz="32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400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metrdan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ortiq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afsonaviy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o‘rani</a:t>
            </a:r>
            <a:r>
              <a:rPr lang="ml-IN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eslatadi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ml-IN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8" name="Picture 2" descr="Ruda va oltin oltin. Oltin konlari: dunyodagi eng yirik konlar Dunyodagi  eng boy oltin konlari">
            <a:extLst>
              <a:ext uri="{FF2B5EF4-FFF2-40B4-BE49-F238E27FC236}">
                <a16:creationId xmlns:a16="http://schemas.microsoft.com/office/drawing/2014/main" id="{B80BBC61-F738-4845-86D9-98C52A8F6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229" y="1295400"/>
            <a:ext cx="6096000" cy="4735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86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8600" y="1007624"/>
            <a:ext cx="11734800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Oltindan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keyin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turadigan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qimmatbaho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metall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kumushdir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Qurama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tizmalarida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kumush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konlari</a:t>
            </a:r>
            <a:r>
              <a:rPr lang="ml-I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topilgan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Toshkent 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oldi</a:t>
            </a:r>
            <a:r>
              <a:rPr lang="ml-I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rayonida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kumush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miqdorda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ajratib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olinmoqda</a:t>
            </a:r>
            <a:r>
              <a:rPr kumimoji="0" lang="ru-RU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KUMUSH</a:t>
            </a:r>
            <a:endParaRPr kumimoji="0" lang="ru-RU" sz="4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482" name="Picture 2" descr="От серебра ожидают сильного роста. Драгметалл слишком отстал от золота ::  Новости :: РБК Инвестиции">
            <a:extLst>
              <a:ext uri="{FF2B5EF4-FFF2-40B4-BE49-F238E27FC236}">
                <a16:creationId xmlns:a16="http://schemas.microsoft.com/office/drawing/2014/main" id="{667ACD46-953B-4172-9C1E-3FB38F371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485843"/>
            <a:ext cx="5715000" cy="4157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Что такое «стерлинговое» серебро? - Магазин оригинальных украшений Пандора  &quot;Серебряный клевер&quot;">
            <a:extLst>
              <a:ext uri="{FF2B5EF4-FFF2-40B4-BE49-F238E27FC236}">
                <a16:creationId xmlns:a16="http://schemas.microsoft.com/office/drawing/2014/main" id="{6B4DCD06-4DA7-48DE-B50E-1DF8E83B2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485843"/>
            <a:ext cx="5257800" cy="4372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443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28600" y="905470"/>
            <a:ext cx="11672665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indent="2159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32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Mis </a:t>
            </a:r>
            <a:r>
              <a:rPr lang="en-US" altLang="ru-RU" sz="32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sof</a:t>
            </a:r>
            <a:r>
              <a:rPr lang="en-US" altLang="ru-RU" sz="32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holida</a:t>
            </a:r>
            <a:r>
              <a:rPr lang="en-US" altLang="ru-RU" sz="32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ham, </a:t>
            </a:r>
            <a:r>
              <a:rPr lang="en-US" altLang="ru-RU" sz="32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qalayi</a:t>
            </a:r>
            <a:r>
              <a:rPr lang="en-US" altLang="ru-RU" sz="32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bilan</a:t>
            </a:r>
            <a:r>
              <a:rPr lang="en-US" altLang="ru-RU" sz="32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altLang="ru-RU" sz="32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bronza</a:t>
            </a:r>
            <a:r>
              <a:rPr lang="en-US" altLang="ru-RU" sz="32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), </a:t>
            </a:r>
            <a:r>
              <a:rPr lang="en-US" altLang="ru-RU" sz="32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nikel</a:t>
            </a:r>
            <a:r>
              <a:rPr lang="en-US" altLang="ru-RU" sz="32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bilan</a:t>
            </a:r>
            <a:r>
              <a:rPr lang="en-US" altLang="ru-RU" sz="32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altLang="ru-RU" sz="32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melxior</a:t>
            </a:r>
            <a:r>
              <a:rPr lang="en-US" altLang="ru-RU" sz="32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), </a:t>
            </a:r>
            <a:r>
              <a:rPr lang="en-US" altLang="ru-RU" sz="32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aluminiy</a:t>
            </a:r>
            <a:r>
              <a:rPr lang="en-US" altLang="ru-RU" sz="32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bilan</a:t>
            </a:r>
            <a:r>
              <a:rPr lang="en-US" altLang="ru-RU" sz="32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altLang="ru-RU" sz="32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duraluminiy</a:t>
            </a:r>
            <a:r>
              <a:rPr lang="en-US" altLang="ru-RU" sz="32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), </a:t>
            </a:r>
            <a:r>
              <a:rPr lang="en-US" altLang="ru-RU" sz="32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rux</a:t>
            </a:r>
            <a:r>
              <a:rPr lang="en-US" altLang="ru-RU" sz="32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bilan</a:t>
            </a:r>
            <a:r>
              <a:rPr lang="en-US" altLang="ru-RU" sz="32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altLang="ru-RU" sz="32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latun</a:t>
            </a:r>
            <a:r>
              <a:rPr lang="en-US" altLang="ru-RU" sz="32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altLang="ru-RU" sz="32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qotishma</a:t>
            </a:r>
            <a:r>
              <a:rPr lang="en-US" altLang="ru-RU" sz="32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holda</a:t>
            </a:r>
            <a:r>
              <a:rPr lang="en-US" altLang="ru-RU" sz="32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ham </a:t>
            </a:r>
            <a:r>
              <a:rPr lang="en-US" altLang="ru-RU" sz="32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elektrotexnikada</a:t>
            </a:r>
            <a:r>
              <a:rPr lang="en-US" altLang="ru-RU" sz="32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</a:t>
            </a:r>
            <a:r>
              <a:rPr lang="en-US" altLang="ru-RU" sz="32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mashinasozlikda</a:t>
            </a:r>
            <a:r>
              <a:rPr lang="en-US" altLang="ru-RU" sz="32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keng</a:t>
            </a:r>
            <a:r>
              <a:rPr lang="en-US" altLang="ru-RU" sz="32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foydalaniladi</a:t>
            </a:r>
            <a:r>
              <a:rPr lang="ml-IN" altLang="ru-RU" sz="32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kumimoji="0" lang="ru-RU" alt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MIS</a:t>
            </a:r>
            <a:endParaRPr kumimoji="0" lang="ru-RU" sz="4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506" name="Picture 2" descr="Медь: свойства характеристики применение металла - Zetsila">
            <a:extLst>
              <a:ext uri="{FF2B5EF4-FFF2-40B4-BE49-F238E27FC236}">
                <a16:creationId xmlns:a16="http://schemas.microsoft.com/office/drawing/2014/main" id="{750E98ED-0E67-4948-80ED-6A2FE842B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060842"/>
            <a:ext cx="4191000" cy="3272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Медь не всегда медь.">
            <a:extLst>
              <a:ext uri="{FF2B5EF4-FFF2-40B4-BE49-F238E27FC236}">
                <a16:creationId xmlns:a16="http://schemas.microsoft.com/office/drawing/2014/main" id="{83B67866-5D34-4AA3-A4A9-B0FF6342F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60842"/>
            <a:ext cx="3752851" cy="3361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Медь в вашем доме">
            <a:extLst>
              <a:ext uri="{FF2B5EF4-FFF2-40B4-BE49-F238E27FC236}">
                <a16:creationId xmlns:a16="http://schemas.microsoft.com/office/drawing/2014/main" id="{61815592-B58D-437C-9AF6-CBEF5C001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49" y="2971800"/>
            <a:ext cx="3524251" cy="3361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31788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8592" y="791757"/>
            <a:ext cx="11901265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indent="2159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36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Qo‘rg‘oshin</a:t>
            </a:r>
            <a:r>
              <a:rPr lang="en-US" altLang="ru-RU" sz="36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ru-RU" sz="36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akkumulatorlar</a:t>
            </a:r>
            <a:r>
              <a:rPr lang="en-US" altLang="ru-RU" sz="36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altLang="ru-RU" sz="36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elektr</a:t>
            </a:r>
            <a:r>
              <a:rPr lang="en-US" altLang="ru-RU" sz="36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ru-RU" sz="36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kabellari</a:t>
            </a:r>
            <a:r>
              <a:rPr lang="ml-IN" altLang="ru-RU" sz="36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ru-RU" sz="36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ishlab</a:t>
            </a:r>
            <a:r>
              <a:rPr lang="en-US" altLang="ru-RU" sz="36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lvl="0" indent="2159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36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chiqarishda</a:t>
            </a:r>
            <a:r>
              <a:rPr lang="en-US" altLang="ru-RU" sz="36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ru-RU" sz="36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ishlatiladi</a:t>
            </a:r>
            <a:r>
              <a:rPr lang="ml-IN" altLang="ru-RU" sz="36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ru-RU" altLang="ru-RU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QO‘RG‘OSHIN</a:t>
            </a:r>
            <a:endParaRPr kumimoji="0" lang="ru-RU" sz="4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530" name="Picture 2" descr="Qo'rg'oshin izotoplari qadimgi odamlarning kelib chiqishiga aniqlik  kiritadi - Zamin.uz">
            <a:extLst>
              <a:ext uri="{FF2B5EF4-FFF2-40B4-BE49-F238E27FC236}">
                <a16:creationId xmlns:a16="http://schemas.microsoft.com/office/drawing/2014/main" id="{4AFBF23C-7D22-4595-BC08-D839C9B00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55" y="2348522"/>
            <a:ext cx="3429000" cy="246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Свинец ГОСТ 3778-98 по низким ценам в Минске | Keapl.by">
            <a:extLst>
              <a:ext uri="{FF2B5EF4-FFF2-40B4-BE49-F238E27FC236}">
                <a16:creationId xmlns:a16="http://schemas.microsoft.com/office/drawing/2014/main" id="{0D4B4155-2BC7-4DEB-9D65-5480739E50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90" b="18750"/>
          <a:stretch/>
        </p:blipFill>
        <p:spPr bwMode="auto">
          <a:xfrm>
            <a:off x="7333343" y="2348522"/>
            <a:ext cx="4383316" cy="246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Головка-штопор СВИНЕЦ купить в интернет магазине от производителя - Днипро- Свинец">
            <a:extLst>
              <a:ext uri="{FF2B5EF4-FFF2-40B4-BE49-F238E27FC236}">
                <a16:creationId xmlns:a16="http://schemas.microsoft.com/office/drawing/2014/main" id="{055E728E-1322-448B-9AD1-19CD1B3064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9" t="25645" r="16401" b="29200"/>
          <a:stretch/>
        </p:blipFill>
        <p:spPr bwMode="auto">
          <a:xfrm>
            <a:off x="4194628" y="2353742"/>
            <a:ext cx="2837542" cy="215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8" name="Picture 10" descr="СВИНЕЦ Fanatik ВЕЗДЕХОД">
            <a:extLst>
              <a:ext uri="{FF2B5EF4-FFF2-40B4-BE49-F238E27FC236}">
                <a16:creationId xmlns:a16="http://schemas.microsoft.com/office/drawing/2014/main" id="{96D7AC3E-F827-4344-B4B4-5FE171D3E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455" y="4429755"/>
            <a:ext cx="3439888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0" name="Picture 12" descr="Джиг-риг СВИНЕЦ купить в интернет магазине от производителя - Днипро-Свинец">
            <a:extLst>
              <a:ext uri="{FF2B5EF4-FFF2-40B4-BE49-F238E27FC236}">
                <a16:creationId xmlns:a16="http://schemas.microsoft.com/office/drawing/2014/main" id="{A95A856D-2976-411B-8B47-F231F1557D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3" t="14445" r="22222" b="40000"/>
          <a:stretch/>
        </p:blipFill>
        <p:spPr bwMode="auto">
          <a:xfrm>
            <a:off x="7620000" y="4931337"/>
            <a:ext cx="3439888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2" name="Picture 14" descr="Чебурашка СВИНЕЦ купить в интернет магазине от производителя - Днипро-Свинец">
            <a:extLst>
              <a:ext uri="{FF2B5EF4-FFF2-40B4-BE49-F238E27FC236}">
                <a16:creationId xmlns:a16="http://schemas.microsoft.com/office/drawing/2014/main" id="{EAA87A3C-C642-4BBD-81D3-69A6739301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0" t="35600" r="11600" b="31445"/>
          <a:stretch/>
        </p:blipFill>
        <p:spPr bwMode="auto">
          <a:xfrm>
            <a:off x="464455" y="4931337"/>
            <a:ext cx="3581400" cy="156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08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0" y="1"/>
            <a:ext cx="12192000" cy="836084"/>
          </a:xfrm>
          <a:prstGeom prst="rect">
            <a:avLst/>
          </a:prstGeom>
          <a:solidFill>
            <a:srgbClr val="0070C0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MUSTAQIL BAJARISH UCHUN TOPSHIRIQ: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 bwMode="auto">
          <a:xfrm>
            <a:off x="627759" y="1121833"/>
            <a:ext cx="10726041" cy="1096979"/>
          </a:xfrm>
          <a:prstGeom prst="rect">
            <a:avLst/>
          </a:prstGeom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449263" indent="-449263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Darslikdagi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altLang="ru-RU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</a:t>
            </a:r>
            <a:r>
              <a:rPr lang="en-US" altLang="ru-RU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altLang="ru-RU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rangli</a:t>
            </a:r>
            <a:r>
              <a:rPr lang="en-US" altLang="ru-RU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metallurgiya</a:t>
            </a:r>
            <a:r>
              <a:rPr lang="en-US" altLang="ru-RU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sanoati</a:t>
            </a:r>
            <a:r>
              <a:rPr lang="en-US" altLang="ru-RU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 </a:t>
            </a:r>
            <a:r>
              <a:rPr lang="en-US" sz="3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mavzularini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o‘qish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3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627759" y="2553246"/>
            <a:ext cx="10936482" cy="12488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accent1"/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449263" indent="-449263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Yozuvsiz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xaritaga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rangli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metallurgiya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markazlarini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3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belgilash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3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6" descr="Анкетирование в педагогике и его необходимость для контроля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935973"/>
            <a:ext cx="4953000" cy="272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122694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"/>
            <a:ext cx="12192000" cy="1293699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METALLURGIYA MAJMUASI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018625" y="5648016"/>
            <a:ext cx="461913" cy="0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8" name="Прямая соединительная линия 7"/>
          <p:cNvCxnSpPr/>
          <p:nvPr/>
        </p:nvCxnSpPr>
        <p:spPr>
          <a:xfrm>
            <a:off x="1051431" y="3874648"/>
            <a:ext cx="461913" cy="0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9" name="Скругленный прямоугольник 8"/>
          <p:cNvSpPr/>
          <p:nvPr/>
        </p:nvSpPr>
        <p:spPr>
          <a:xfrm>
            <a:off x="4267206" y="1540593"/>
            <a:ext cx="3538072" cy="850679"/>
          </a:xfrm>
          <a:prstGeom prst="roundRect">
            <a:avLst/>
          </a:prstGeom>
          <a:solidFill>
            <a:srgbClr val="F79646">
              <a:lumMod val="5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METALLURGIYA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022113" y="2480912"/>
            <a:ext cx="2448272" cy="576064"/>
          </a:xfrm>
          <a:prstGeom prst="roundRect">
            <a:avLst/>
          </a:prstGeom>
          <a:solidFill>
            <a:srgbClr val="F79646">
              <a:lumMod val="5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QORA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387866" y="3452426"/>
            <a:ext cx="3923913" cy="1296144"/>
          </a:xfrm>
          <a:prstGeom prst="roundRect">
            <a:avLst/>
          </a:prstGeom>
          <a:solidFill>
            <a:srgbClr val="F79646">
              <a:lumMod val="5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Temir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rudasini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qazib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eritish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408122" y="4963407"/>
            <a:ext cx="3923902" cy="1296141"/>
          </a:xfrm>
          <a:prstGeom prst="roundRect">
            <a:avLst/>
          </a:prstGeom>
          <a:solidFill>
            <a:srgbClr val="F79646">
              <a:lumMod val="5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Cho‘yan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po‘lat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prokat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chiqarish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H="1">
            <a:off x="1018625" y="2677781"/>
            <a:ext cx="32806" cy="2970235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4" name="Прямая соединительная линия 13"/>
          <p:cNvCxnSpPr/>
          <p:nvPr/>
        </p:nvCxnSpPr>
        <p:spPr>
          <a:xfrm>
            <a:off x="1051431" y="2688147"/>
            <a:ext cx="937876" cy="0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5" name="Прямая соединительная линия 14"/>
          <p:cNvCxnSpPr/>
          <p:nvPr/>
        </p:nvCxnSpPr>
        <p:spPr>
          <a:xfrm>
            <a:off x="7580450" y="2879645"/>
            <a:ext cx="1322260" cy="0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6" name="Прямая соединительная линия 15"/>
          <p:cNvCxnSpPr/>
          <p:nvPr/>
        </p:nvCxnSpPr>
        <p:spPr>
          <a:xfrm>
            <a:off x="7580450" y="2879645"/>
            <a:ext cx="0" cy="3187257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7" name="Прямая соединительная линия 16"/>
          <p:cNvCxnSpPr/>
          <p:nvPr/>
        </p:nvCxnSpPr>
        <p:spPr>
          <a:xfrm>
            <a:off x="7580450" y="3864041"/>
            <a:ext cx="1322260" cy="0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8" name="Прямая соединительная линия 17"/>
          <p:cNvCxnSpPr/>
          <p:nvPr/>
        </p:nvCxnSpPr>
        <p:spPr>
          <a:xfrm>
            <a:off x="7580450" y="5033110"/>
            <a:ext cx="1322260" cy="0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9" name="Прямая соединительная линия 18"/>
          <p:cNvCxnSpPr/>
          <p:nvPr/>
        </p:nvCxnSpPr>
        <p:spPr>
          <a:xfrm>
            <a:off x="7580450" y="6066902"/>
            <a:ext cx="1322260" cy="0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20" name="Скругленный прямоугольник 19"/>
          <p:cNvSpPr/>
          <p:nvPr/>
        </p:nvSpPr>
        <p:spPr>
          <a:xfrm>
            <a:off x="8945751" y="2480912"/>
            <a:ext cx="2448272" cy="576064"/>
          </a:xfrm>
          <a:prstGeom prst="roundRect">
            <a:avLst/>
          </a:prstGeom>
          <a:solidFill>
            <a:srgbClr val="F79646">
              <a:lumMod val="5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RANGLI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218394" y="3298680"/>
            <a:ext cx="3608197" cy="936104"/>
          </a:xfrm>
          <a:prstGeom prst="roundRect">
            <a:avLst/>
          </a:prstGeom>
          <a:solidFill>
            <a:srgbClr val="F79646">
              <a:lumMod val="5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Xomashyo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qazib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boyitish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8153400" y="4565058"/>
            <a:ext cx="3608197" cy="936104"/>
          </a:xfrm>
          <a:prstGeom prst="roundRect">
            <a:avLst/>
          </a:prstGeom>
          <a:solidFill>
            <a:srgbClr val="F79646">
              <a:lumMod val="5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Metall</a:t>
            </a:r>
            <a:r>
              <a:rPr lang="en-US" sz="2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2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chiqarish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8153400" y="5648016"/>
            <a:ext cx="3608197" cy="742922"/>
          </a:xfrm>
          <a:prstGeom prst="roundRect">
            <a:avLst/>
          </a:prstGeom>
          <a:solidFill>
            <a:srgbClr val="F79646">
              <a:lumMod val="5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Qotishmalar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chiqarish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25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594" y="-9523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QORA METALLURGIYA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305006" y="447677"/>
            <a:ext cx="5867400" cy="37338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metallurgiya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temir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rudasini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qazib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chiqarish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cho‘yan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po‘lat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eritish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prokat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ferroqotishmalar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chiqarishdan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Черная металлургия в странах СНГ » Металлургпром">
            <a:extLst>
              <a:ext uri="{FF2B5EF4-FFF2-40B4-BE49-F238E27FC236}">
                <a16:creationId xmlns:a16="http://schemas.microsoft.com/office/drawing/2014/main" id="{49810715-387D-40CB-AA3C-54CE5BCB3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62400"/>
            <a:ext cx="55626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Черная металлургия и металлообрабатывающая промышленность — Metalminotti">
            <a:extLst>
              <a:ext uri="{FF2B5EF4-FFF2-40B4-BE49-F238E27FC236}">
                <a16:creationId xmlns:a16="http://schemas.microsoft.com/office/drawing/2014/main" id="{0EFED0C0-4D92-43EA-93AF-165A95566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066799"/>
            <a:ext cx="5562599" cy="2667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Металлургическая промышленность Азербайджана: достижения, проблемы и пути  дальнейшего развития - МНЕНИЕ | Экономика | Селдон Новости">
            <a:extLst>
              <a:ext uri="{FF2B5EF4-FFF2-40B4-BE49-F238E27FC236}">
                <a16:creationId xmlns:a16="http://schemas.microsoft.com/office/drawing/2014/main" id="{79B4F788-17A4-428A-97FA-A4EA5C556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962400"/>
            <a:ext cx="51816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6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205855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TEMIR RUDASI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64" y="1096806"/>
            <a:ext cx="5029200" cy="2696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64" y="3962400"/>
            <a:ext cx="5029200" cy="2696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9231AEC-F606-4049-8246-0B8DDA7C66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7364" y="4724400"/>
            <a:ext cx="6752318" cy="1934515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Qora</a:t>
            </a:r>
            <a:r>
              <a:rPr kumimoji="0" lang="ru-RU" alt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metallurgiya</a:t>
            </a:r>
            <a:r>
              <a:rPr kumimoji="0" lang="ru-RU" alt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kumimoji="0" lang="ru-RU" altLang="ru-RU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kumimoji="0" lang="ru-RU" alt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temirga</a:t>
            </a:r>
            <a:r>
              <a:rPr kumimoji="0" lang="ru-RU" alt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asoslangan</a:t>
            </a:r>
            <a:r>
              <a:rPr lang="en-US" altLang="ru-R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r>
              <a:rPr lang="en-US" altLang="ru-R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tarmog‘i</a:t>
            </a:r>
            <a:r>
              <a:rPr kumimoji="0" lang="ru-RU" alt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ru-RU" altLang="ru-RU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Temir</a:t>
            </a:r>
            <a:r>
              <a:rPr kumimoji="0" lang="ru-RU" alt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kumimoji="0" lang="ru-RU" alt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qimmatbaho</a:t>
            </a:r>
            <a:r>
              <a:rPr kumimoji="0" lang="ru-RU" alt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qora</a:t>
            </a:r>
            <a:r>
              <a:rPr kumimoji="0" lang="ru-RU" alt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metall</a:t>
            </a:r>
            <a:r>
              <a:rPr kumimoji="0" lang="ru-RU" alt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kumimoji="0" lang="ru-RU" alt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ru-RU" altLang="ru-RU" sz="2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9" name="Picture 3" descr="Atrofdagi dunyo temir javhari bo'lagi nima? Temir ruda">
            <a:extLst>
              <a:ext uri="{FF2B5EF4-FFF2-40B4-BE49-F238E27FC236}">
                <a16:creationId xmlns:a16="http://schemas.microsoft.com/office/drawing/2014/main" id="{8BA470E0-4539-42BC-96A3-86F2892DD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1070923"/>
            <a:ext cx="6365182" cy="3524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93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2473630"/>
            <a:ext cx="5493724" cy="4003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205855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QORA METALLURGIYA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473630"/>
            <a:ext cx="5493724" cy="4003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 useBgFill="1">
        <p:nvSpPr>
          <p:cNvPr id="6" name="Rectangle 1">
            <a:extLst>
              <a:ext uri="{FF2B5EF4-FFF2-40B4-BE49-F238E27FC236}">
                <a16:creationId xmlns:a16="http://schemas.microsoft.com/office/drawing/2014/main" id="{B06A35B4-BFBD-4EFD-AC98-F690CF5250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1" y="1219200"/>
            <a:ext cx="11361124" cy="949630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Zamonaviy</a:t>
            </a:r>
            <a:r>
              <a:rPr kumimoji="0" lang="ru-RU" alt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metallurgiya</a:t>
            </a:r>
            <a:r>
              <a:rPr kumimoji="0" lang="ru-RU" alt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ru-RU" altLang="ru-RU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avvalambor</a:t>
            </a:r>
            <a:r>
              <a:rPr kumimoji="0" lang="ru-RU" alt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ru-RU" altLang="ru-RU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metallurgiya</a:t>
            </a:r>
            <a:r>
              <a:rPr kumimoji="0" lang="ru-RU" alt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zavodlarida</a:t>
            </a:r>
            <a:r>
              <a:rPr kumimoji="0" lang="ru-RU" alt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altLang="ru-RU" sz="3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metalning</a:t>
            </a:r>
            <a:r>
              <a:rPr kumimoji="0" lang="ru-RU" alt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kumimoji="0" lang="ru-RU" alt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qismini</a:t>
            </a:r>
            <a:r>
              <a:rPr kumimoji="0" lang="ru-RU" alt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kumimoji="0" lang="ru-RU" alt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chiqarish</a:t>
            </a:r>
            <a:r>
              <a:rPr kumimoji="0" lang="ru-RU" alt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kumimoji="0" lang="ru-RU" alt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tavsiflanadi</a:t>
            </a:r>
            <a:r>
              <a:rPr kumimoji="0" lang="ru-RU" alt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ru-RU" altLang="ru-RU" sz="2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40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Содержимое 2"/>
          <p:cNvSpPr txBox="1">
            <a:spLocks/>
          </p:cNvSpPr>
          <p:nvPr/>
        </p:nvSpPr>
        <p:spPr>
          <a:xfrm>
            <a:off x="6248400" y="1532021"/>
            <a:ext cx="5638800" cy="4038600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Metallurgiya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kombinati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miqdorda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xomashyo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yoqilg‘i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ishlatadi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Shu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sababli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xomashyo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yoqilg‘i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bazalari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yaqinida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ba’zan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oralig‘ida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quriladi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metallurgiya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korxonasi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kombinat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joylashtirishning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muhim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shartidir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95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METALLURGIYA KOMBINATI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Металлорукава Новгородского «Шлангенз» для выпуска чугуна в Узбекистане» в  блоге «Производство» - Сделано у нас">
            <a:extLst>
              <a:ext uri="{FF2B5EF4-FFF2-40B4-BE49-F238E27FC236}">
                <a16:creationId xmlns:a16="http://schemas.microsoft.com/office/drawing/2014/main" id="{7ADA927C-1406-4053-AF6D-DF22D094A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65" y="1524000"/>
            <a:ext cx="5774635" cy="502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5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QORA METALLURGIYA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6" name="Picture 4" descr="Цветной металл и нержавеющая стал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114" y="1088572"/>
            <a:ext cx="5954486" cy="5135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6114D2DD-8AF8-4F29-A0FA-2D72809BB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189910"/>
            <a:ext cx="5410200" cy="4889170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kumimoji="0" lang="ru-RU" altLang="ru-RU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Ilm-fan</a:t>
            </a:r>
            <a:r>
              <a:rPr kumimoji="0" lang="ru-RU" alt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kumimoji="0" lang="ru-RU" alt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texnologiyaning</a:t>
            </a:r>
            <a:r>
              <a:rPr kumimoji="0" lang="ru-RU" alt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rivojlanishi</a:t>
            </a:r>
            <a:r>
              <a:rPr kumimoji="0" lang="ru-RU" alt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metalni</a:t>
            </a:r>
            <a:r>
              <a:rPr kumimoji="0" lang="ru-RU" alt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eritishda</a:t>
            </a:r>
            <a:r>
              <a:rPr lang="en-US" altLang="ru-R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chiqindisiz</a:t>
            </a:r>
            <a:r>
              <a:rPr kumimoji="0" lang="ru-RU" alt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texnologiyaga</a:t>
            </a:r>
            <a:r>
              <a:rPr kumimoji="0" lang="ru-RU" alt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ru-RU" altLang="ru-RU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metall</a:t>
            </a:r>
            <a:r>
              <a:rPr kumimoji="0" lang="ru-RU" alt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altLang="ru-R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chiqarishning</a:t>
            </a:r>
            <a:r>
              <a:rPr kumimoji="0" lang="ru-RU" alt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kumimoji="0" lang="ru-RU" alt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samarali</a:t>
            </a:r>
            <a:r>
              <a:rPr kumimoji="0" lang="ru-RU" alt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usullarini</a:t>
            </a:r>
            <a:r>
              <a:rPr kumimoji="0" lang="ru-RU" alt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joriy</a:t>
            </a:r>
            <a:r>
              <a:rPr kumimoji="0" lang="ru-RU" alt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etishga</a:t>
            </a:r>
            <a:r>
              <a:rPr kumimoji="0" lang="ru-RU" alt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olib</a:t>
            </a:r>
            <a:r>
              <a:rPr kumimoji="0" lang="ru-RU" alt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kumimoji="0" lang="ru-RU" alt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ru-R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Metalni</a:t>
            </a:r>
            <a:r>
              <a:rPr kumimoji="0" lang="ru-RU" alt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olishning</a:t>
            </a:r>
            <a:r>
              <a:rPr kumimoji="0" lang="ru-RU" alt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kumimoji="0" lang="ru-RU" alt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kumimoji="0" lang="ru-RU" alt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usuli</a:t>
            </a:r>
            <a:r>
              <a:rPr kumimoji="0" lang="ru-RU" alt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kumimoji="0" lang="ru-RU" altLang="ru-RU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kumimoji="0" lang="ru-RU" alt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dom</a:t>
            </a:r>
            <a:r>
              <a:rPr kumimoji="0" lang="en-US" altLang="ru-RU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kumimoji="0" lang="ru-RU" altLang="ru-RU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siz</a:t>
            </a:r>
            <a:r>
              <a:rPr kumimoji="0" lang="ru-RU" alt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metall</a:t>
            </a:r>
            <a:r>
              <a:rPr kumimoji="0" lang="ru-RU" alt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kumimoji="0" lang="ru-RU" alt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ru-R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ya</a:t>
            </a:r>
            <a:r>
              <a:rPr kumimoji="0" lang="en-US" alt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kumimoji="0" lang="ru-RU" altLang="ru-RU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kumimoji="0" lang="ru-RU" alt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rudani</a:t>
            </a:r>
            <a:r>
              <a:rPr kumimoji="0" lang="ru-RU" alt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eritmasdan</a:t>
            </a:r>
            <a:r>
              <a:rPr kumimoji="0" lang="ru-RU" alt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metalni</a:t>
            </a:r>
            <a:r>
              <a:rPr kumimoji="0" lang="ru-RU" alt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olishdir</a:t>
            </a:r>
            <a:r>
              <a:rPr kumimoji="0" lang="ru-RU" alt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ru-RU" altLang="ru-RU" sz="2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06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91032" y="863916"/>
            <a:ext cx="11562335" cy="1477328"/>
          </a:xfrm>
        </p:spPr>
        <p:txBody>
          <a:bodyPr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llurgiya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gr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tl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rining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quvv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shishi</a:t>
            </a:r>
            <a:r>
              <a:rPr lang="ml-I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hsul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nn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rz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nl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shishiga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m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hn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unumd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rligini</a:t>
            </a:r>
            <a:r>
              <a:rPr lang="ml-IN" sz="3200" dirty="0">
                <a:latin typeface="Arial" panose="020B0604020202020204" pitchFamily="34" charset="0"/>
                <a:cs typeface="Arial" panose="020B0604020202020204" pitchFamily="34" charset="0"/>
              </a:rPr>
              <a:t> 20–30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izg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ortishiga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olib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ml-IN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6"/>
          <p:cNvSpPr txBox="1">
            <a:spLocks/>
          </p:cNvSpPr>
          <p:nvPr/>
        </p:nvSpPr>
        <p:spPr>
          <a:xfrm>
            <a:off x="3629" y="0"/>
            <a:ext cx="12192000" cy="677108"/>
          </a:xfrm>
          <a:prstGeom prst="rect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QORA METALLURGIYA</a:t>
            </a:r>
          </a:p>
        </p:txBody>
      </p:sp>
      <p:pic>
        <p:nvPicPr>
          <p:cNvPr id="7170" name="Picture 2" descr="Portfolio Investments - Чтобы заработать, нужно правильно инвестироват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30732"/>
            <a:ext cx="5704966" cy="3959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Британская компания модернизирует производство катанки">
            <a:extLst>
              <a:ext uri="{FF2B5EF4-FFF2-40B4-BE49-F238E27FC236}">
                <a16:creationId xmlns:a16="http://schemas.microsoft.com/office/drawing/2014/main" id="{FCAC5520-8EE4-4922-80AD-B0CD5D980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730732"/>
            <a:ext cx="5704966" cy="3959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62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645</TotalTime>
  <Words>823</Words>
  <Application>Microsoft Office PowerPoint</Application>
  <PresentationFormat>Широкоэкранный</PresentationFormat>
  <Paragraphs>97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25</vt:i4>
      </vt:variant>
    </vt:vector>
  </HeadingPairs>
  <TitlesOfParts>
    <vt:vector size="36" baseType="lpstr">
      <vt:lpstr>Arial</vt:lpstr>
      <vt:lpstr>Calibri</vt:lpstr>
      <vt:lpstr>Calibri Light</vt:lpstr>
      <vt:lpstr>Kartika</vt:lpstr>
      <vt:lpstr>Open Sans</vt:lpstr>
      <vt:lpstr>Open Sans Light</vt:lpstr>
      <vt:lpstr>Times New Roman</vt:lpstr>
      <vt:lpstr>Verdana</vt:lpstr>
      <vt:lpstr>Office Theme</vt:lpstr>
      <vt:lpstr>1_Office Theme</vt:lpstr>
      <vt:lpstr>Тема Office</vt:lpstr>
      <vt:lpstr>Презентация PowerPoint</vt:lpstr>
      <vt:lpstr>Презентация PowerPoint</vt:lpstr>
      <vt:lpstr>Презентация PowerPoint</vt:lpstr>
      <vt:lpstr>Qora metallurgiya – temir rudasini qazib chiqarish, cho‘yan, po‘lat eritish, prokat va ferroqotishmalar ishlab chiqarishdan iborat.</vt:lpstr>
      <vt:lpstr>Презентация PowerPoint</vt:lpstr>
      <vt:lpstr>Презентация PowerPoint</vt:lpstr>
      <vt:lpstr>METALLURGIYA KOMBINATI</vt:lpstr>
      <vt:lpstr>QORA METALLURGIYA</vt:lpstr>
      <vt:lpstr>ПРВ</vt:lpstr>
      <vt:lpstr>BEKOBOD METALLURGIYA ZAVODI</vt:lpstr>
      <vt:lpstr>Презентация PowerPoint</vt:lpstr>
      <vt:lpstr>Презентация PowerPoint</vt:lpstr>
      <vt:lpstr>Презентация PowerPoint</vt:lpstr>
      <vt:lpstr>Презентация PowerPoint</vt:lpstr>
      <vt:lpstr>Mis rudasi tarkibida molibden, oltin, kumush kabilar birga uchraydi. Mamlakatimizda mis eritish zavodi va Olmaliq kon-metallurgiya  kombinati  ishlab  turibdi.</vt:lpstr>
      <vt:lpstr>Boyitish fabrikasi – rudaning keraksiz qo‘shilmalarini chiqarib tashlash yoki yangi moddalar qo‘shish yo‘li bilan foydali sifatlarini orttiruvchi korxona.</vt:lpstr>
      <vt:lpstr>Bu korxona mahsulotidan elektrotexnika, mashinasozlik, asbobsozlik va boshqa sanoat tarmoqlarida keng foydalaniladi.</vt:lpstr>
      <vt:lpstr>Noyob metall. U elektronika, kompyuter ishlab chiqarishda, kosmik kemalarda, atom reaktorlarida ko‘p ishlatiladi.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Кирилл</dc:creator>
  <cp:lastModifiedBy>Пользователь</cp:lastModifiedBy>
  <cp:revision>69</cp:revision>
  <dcterms:created xsi:type="dcterms:W3CDTF">2020-06-30T15:34:35Z</dcterms:created>
  <dcterms:modified xsi:type="dcterms:W3CDTF">2020-10-14T10:20:38Z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2019-08-06T00:00:00Z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2020-06-30T00:00:00Z</vt:filetime>
  </property>
</Properties>
</file>