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8" r:id="rId3"/>
  </p:sldMasterIdLst>
  <p:notesMasterIdLst>
    <p:notesMasterId r:id="rId27"/>
  </p:notesMasterIdLst>
  <p:sldIdLst>
    <p:sldId id="287" r:id="rId4"/>
    <p:sldId id="257" r:id="rId5"/>
    <p:sldId id="258" r:id="rId6"/>
    <p:sldId id="256" r:id="rId7"/>
    <p:sldId id="263" r:id="rId8"/>
    <p:sldId id="261" r:id="rId9"/>
    <p:sldId id="264" r:id="rId10"/>
    <p:sldId id="259" r:id="rId11"/>
    <p:sldId id="265" r:id="rId12"/>
    <p:sldId id="266" r:id="rId13"/>
    <p:sldId id="267" r:id="rId14"/>
    <p:sldId id="268" r:id="rId15"/>
    <p:sldId id="260" r:id="rId16"/>
    <p:sldId id="269" r:id="rId17"/>
    <p:sldId id="280" r:id="rId18"/>
    <p:sldId id="271" r:id="rId19"/>
    <p:sldId id="272" r:id="rId20"/>
    <p:sldId id="277" r:id="rId21"/>
    <p:sldId id="275" r:id="rId22"/>
    <p:sldId id="278" r:id="rId23"/>
    <p:sldId id="262" r:id="rId24"/>
    <p:sldId id="281" r:id="rId25"/>
    <p:sldId id="28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66"/>
    <a:srgbClr val="FFCC00"/>
    <a:srgbClr val="FF66FF"/>
    <a:srgbClr val="33CC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38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5B561-B42C-4EA0-8464-0D5D4B337D0A}" type="doc">
      <dgm:prSet loTypeId="urn:microsoft.com/office/officeart/2005/8/layout/hList7" loCatId="relationship" qsTypeId="urn:microsoft.com/office/officeart/2005/8/quickstyle/3d3" qsCatId="3D" csTypeId="urn:microsoft.com/office/officeart/2005/8/colors/colorful1#1" csCatId="colorful" phldr="1"/>
      <dgm:spPr/>
    </dgm:pt>
    <dgm:pt modelId="{B6CCA655-018C-492A-A994-A6F052A94956}">
      <dgm:prSet phldrT="[Текст]" custT="1"/>
      <dgm:spPr/>
      <dgm:t>
        <a:bodyPr/>
        <a:lstStyle/>
        <a:p>
          <a:endParaRPr lang="en-US" sz="60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IES</a:t>
          </a:r>
          <a:endParaRPr lang="ru-RU" sz="6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1B082-6405-4E81-9640-5E2F2DFA6FFE}" type="parTrans" cxnId="{719DA3CB-029E-459E-8FCA-8FB0E7B14268}">
      <dgm:prSet/>
      <dgm:spPr/>
      <dgm:t>
        <a:bodyPr/>
        <a:lstStyle/>
        <a:p>
          <a:endParaRPr lang="ru-RU" sz="6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3C03EC-A850-4966-AE87-0A82081801C6}" type="sibTrans" cxnId="{719DA3CB-029E-459E-8FCA-8FB0E7B14268}">
      <dgm:prSet/>
      <dgm:spPr/>
      <dgm:t>
        <a:bodyPr/>
        <a:lstStyle/>
        <a:p>
          <a:endParaRPr lang="ru-RU" sz="6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80E4E-5206-43DD-867B-8E14ED2E564D}">
      <dgm:prSet phldrT="[Текст]" custT="1"/>
      <dgm:spPr/>
      <dgm:t>
        <a:bodyPr/>
        <a:lstStyle/>
        <a:p>
          <a:endParaRPr lang="en-US" sz="60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GES</a:t>
          </a:r>
          <a:endParaRPr lang="ru-RU" sz="6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466C4C-3069-4CE9-950A-4D09ED07B7FE}" type="parTrans" cxnId="{AE0CFD48-1C3E-4BF3-81B8-CB06AEDF307B}">
      <dgm:prSet/>
      <dgm:spPr/>
      <dgm:t>
        <a:bodyPr/>
        <a:lstStyle/>
        <a:p>
          <a:endParaRPr lang="ru-RU" sz="6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6B3DDA-EF07-427C-81A7-30086524428A}" type="sibTrans" cxnId="{AE0CFD48-1C3E-4BF3-81B8-CB06AEDF307B}">
      <dgm:prSet/>
      <dgm:spPr/>
      <dgm:t>
        <a:bodyPr/>
        <a:lstStyle/>
        <a:p>
          <a:endParaRPr lang="ru-RU" sz="6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E703C-8AB2-477D-BAEF-4B48E99E47F0}">
      <dgm:prSet phldrT="[Текст]" custT="1"/>
      <dgm:spPr/>
      <dgm:t>
        <a:bodyPr/>
        <a:lstStyle/>
        <a:p>
          <a:endParaRPr lang="en-US" sz="60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AES</a:t>
          </a:r>
          <a:endParaRPr lang="ru-RU" sz="6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EBF46-4C51-4866-99F6-93B696950607}" type="parTrans" cxnId="{1E00F37B-A0A7-4339-980C-E24740E15FDE}">
      <dgm:prSet/>
      <dgm:spPr/>
      <dgm:t>
        <a:bodyPr/>
        <a:lstStyle/>
        <a:p>
          <a:endParaRPr lang="ru-RU" sz="6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98C8A1-293B-44AC-BAEA-CE8CFBCD311E}" type="sibTrans" cxnId="{1E00F37B-A0A7-4339-980C-E24740E15FDE}">
      <dgm:prSet/>
      <dgm:spPr/>
      <dgm:t>
        <a:bodyPr/>
        <a:lstStyle/>
        <a:p>
          <a:endParaRPr lang="ru-RU" sz="6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99FC6-3A2C-44F2-9ED5-6600481E67D8}" type="pres">
      <dgm:prSet presAssocID="{8F55B561-B42C-4EA0-8464-0D5D4B337D0A}" presName="Name0" presStyleCnt="0">
        <dgm:presLayoutVars>
          <dgm:dir/>
          <dgm:resizeHandles val="exact"/>
        </dgm:presLayoutVars>
      </dgm:prSet>
      <dgm:spPr/>
    </dgm:pt>
    <dgm:pt modelId="{767D3A96-AE7D-44DC-B741-E34155F823D9}" type="pres">
      <dgm:prSet presAssocID="{8F55B561-B42C-4EA0-8464-0D5D4B337D0A}" presName="fgShape" presStyleLbl="fgShp" presStyleIdx="0" presStyleCnt="1" custFlipVert="1" custFlipHor="1" custScaleX="6093" custScaleY="6734" custLinFactY="17270" custLinFactNeighborX="65064" custLinFactNeighborY="100000"/>
      <dgm:spPr/>
    </dgm:pt>
    <dgm:pt modelId="{75BB2482-369E-4F05-8057-F24DCAC1B923}" type="pres">
      <dgm:prSet presAssocID="{8F55B561-B42C-4EA0-8464-0D5D4B337D0A}" presName="linComp" presStyleCnt="0"/>
      <dgm:spPr/>
    </dgm:pt>
    <dgm:pt modelId="{90F8E538-840C-40F4-A7CF-96E2903CE58B}" type="pres">
      <dgm:prSet presAssocID="{B6CCA655-018C-492A-A994-A6F052A94956}" presName="compNode" presStyleCnt="0"/>
      <dgm:spPr/>
    </dgm:pt>
    <dgm:pt modelId="{8EE1E29E-D6DB-4B4B-AE09-8E317E704B05}" type="pres">
      <dgm:prSet presAssocID="{B6CCA655-018C-492A-A994-A6F052A94956}" presName="bkgdShape" presStyleLbl="node1" presStyleIdx="0" presStyleCnt="3" custLinFactNeighborX="-467" custLinFactNeighborY="-879"/>
      <dgm:spPr/>
      <dgm:t>
        <a:bodyPr/>
        <a:lstStyle/>
        <a:p>
          <a:endParaRPr lang="ru-RU"/>
        </a:p>
      </dgm:t>
    </dgm:pt>
    <dgm:pt modelId="{AA63F311-5229-4B90-B649-95DC21488CDC}" type="pres">
      <dgm:prSet presAssocID="{B6CCA655-018C-492A-A994-A6F052A9495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8993D-BCD9-4F84-B976-845271243E5E}" type="pres">
      <dgm:prSet presAssocID="{B6CCA655-018C-492A-A994-A6F052A94956}" presName="invisiNode" presStyleLbl="node1" presStyleIdx="0" presStyleCnt="3"/>
      <dgm:spPr/>
    </dgm:pt>
    <dgm:pt modelId="{AFB14B2D-7CAB-4B96-BC6A-297272957AAE}" type="pres">
      <dgm:prSet presAssocID="{B6CCA655-018C-492A-A994-A6F052A94956}" presName="imagNode" presStyleLbl="fgImgPlace1" presStyleIdx="0" presStyleCnt="3" custScaleX="152644" custScaleY="148369" custLinFactNeighborX="879" custLinFactNeighborY="211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62D1DB-118A-4698-AD26-F3AFA1833FA8}" type="pres">
      <dgm:prSet presAssocID="{0C3C03EC-A850-4966-AE87-0A82081801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2EAE9B0-2935-4880-8BEC-409823347E25}" type="pres">
      <dgm:prSet presAssocID="{1C280E4E-5206-43DD-867B-8E14ED2E564D}" presName="compNode" presStyleCnt="0"/>
      <dgm:spPr/>
    </dgm:pt>
    <dgm:pt modelId="{235B91BD-ABD4-4783-B515-8ABA48B32CC1}" type="pres">
      <dgm:prSet presAssocID="{1C280E4E-5206-43DD-867B-8E14ED2E564D}" presName="bkgdShape" presStyleLbl="node1" presStyleIdx="1" presStyleCnt="3" custScaleX="105674" custLinFactNeighborX="-449" custLinFactNeighborY="-1171"/>
      <dgm:spPr/>
      <dgm:t>
        <a:bodyPr/>
        <a:lstStyle/>
        <a:p>
          <a:endParaRPr lang="ru-RU"/>
        </a:p>
      </dgm:t>
    </dgm:pt>
    <dgm:pt modelId="{652593F2-1308-45C5-A18E-048844EEF153}" type="pres">
      <dgm:prSet presAssocID="{1C280E4E-5206-43DD-867B-8E14ED2E564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FD96F-B0E1-41C5-A94F-A74134E6E92F}" type="pres">
      <dgm:prSet presAssocID="{1C280E4E-5206-43DD-867B-8E14ED2E564D}" presName="invisiNode" presStyleLbl="node1" presStyleIdx="1" presStyleCnt="3"/>
      <dgm:spPr/>
    </dgm:pt>
    <dgm:pt modelId="{FC892749-1270-4F07-B84E-0B55F7A73A4F}" type="pres">
      <dgm:prSet presAssocID="{1C280E4E-5206-43DD-867B-8E14ED2E564D}" presName="imagNode" presStyleLbl="fgImgPlace1" presStyleIdx="1" presStyleCnt="3" custScaleX="148161" custScaleY="142688" custLinFactNeighborX="5276" custLinFactNeighborY="2637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5D58BBA-AB05-47C4-A76D-D34501341A80}" type="pres">
      <dgm:prSet presAssocID="{1B6B3DDA-EF07-427C-81A7-30086524428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A5FDCDA-0CD4-48D9-A201-07E600DCEFB8}" type="pres">
      <dgm:prSet presAssocID="{584E703C-8AB2-477D-BAEF-4B48E99E47F0}" presName="compNode" presStyleCnt="0"/>
      <dgm:spPr/>
    </dgm:pt>
    <dgm:pt modelId="{942881C4-F473-4DCC-8503-2A76197D1FC5}" type="pres">
      <dgm:prSet presAssocID="{584E703C-8AB2-477D-BAEF-4B48E99E47F0}" presName="bkgdShape" presStyleLbl="node1" presStyleIdx="2" presStyleCnt="3" custScaleX="116923" custLinFactNeighborX="5356" custLinFactNeighborY="-586"/>
      <dgm:spPr/>
      <dgm:t>
        <a:bodyPr/>
        <a:lstStyle/>
        <a:p>
          <a:endParaRPr lang="ru-RU"/>
        </a:p>
      </dgm:t>
    </dgm:pt>
    <dgm:pt modelId="{E66B52ED-0DCA-481F-8BCB-855F94A32D6D}" type="pres">
      <dgm:prSet presAssocID="{584E703C-8AB2-477D-BAEF-4B48E99E47F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22241-4C36-41DE-867F-D2EB09DDED04}" type="pres">
      <dgm:prSet presAssocID="{584E703C-8AB2-477D-BAEF-4B48E99E47F0}" presName="invisiNode" presStyleLbl="node1" presStyleIdx="2" presStyleCnt="3"/>
      <dgm:spPr/>
    </dgm:pt>
    <dgm:pt modelId="{2896C09A-84B6-45D6-A610-38654C314983}" type="pres">
      <dgm:prSet presAssocID="{584E703C-8AB2-477D-BAEF-4B48E99E47F0}" presName="imagNode" presStyleLbl="fgImgPlace1" presStyleIdx="2" presStyleCnt="3" custScaleX="144931" custScaleY="140483" custLinFactNeighborX="1759" custLinFactNeighborY="254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5B6B0DF-2DAA-40EB-8EBC-904A644241E0}" type="presOf" srcId="{0C3C03EC-A850-4966-AE87-0A82081801C6}" destId="{9E62D1DB-118A-4698-AD26-F3AFA1833FA8}" srcOrd="0" destOrd="0" presId="urn:microsoft.com/office/officeart/2005/8/layout/hList7"/>
    <dgm:cxn modelId="{65F02266-AF6C-490E-93C8-CB4FDC3D4044}" type="presOf" srcId="{1C280E4E-5206-43DD-867B-8E14ED2E564D}" destId="{235B91BD-ABD4-4783-B515-8ABA48B32CC1}" srcOrd="0" destOrd="0" presId="urn:microsoft.com/office/officeart/2005/8/layout/hList7"/>
    <dgm:cxn modelId="{FEB51575-F97C-460D-B004-A45BE1077E31}" type="presOf" srcId="{584E703C-8AB2-477D-BAEF-4B48E99E47F0}" destId="{942881C4-F473-4DCC-8503-2A76197D1FC5}" srcOrd="0" destOrd="0" presId="urn:microsoft.com/office/officeart/2005/8/layout/hList7"/>
    <dgm:cxn modelId="{41E2D999-7C5C-4383-8555-346E7194DFCC}" type="presOf" srcId="{1C280E4E-5206-43DD-867B-8E14ED2E564D}" destId="{652593F2-1308-45C5-A18E-048844EEF153}" srcOrd="1" destOrd="0" presId="urn:microsoft.com/office/officeart/2005/8/layout/hList7"/>
    <dgm:cxn modelId="{37CAB913-898C-4D3F-B0AC-6343A0A82A9F}" type="presOf" srcId="{8F55B561-B42C-4EA0-8464-0D5D4B337D0A}" destId="{F2F99FC6-3A2C-44F2-9ED5-6600481E67D8}" srcOrd="0" destOrd="0" presId="urn:microsoft.com/office/officeart/2005/8/layout/hList7"/>
    <dgm:cxn modelId="{AE0CFD48-1C3E-4BF3-81B8-CB06AEDF307B}" srcId="{8F55B561-B42C-4EA0-8464-0D5D4B337D0A}" destId="{1C280E4E-5206-43DD-867B-8E14ED2E564D}" srcOrd="1" destOrd="0" parTransId="{EA466C4C-3069-4CE9-950A-4D09ED07B7FE}" sibTransId="{1B6B3DDA-EF07-427C-81A7-30086524428A}"/>
    <dgm:cxn modelId="{ECBC53D4-B3B1-40CF-80B0-351CFEBAA408}" type="presOf" srcId="{1B6B3DDA-EF07-427C-81A7-30086524428A}" destId="{55D58BBA-AB05-47C4-A76D-D34501341A80}" srcOrd="0" destOrd="0" presId="urn:microsoft.com/office/officeart/2005/8/layout/hList7"/>
    <dgm:cxn modelId="{2A05E8FA-6B30-4694-BE58-2830EF15DAC6}" type="presOf" srcId="{B6CCA655-018C-492A-A994-A6F052A94956}" destId="{8EE1E29E-D6DB-4B4B-AE09-8E317E704B05}" srcOrd="0" destOrd="0" presId="urn:microsoft.com/office/officeart/2005/8/layout/hList7"/>
    <dgm:cxn modelId="{719DA3CB-029E-459E-8FCA-8FB0E7B14268}" srcId="{8F55B561-B42C-4EA0-8464-0D5D4B337D0A}" destId="{B6CCA655-018C-492A-A994-A6F052A94956}" srcOrd="0" destOrd="0" parTransId="{16C1B082-6405-4E81-9640-5E2F2DFA6FFE}" sibTransId="{0C3C03EC-A850-4966-AE87-0A82081801C6}"/>
    <dgm:cxn modelId="{2CEC8A3E-EF8C-4B53-8CCD-971F8782E69E}" type="presOf" srcId="{584E703C-8AB2-477D-BAEF-4B48E99E47F0}" destId="{E66B52ED-0DCA-481F-8BCB-855F94A32D6D}" srcOrd="1" destOrd="0" presId="urn:microsoft.com/office/officeart/2005/8/layout/hList7"/>
    <dgm:cxn modelId="{23D1A470-F710-42DB-AB48-6C64ED772962}" type="presOf" srcId="{B6CCA655-018C-492A-A994-A6F052A94956}" destId="{AA63F311-5229-4B90-B649-95DC21488CDC}" srcOrd="1" destOrd="0" presId="urn:microsoft.com/office/officeart/2005/8/layout/hList7"/>
    <dgm:cxn modelId="{1E00F37B-A0A7-4339-980C-E24740E15FDE}" srcId="{8F55B561-B42C-4EA0-8464-0D5D4B337D0A}" destId="{584E703C-8AB2-477D-BAEF-4B48E99E47F0}" srcOrd="2" destOrd="0" parTransId="{9CDEBF46-4C51-4866-99F6-93B696950607}" sibTransId="{0998C8A1-293B-44AC-BAEA-CE8CFBCD311E}"/>
    <dgm:cxn modelId="{1581D25A-3FF6-4614-8C09-F09AF87BFA9B}" type="presParOf" srcId="{F2F99FC6-3A2C-44F2-9ED5-6600481E67D8}" destId="{767D3A96-AE7D-44DC-B741-E34155F823D9}" srcOrd="0" destOrd="0" presId="urn:microsoft.com/office/officeart/2005/8/layout/hList7"/>
    <dgm:cxn modelId="{C67E74CD-EC99-4918-AD0F-76B69141F83A}" type="presParOf" srcId="{F2F99FC6-3A2C-44F2-9ED5-6600481E67D8}" destId="{75BB2482-369E-4F05-8057-F24DCAC1B923}" srcOrd="1" destOrd="0" presId="urn:microsoft.com/office/officeart/2005/8/layout/hList7"/>
    <dgm:cxn modelId="{4E217FF3-8BE2-4A56-BE53-E78A236DF6AB}" type="presParOf" srcId="{75BB2482-369E-4F05-8057-F24DCAC1B923}" destId="{90F8E538-840C-40F4-A7CF-96E2903CE58B}" srcOrd="0" destOrd="0" presId="urn:microsoft.com/office/officeart/2005/8/layout/hList7"/>
    <dgm:cxn modelId="{A7D9A888-7E65-488C-8A1D-8926891D8057}" type="presParOf" srcId="{90F8E538-840C-40F4-A7CF-96E2903CE58B}" destId="{8EE1E29E-D6DB-4B4B-AE09-8E317E704B05}" srcOrd="0" destOrd="0" presId="urn:microsoft.com/office/officeart/2005/8/layout/hList7"/>
    <dgm:cxn modelId="{CED5EC60-911D-43D6-99D8-1025B948FAD3}" type="presParOf" srcId="{90F8E538-840C-40F4-A7CF-96E2903CE58B}" destId="{AA63F311-5229-4B90-B649-95DC21488CDC}" srcOrd="1" destOrd="0" presId="urn:microsoft.com/office/officeart/2005/8/layout/hList7"/>
    <dgm:cxn modelId="{09D64F09-A927-4203-AB96-032A4944AADD}" type="presParOf" srcId="{90F8E538-840C-40F4-A7CF-96E2903CE58B}" destId="{0008993D-BCD9-4F84-B976-845271243E5E}" srcOrd="2" destOrd="0" presId="urn:microsoft.com/office/officeart/2005/8/layout/hList7"/>
    <dgm:cxn modelId="{AB9BC365-8D1A-4F2E-ACEC-4B9947FB7C01}" type="presParOf" srcId="{90F8E538-840C-40F4-A7CF-96E2903CE58B}" destId="{AFB14B2D-7CAB-4B96-BC6A-297272957AAE}" srcOrd="3" destOrd="0" presId="urn:microsoft.com/office/officeart/2005/8/layout/hList7"/>
    <dgm:cxn modelId="{D53B5968-BA3A-49F3-B47C-9A4EE3AC07DF}" type="presParOf" srcId="{75BB2482-369E-4F05-8057-F24DCAC1B923}" destId="{9E62D1DB-118A-4698-AD26-F3AFA1833FA8}" srcOrd="1" destOrd="0" presId="urn:microsoft.com/office/officeart/2005/8/layout/hList7"/>
    <dgm:cxn modelId="{20ED3752-9050-4334-A3D5-30F067D3B2ED}" type="presParOf" srcId="{75BB2482-369E-4F05-8057-F24DCAC1B923}" destId="{D2EAE9B0-2935-4880-8BEC-409823347E25}" srcOrd="2" destOrd="0" presId="urn:microsoft.com/office/officeart/2005/8/layout/hList7"/>
    <dgm:cxn modelId="{069AC25A-5337-40A2-A8C3-6F07E5C49FC5}" type="presParOf" srcId="{D2EAE9B0-2935-4880-8BEC-409823347E25}" destId="{235B91BD-ABD4-4783-B515-8ABA48B32CC1}" srcOrd="0" destOrd="0" presId="urn:microsoft.com/office/officeart/2005/8/layout/hList7"/>
    <dgm:cxn modelId="{02AAAE3E-BE12-4E7B-8258-3A16594CB91B}" type="presParOf" srcId="{D2EAE9B0-2935-4880-8BEC-409823347E25}" destId="{652593F2-1308-45C5-A18E-048844EEF153}" srcOrd="1" destOrd="0" presId="urn:microsoft.com/office/officeart/2005/8/layout/hList7"/>
    <dgm:cxn modelId="{023C3367-AC60-4114-B2AB-E582DF322842}" type="presParOf" srcId="{D2EAE9B0-2935-4880-8BEC-409823347E25}" destId="{985FD96F-B0E1-41C5-A94F-A74134E6E92F}" srcOrd="2" destOrd="0" presId="urn:microsoft.com/office/officeart/2005/8/layout/hList7"/>
    <dgm:cxn modelId="{71CC2C12-53AF-4F03-83E8-0C47ECAB9F17}" type="presParOf" srcId="{D2EAE9B0-2935-4880-8BEC-409823347E25}" destId="{FC892749-1270-4F07-B84E-0B55F7A73A4F}" srcOrd="3" destOrd="0" presId="urn:microsoft.com/office/officeart/2005/8/layout/hList7"/>
    <dgm:cxn modelId="{83F370C7-A080-495C-B92C-316540659922}" type="presParOf" srcId="{75BB2482-369E-4F05-8057-F24DCAC1B923}" destId="{55D58BBA-AB05-47C4-A76D-D34501341A80}" srcOrd="3" destOrd="0" presId="urn:microsoft.com/office/officeart/2005/8/layout/hList7"/>
    <dgm:cxn modelId="{A003B5C6-CB34-451E-8078-3966D95B7A77}" type="presParOf" srcId="{75BB2482-369E-4F05-8057-F24DCAC1B923}" destId="{FA5FDCDA-0CD4-48D9-A201-07E600DCEFB8}" srcOrd="4" destOrd="0" presId="urn:microsoft.com/office/officeart/2005/8/layout/hList7"/>
    <dgm:cxn modelId="{5AC309AF-35EE-48F2-9473-46BF0A9DF0E5}" type="presParOf" srcId="{FA5FDCDA-0CD4-48D9-A201-07E600DCEFB8}" destId="{942881C4-F473-4DCC-8503-2A76197D1FC5}" srcOrd="0" destOrd="0" presId="urn:microsoft.com/office/officeart/2005/8/layout/hList7"/>
    <dgm:cxn modelId="{0E29E53F-9D34-41B3-A921-DC1E0EED8B98}" type="presParOf" srcId="{FA5FDCDA-0CD4-48D9-A201-07E600DCEFB8}" destId="{E66B52ED-0DCA-481F-8BCB-855F94A32D6D}" srcOrd="1" destOrd="0" presId="urn:microsoft.com/office/officeart/2005/8/layout/hList7"/>
    <dgm:cxn modelId="{8DCDC03F-7F45-4FDA-BD6F-F4DCF84B7EAE}" type="presParOf" srcId="{FA5FDCDA-0CD4-48D9-A201-07E600DCEFB8}" destId="{B2C22241-4C36-41DE-867F-D2EB09DDED04}" srcOrd="2" destOrd="0" presId="urn:microsoft.com/office/officeart/2005/8/layout/hList7"/>
    <dgm:cxn modelId="{B789DB4A-B302-4AD5-A4CA-7B20FB55ACE5}" type="presParOf" srcId="{FA5FDCDA-0CD4-48D9-A201-07E600DCEFB8}" destId="{2896C09A-84B6-45D6-A610-38654C31498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1E29E-D6DB-4B4B-AE09-8E317E704B05}">
      <dsp:nvSpPr>
        <dsp:cNvPr id="0" name=""/>
        <dsp:cNvSpPr/>
      </dsp:nvSpPr>
      <dsp:spPr>
        <a:xfrm>
          <a:off x="0" y="6685"/>
          <a:ext cx="2639937" cy="45259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IES</a:t>
          </a:r>
          <a:endParaRPr lang="ru-RU" sz="6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17070"/>
        <a:ext cx="2639937" cy="1810384"/>
      </dsp:txXfrm>
    </dsp:sp>
    <dsp:sp modelId="{AFB14B2D-7CAB-4B96-BC6A-297272957AAE}">
      <dsp:nvSpPr>
        <dsp:cNvPr id="0" name=""/>
        <dsp:cNvSpPr/>
      </dsp:nvSpPr>
      <dsp:spPr>
        <a:xfrm>
          <a:off x="188955" y="271568"/>
          <a:ext cx="2300566" cy="22361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5B91BD-ABD4-4783-B515-8ABA48B32CC1}">
      <dsp:nvSpPr>
        <dsp:cNvPr id="0" name=""/>
        <dsp:cNvSpPr/>
      </dsp:nvSpPr>
      <dsp:spPr>
        <a:xfrm>
          <a:off x="2713304" y="0"/>
          <a:ext cx="2789727" cy="45259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GES</a:t>
          </a:r>
          <a:endParaRPr lang="ru-RU" sz="6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3304" y="1810384"/>
        <a:ext cx="2789727" cy="1810384"/>
      </dsp:txXfrm>
    </dsp:sp>
    <dsp:sp modelId="{FC892749-1270-4F07-B84E-0B55F7A73A4F}">
      <dsp:nvSpPr>
        <dsp:cNvPr id="0" name=""/>
        <dsp:cNvSpPr/>
      </dsp:nvSpPr>
      <dsp:spPr>
        <a:xfrm>
          <a:off x="3083037" y="372506"/>
          <a:ext cx="2233001" cy="215051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2881C4-F473-4DCC-8503-2A76197D1FC5}">
      <dsp:nvSpPr>
        <dsp:cNvPr id="0" name=""/>
        <dsp:cNvSpPr/>
      </dsp:nvSpPr>
      <dsp:spPr>
        <a:xfrm>
          <a:off x="5600106" y="0"/>
          <a:ext cx="3086693" cy="45259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AES</a:t>
          </a:r>
          <a:endParaRPr lang="ru-RU" sz="6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00106" y="1810384"/>
        <a:ext cx="3086693" cy="1810384"/>
      </dsp:txXfrm>
    </dsp:sp>
    <dsp:sp modelId="{2896C09A-84B6-45D6-A610-38654C314983}">
      <dsp:nvSpPr>
        <dsp:cNvPr id="0" name=""/>
        <dsp:cNvSpPr/>
      </dsp:nvSpPr>
      <dsp:spPr>
        <a:xfrm>
          <a:off x="6071780" y="367551"/>
          <a:ext cx="2184320" cy="21172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7D3A96-AE7D-44DC-B741-E34155F823D9}">
      <dsp:nvSpPr>
        <dsp:cNvPr id="0" name=""/>
        <dsp:cNvSpPr/>
      </dsp:nvSpPr>
      <dsp:spPr>
        <a:xfrm flipH="1" flipV="1">
          <a:off x="8199856" y="4480245"/>
          <a:ext cx="486943" cy="4571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5A330-5B68-4E63-A8E7-7D1040BBBD7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A8690-BE8B-4324-8C50-48AF866C4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Нажмите на вид ЭС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36C5D-1761-4BBD-99B2-7A486B5BB82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19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 нажатии на определение единой энергосистемы появляется её </a:t>
            </a:r>
            <a:r>
              <a:rPr lang="ru-RU"/>
              <a:t>территориальная</a:t>
            </a:r>
            <a:r>
              <a:rPr lang="ru-RU" baseline="0"/>
              <a:t> привязанность</a:t>
            </a:r>
            <a:r>
              <a:rPr lang="ru-RU" baseline="0" dirty="0"/>
              <a:t>. При нажатии на стрелку – район не входящий в неё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36C5D-1761-4BBD-99B2-7A486B5BB82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48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2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2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6036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81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778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6668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379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7807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382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58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30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081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3065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9969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452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712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54384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07129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990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3272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37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07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028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222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4600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421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2711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4685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1688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487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8542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0615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40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0302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89893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6394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29396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0986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4392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8244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8779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5188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150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7478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41065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7312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3246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37644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0216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461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8545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5246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14115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707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256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20959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5919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53049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8678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95308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4042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06732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254948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409895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4DBF61AE-ED1C-4C0D-A066-0EAA4CF131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C35A6CB-F00E-4E56-ABA1-A62122DA9F8F}" type="slidenum">
              <a:rPr lang="ru-RU" altLang="ru-RU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7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087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5E81682-F8B0-47FF-B708-7358AB92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CA06E25-8321-4ADC-9A4F-3B0E927A086F}" type="slidenum">
              <a:rPr lang="ru-RU" altLang="ru-RU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077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882E93D-992D-4A7A-86EB-AAD3E891E3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45B2BE-74BF-4B3B-A896-80D7342D0D48}" type="slidenum">
              <a:rPr lang="ru-RU" altLang="ru-RU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676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A15B553-C01F-4201-B280-86173235C5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557D9C25-D294-4A21-BEC9-DCB24737CCB4}" type="slidenum">
              <a:rPr lang="ru-RU" altLang="ru-RU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512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5D71DAC-FA23-4F10-B8E5-6D960D2B9C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CCB11A6A-4729-4C75-B0FE-483FC9DE0A0D}" type="slidenum">
              <a:rPr lang="ru-RU" altLang="ru-RU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259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9A77ED6-162C-4C4C-BF5C-FAE40BCDB5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DF7BC78-DDD0-4935-AA31-A6C7379A0AE7}" type="slidenum">
              <a:rPr lang="ru-RU" altLang="ru-RU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360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14AE5D6-4E2F-4FFF-944F-2B62A7E087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1E9F2E5D-1841-478C-B6B1-9A3DDB034F4F}" type="slidenum">
              <a:rPr lang="ru-RU" altLang="ru-RU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648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C6FA2A9-2A57-41BA-AF6D-56D16C63C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4533A66-5F0A-4BB4-8ADD-6C9ADF957EDF}" type="slidenum">
              <a:rPr lang="ru-RU" altLang="ru-RU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23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38A86ACE-3188-4795-92F3-9099E1EF29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E88951A-A06C-4643-8AA1-73372C9A79F0}" type="slidenum">
              <a:rPr lang="ru-RU" altLang="ru-RU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333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AF1E11B5-878B-4E77-882D-C7F0EB104F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BFC628-94D0-4472-ADEF-E26359FC6108}" type="slidenum">
              <a:rPr lang="ru-RU" altLang="ru-RU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353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E6A0E227-316C-4549-AB73-BAE5F8B655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FCFF795-8612-4E99-B3B3-1FE738A3A695}" type="slidenum">
              <a:rPr lang="ru-RU" altLang="ru-RU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1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56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0AEB3-EAF7-45C9-B1CE-90F2904C3810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6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93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fld id="{E8D4C487-6D65-4640-9BAF-FCCD168B83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9D5C8C7E-85C8-493E-BD67-10B5C3AA45C4}" type="slidenum">
              <a:rPr lang="ru-RU" altLang="ru-RU" smtClean="0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8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933" y="0"/>
            <a:ext cx="12175067" cy="21568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2195130" y="1293970"/>
            <a:ext cx="7863271" cy="372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40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 dirty="0">
                <a:solidFill>
                  <a:srgbClr val="000000"/>
                </a:solidFill>
              </a:rPr>
              <a:t>MAVZU: ELEKTROENERGETIKA VA KIMYO </a:t>
            </a:r>
            <a:r>
              <a:rPr lang="en-US" altLang="ru-RU" sz="4000" b="1" dirty="0" smtClean="0">
                <a:solidFill>
                  <a:srgbClr val="000000"/>
                </a:solidFill>
              </a:rPr>
              <a:t>SANOATI</a:t>
            </a:r>
            <a:endParaRPr lang="ru-RU" altLang="ru-RU" sz="4000" b="1" dirty="0">
              <a:solidFill>
                <a:srgbClr val="000000"/>
              </a:solidFill>
            </a:endParaRPr>
          </a:p>
          <a:p>
            <a:pPr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151" y="2512484"/>
            <a:ext cx="728133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331418" y="356614"/>
            <a:ext cx="1866669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69610" y="351276"/>
            <a:ext cx="1828478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46649" y="533400"/>
            <a:ext cx="795383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ru-RU" sz="54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42568" y="766429"/>
            <a:ext cx="983147" cy="518191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2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2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696384" y="533400"/>
            <a:ext cx="709083" cy="984251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7BBBEFBB-2F62-43EB-AF31-953972EFBEBF}"/>
              </a:ext>
            </a:extLst>
          </p:cNvPr>
          <p:cNvSpPr/>
          <p:nvPr/>
        </p:nvSpPr>
        <p:spPr>
          <a:xfrm>
            <a:off x="1166285" y="893234"/>
            <a:ext cx="131233" cy="230717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438151" y="4415836"/>
            <a:ext cx="727075" cy="12663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7" name="Picture 2" descr="В Дагестане создано новое министерство">
            <a:extLst>
              <a:ext uri="{FF2B5EF4-FFF2-40B4-BE49-F238E27FC236}">
                <a16:creationId xmlns:a16="http://schemas.microsoft.com/office/drawing/2014/main" id="{E6884287-0C6E-4E36-AF0E-4AEC25E8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63" y="4114200"/>
            <a:ext cx="4206240" cy="2615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GIDROELEKTRSTANSIYALAR (GES)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738" y="1834876"/>
            <a:ext cx="5430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Tezoqar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daryolarda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GESlarni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bir-biriga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yaqin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qurish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mumkin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Natijada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mamlakatimizdagi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Chirchiq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Bo‘zsuv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energetika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inshooti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kaskadi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Bu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kaskad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soniga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(19 ta)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ko‘ra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jahondagi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oldingi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o‘rinlarda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343" y="1192696"/>
            <a:ext cx="4903742" cy="22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15-dars">
            <a:extLst>
              <a:ext uri="{FF2B5EF4-FFF2-40B4-BE49-F238E27FC236}">
                <a16:creationId xmlns:a16="http://schemas.microsoft.com/office/drawing/2014/main" id="{6230DAC6-7926-4D10-BE91-88CA8E68C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7" y="3604591"/>
            <a:ext cx="4797868" cy="268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7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ELEKTROENERGETIKA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298" y="1066927"/>
            <a:ext cx="11924873" cy="123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" marR="36830" indent="215900" algn="ctr">
              <a:lnSpc>
                <a:spcPct val="950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O‘zbekistondagi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yirik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issiqlik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elektrostansiyalar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gidroelektrostansiyalarning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umumiy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37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tashkil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qiladi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Elektrostansiyalarda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yiliga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60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mlrd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kW•h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atrofida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energiya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qilinmoqda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8054"/>
          <a:stretch/>
        </p:blipFill>
        <p:spPr>
          <a:xfrm>
            <a:off x="225370" y="2492491"/>
            <a:ext cx="6096000" cy="395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07734" y="2730395"/>
            <a:ext cx="6096000" cy="38348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7360" marR="309245" indent="215900" algn="ctr">
              <a:lnSpc>
                <a:spcPct val="95000"/>
              </a:lnSpc>
              <a:spcAft>
                <a:spcPts val="0"/>
              </a:spcAft>
            </a:pP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Bugungi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kunda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O‘zbekistonda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energiyasiga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talab 69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mlrd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kW•h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tashkil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qiladi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Mamlaktimizda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energiyasining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asosiy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qismi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issiqlik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elektrostansiyalarida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qilinadi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7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ELEKTROENERGETIKA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365" y="1149488"/>
            <a:ext cx="5437321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9880" algn="ctr">
              <a:lnSpc>
                <a:spcPct val="95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Prezidentimiz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Shavkat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Mirziyoyev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energiyasi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ishlab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chiqarish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borasida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so‘zlab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“Bu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sohada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faqat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tabiiy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gaz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ko‘mirdan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foydalanishni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davom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ettiraversak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ularning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mavjud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zaxirasi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ma’lum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vaqtdan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keyin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tugab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qolishi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mumkin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Bu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esa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kelajak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avlod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oldida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kechirib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bo‘lmaydigan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xato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jinoyat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bo‘ladi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degan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fikrlarni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-15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bildirdi</a:t>
            </a:r>
            <a:r>
              <a:rPr lang="en-US" sz="2800" spc="-15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havkat Mirziyoyev neft-gaz sohasidagi ustuvor vazifalar bo'yicha yig'ilish  o'tkazdi">
            <a:extLst>
              <a:ext uri="{FF2B5EF4-FFF2-40B4-BE49-F238E27FC236}">
                <a16:creationId xmlns:a16="http://schemas.microsoft.com/office/drawing/2014/main" id="{15C81153-25E3-4F7E-AA22-3B748F242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3" y="1558831"/>
            <a:ext cx="6230413" cy="459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1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3718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28800" y="160958"/>
            <a:ext cx="9011477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 ELEKTROSTANSIYALAR (AES)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85945" y="1248652"/>
            <a:ext cx="1296144" cy="746567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" name="Овал 5"/>
          <p:cNvSpPr/>
          <p:nvPr/>
        </p:nvSpPr>
        <p:spPr>
          <a:xfrm>
            <a:off x="9115931" y="1264951"/>
            <a:ext cx="1296144" cy="746567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452375" y="2749299"/>
            <a:ext cx="576064" cy="504056"/>
          </a:xfrm>
          <a:prstGeom prst="flowChartConnector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452375" y="4007397"/>
            <a:ext cx="576064" cy="504056"/>
          </a:xfrm>
          <a:prstGeom prst="flowChartConnector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473649" y="5436841"/>
            <a:ext cx="576064" cy="480277"/>
          </a:xfrm>
          <a:prstGeom prst="flowChartConnector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6749982" y="5445860"/>
            <a:ext cx="576064" cy="504056"/>
          </a:xfrm>
          <a:prstGeom prst="flowChartConnector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6749982" y="4007397"/>
            <a:ext cx="576064" cy="504056"/>
          </a:xfrm>
          <a:prstGeom prst="flowChartConnector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6749982" y="2720574"/>
            <a:ext cx="576064" cy="504056"/>
          </a:xfrm>
          <a:prstGeom prst="flowChartConnector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63024" y="2569279"/>
            <a:ext cx="3911340" cy="864096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arzonga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63025" y="3863381"/>
            <a:ext cx="3911340" cy="864096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Foydalanilgan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yonilg‘ini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63024" y="5193832"/>
            <a:ext cx="3911339" cy="93610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Atrofga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kamroq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chiqindi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88383" y="2494208"/>
            <a:ext cx="3951241" cy="93610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Qurish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mablag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88384" y="3864362"/>
            <a:ext cx="3951240" cy="93610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miqdordagi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radioaktiv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chiqindilar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88384" y="5229836"/>
            <a:ext cx="3951240" cy="93610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Baxtsiz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 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oqibatlarga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0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ATOM ENERGETIKASI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678" y="914400"/>
            <a:ext cx="11838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Rosatom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korporatsiyasi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hamkorlikda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stansiyasini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qurishga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kelishildi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ta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energoblokdan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har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quvvati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1200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kutilmoqda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6" y="2955234"/>
            <a:ext cx="5512904" cy="375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O'zbekistonda birinchi atom elektr stansiyasi 2028-yilda ishga tushiriladi">
            <a:extLst>
              <a:ext uri="{FF2B5EF4-FFF2-40B4-BE49-F238E27FC236}">
                <a16:creationId xmlns:a16="http://schemas.microsoft.com/office/drawing/2014/main" id="{4F81DF90-0256-41C3-BA22-F743FB433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55234"/>
            <a:ext cx="5791200" cy="375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53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311" y="1099395"/>
            <a:ext cx="11749377" cy="14450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xildagi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stansiyalarning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voltli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liniyalari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birlashtirib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markazdan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boshqarib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turilishi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ENERGETIKA TIZIMI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40467" y="2985643"/>
            <a:ext cx="48999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O‘zbekistondagi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barcha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yirik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stansiyalar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o‘zaro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birlashtirilib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yagona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energetika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tizimi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bunyod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etildi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15-dars">
            <a:extLst>
              <a:ext uri="{FF2B5EF4-FFF2-40B4-BE49-F238E27FC236}">
                <a16:creationId xmlns:a16="http://schemas.microsoft.com/office/drawing/2014/main" id="{02D776E5-400B-4FE9-9E5F-A25951E8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5" y="2903837"/>
            <a:ext cx="3334141" cy="2636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KIMYO SANOATI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61" y="1164134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1932-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Sho‘rsuv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tushirilishi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to‘qimachilik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transport,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kabilarda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Химическая промышленность - презентация к уроку Географии">
            <a:extLst>
              <a:ext uri="{FF2B5EF4-FFF2-40B4-BE49-F238E27FC236}">
                <a16:creationId xmlns:a16="http://schemas.microsoft.com/office/drawing/2014/main" id="{E4AC9907-AFEC-4052-A972-889D4787A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3"/>
          <a:stretch/>
        </p:blipFill>
        <p:spPr bwMode="auto">
          <a:xfrm>
            <a:off x="6573077" y="1164134"/>
            <a:ext cx="5341762" cy="2860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Химическая промышленность мира: история развития и основные районы">
            <a:extLst>
              <a:ext uri="{FF2B5EF4-FFF2-40B4-BE49-F238E27FC236}">
                <a16:creationId xmlns:a16="http://schemas.microsoft.com/office/drawing/2014/main" id="{8BAE545A-0D58-414A-A6CA-23C505E65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77" y="4227443"/>
            <a:ext cx="5341762" cy="247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135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SANOATI</a:t>
            </a:r>
            <a:endParaRPr lang="ru-RU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364" y="1156251"/>
            <a:ext cx="54729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o‘g‘itlar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salmoqli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zararkunandalariga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defoliantlar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5" name="Picture 7" descr="Pomidor ko'chatlarini boqish uchun qanday o'g'it. Ko'chatlarni boqish  bo'yicha maslahatlar. Ko'chatlar uchun qalampir va pomidorni qachon ekish  kerak">
            <a:extLst>
              <a:ext uri="{FF2B5EF4-FFF2-40B4-BE49-F238E27FC236}">
                <a16:creationId xmlns:a16="http://schemas.microsoft.com/office/drawing/2014/main" id="{E77168D1-9E0D-47FD-9AEE-0F741F1E6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0" y="4022035"/>
            <a:ext cx="4890052" cy="278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Купить биогумус, вермикомпост, органические удобрения от Ecbit">
            <a:extLst>
              <a:ext uri="{FF2B5EF4-FFF2-40B4-BE49-F238E27FC236}">
                <a16:creationId xmlns:a16="http://schemas.microsoft.com/office/drawing/2014/main" id="{8CCF4B6A-874E-42C2-9047-0A94D9CB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12" y="1156252"/>
            <a:ext cx="5935052" cy="3389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67F4E7E7-4DB6-4EFB-AAA2-6D51FDB5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712" y="4787348"/>
            <a:ext cx="57476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xomashyosini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chiqindilarini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ishlaydi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6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KIMYO SANOATI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42A3CB8-BCC6-43F1-8818-F6DF93A8A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286" y="1099343"/>
            <a:ext cx="5989984" cy="464978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ishlatishi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jiddiy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salbiy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qurish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maqul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bo‘lavermaydi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ООО“Fargona Kimyo Zavodi”, Фергана">
            <a:extLst>
              <a:ext uri="{FF2B5EF4-FFF2-40B4-BE49-F238E27FC236}">
                <a16:creationId xmlns:a16="http://schemas.microsoft.com/office/drawing/2014/main" id="{F4D276B1-5B19-49DC-ACF7-39C436C79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2" y="1099343"/>
            <a:ext cx="5034998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Химические предприятия попросили у правительства поддержки стоимостью до $2  млрд. Капитал">
            <a:extLst>
              <a:ext uri="{FF2B5EF4-FFF2-40B4-BE49-F238E27FC236}">
                <a16:creationId xmlns:a16="http://schemas.microsoft.com/office/drawing/2014/main" id="{50B519CA-8181-4889-A729-F60FC574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3260035"/>
            <a:ext cx="5883966" cy="351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Дешевый сланцевый газ породил ренессанс в химической промышленности США |  Уральская Неделя. Новости в Уральске, Казахстане и мире. Фото и видео  репортажи с места событий. Комментарии пользователей">
            <a:extLst>
              <a:ext uri="{FF2B5EF4-FFF2-40B4-BE49-F238E27FC236}">
                <a16:creationId xmlns:a16="http://schemas.microsoft.com/office/drawing/2014/main" id="{C5ECEA9E-7B52-41A5-8F63-8BC1733A7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3" y="3989385"/>
            <a:ext cx="5034998" cy="2785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27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9189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SANOATI MAHSULOTLARI</a:t>
            </a:r>
            <a:endParaRPr lang="ru-RU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8036" y="1060519"/>
            <a:ext cx="3587931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Mineral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o‘g‘itlar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0014" y="975939"/>
            <a:ext cx="4374992" cy="830997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farmatsevtika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sanoatida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79095" y="5084102"/>
            <a:ext cx="2690191" cy="83099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Rezina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buyumlari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endParaRPr lang="ru-RU" dirty="0"/>
          </a:p>
        </p:txBody>
      </p:sp>
      <p:pic>
        <p:nvPicPr>
          <p:cNvPr id="9218" name="Picture 2" descr="Лекарственное растительное сырье - Аптека народной медицины «Дары-Сибири»  Натуральные продукты.">
            <a:extLst>
              <a:ext uri="{FF2B5EF4-FFF2-40B4-BE49-F238E27FC236}">
                <a16:creationId xmlns:a16="http://schemas.microsoft.com/office/drawing/2014/main" id="{8C6122C4-AAE5-450B-B331-C898111D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6" y="1919380"/>
            <a:ext cx="3831049" cy="2013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জটিল খনিজ সার। নাম, বর্ণনা, রচনা - বাগান - 2020">
            <a:extLst>
              <a:ext uri="{FF2B5EF4-FFF2-40B4-BE49-F238E27FC236}">
                <a16:creationId xmlns:a16="http://schemas.microsoft.com/office/drawing/2014/main" id="{731D198F-DEB5-4644-886E-D1AC26906C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035628"/>
            <a:ext cx="1545772" cy="15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জটিল খনিজ সার। নাম, বর্ণনা, রচনা - বাগান - 2020">
            <a:extLst>
              <a:ext uri="{FF2B5EF4-FFF2-40B4-BE49-F238E27FC236}">
                <a16:creationId xmlns:a16="http://schemas.microsoft.com/office/drawing/2014/main" id="{C25EFDE6-C7DE-424F-A080-60EA0C9FA4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538330"/>
            <a:ext cx="1545772" cy="15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0" name="Picture 14" descr="Аммофос 10:46, narhi 422 sh.b., sotuvchi TOO &quot;QazHim 2017&quot;, O'zbekiston,  Toshkent shahrida sotib oling - suratlar va sharxlar Glotr.uz da">
            <a:extLst>
              <a:ext uri="{FF2B5EF4-FFF2-40B4-BE49-F238E27FC236}">
                <a16:creationId xmlns:a16="http://schemas.microsoft.com/office/drawing/2014/main" id="{3A37AEE7-4075-4770-964C-B017E3CD9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37" y="2194064"/>
            <a:ext cx="3587931" cy="2044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Техническая резина - Купить по лучшей цене на Flagma.ru">
            <a:extLst>
              <a:ext uri="{FF2B5EF4-FFF2-40B4-BE49-F238E27FC236}">
                <a16:creationId xmlns:a16="http://schemas.microsoft.com/office/drawing/2014/main" id="{43C7AD08-D737-4A57-A12E-08EAC9BDF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281" y="4540769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16D289E-798D-4E01-8200-7E008A9E7996}"/>
              </a:ext>
            </a:extLst>
          </p:cNvPr>
          <p:cNvSpPr/>
          <p:nvPr/>
        </p:nvSpPr>
        <p:spPr>
          <a:xfrm>
            <a:off x="187319" y="4565907"/>
            <a:ext cx="2690191" cy="1200329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Plastmassa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buyumlari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endParaRPr lang="ru-RU" dirty="0"/>
          </a:p>
        </p:txBody>
      </p:sp>
      <p:pic>
        <p:nvPicPr>
          <p:cNvPr id="9234" name="Picture 18" descr="Это интересно&quot; — Изделия из пластмассы опасны для здоровья">
            <a:extLst>
              <a:ext uri="{FF2B5EF4-FFF2-40B4-BE49-F238E27FC236}">
                <a16:creationId xmlns:a16="http://schemas.microsoft.com/office/drawing/2014/main" id="{C6D212B2-4730-45D1-A7E8-FEB409291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69" y="4565855"/>
            <a:ext cx="2571750" cy="2013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0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 bwMode="auto">
          <a:xfrm>
            <a:off x="344557" y="1182301"/>
            <a:ext cx="11582400" cy="10904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ru-RU" sz="2800" b="1" cap="none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Elektroenergetika</a:t>
            </a:r>
            <a:r>
              <a:rPr lang="en-US" altLang="ru-RU" sz="2800" b="1" cap="none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cap="none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altLang="ru-RU" sz="2800" b="1" cap="none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stansiyalarda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chiqaradigan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liniyalari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uzatadigan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cap="non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tarmog‘idir</a:t>
            </a:r>
            <a:r>
              <a:rPr lang="en-US" altLang="ru-RU" sz="2800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cap="non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40679"/>
            <a:ext cx="5552661" cy="399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ELEKTROENERGETIKA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Электроэнергетика в Казахстане: реформы наоборот — Forbes Kazakhstan">
            <a:extLst>
              <a:ext uri="{FF2B5EF4-FFF2-40B4-BE49-F238E27FC236}">
                <a16:creationId xmlns:a16="http://schemas.microsoft.com/office/drawing/2014/main" id="{3B29CE16-1D80-405F-8A2C-F0CD61D0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40679"/>
            <a:ext cx="5791200" cy="399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KIMYO SANOATI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52699" y="1098731"/>
            <a:ext cx="72368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3260" marR="95885" indent="215900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korxonasi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Chirchiq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elektr-kimyo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1940- </a:t>
            </a:r>
            <a:r>
              <a:rPr lang="en-US" sz="3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tushgan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azotdan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azotli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chiqargan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magniy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xlorit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plastmassa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chiqarmoqda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227" y="1098731"/>
            <a:ext cx="5274365" cy="502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760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YIRIK KIMYO KORXONALARI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8B46FC-C3E7-49E3-A1D0-05F4EC3A03B5}"/>
              </a:ext>
            </a:extLst>
          </p:cNvPr>
          <p:cNvSpPr/>
          <p:nvPr/>
        </p:nvSpPr>
        <p:spPr>
          <a:xfrm>
            <a:off x="318954" y="1026467"/>
            <a:ext cx="3484420" cy="46166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Bugun Farg'ona Vodiysidagi eng yirik va katta sanoat korxonasi ya'ni  Farg'ona neftni qayta ishlash zavodi 61 yoshga to'ldi!">
            <a:extLst>
              <a:ext uri="{FF2B5EF4-FFF2-40B4-BE49-F238E27FC236}">
                <a16:creationId xmlns:a16="http://schemas.microsoft.com/office/drawing/2014/main" id="{C0033A27-6328-4B77-A068-89E3CA7FF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6" y="1600200"/>
            <a:ext cx="3707933" cy="245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A8ABC1-304F-4694-BA2D-F27973FFA5AA}"/>
              </a:ext>
            </a:extLst>
          </p:cNvPr>
          <p:cNvSpPr/>
          <p:nvPr/>
        </p:nvSpPr>
        <p:spPr>
          <a:xfrm>
            <a:off x="8131111" y="1026466"/>
            <a:ext cx="3828976" cy="46166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superfosfat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E55F3FA-8925-4801-B55E-59197C9A0064}"/>
              </a:ext>
            </a:extLst>
          </p:cNvPr>
          <p:cNvSpPr/>
          <p:nvPr/>
        </p:nvSpPr>
        <p:spPr>
          <a:xfrm>
            <a:off x="4347616" y="1026466"/>
            <a:ext cx="3192871" cy="46166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АО &quot;NAVOIYAZOT&quot; - Jihoz-vent.uz">
            <a:extLst>
              <a:ext uri="{FF2B5EF4-FFF2-40B4-BE49-F238E27FC236}">
                <a16:creationId xmlns:a16="http://schemas.microsoft.com/office/drawing/2014/main" id="{62E56950-AE5D-486A-AD83-4885720A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83" y="1600197"/>
            <a:ext cx="3588854" cy="245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Несколько предприятий химической промышленности продадут частному бизнесу –  Spot">
            <a:extLst>
              <a:ext uri="{FF2B5EF4-FFF2-40B4-BE49-F238E27FC236}">
                <a16:creationId xmlns:a16="http://schemas.microsoft.com/office/drawing/2014/main" id="{F38B2F4E-9A57-424F-AD80-3B38116EF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018" y="1609828"/>
            <a:ext cx="4024069" cy="245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ызылкумский фосфоритный комплекс в Узбекистане передан химпрому - Новости  Узбекистана сегодня: nuz.uz">
            <a:extLst>
              <a:ext uri="{FF2B5EF4-FFF2-40B4-BE49-F238E27FC236}">
                <a16:creationId xmlns:a16="http://schemas.microsoft.com/office/drawing/2014/main" id="{8FC77B77-F474-4496-9522-25F55526F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6" y="4740965"/>
            <a:ext cx="3707933" cy="199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EEB9AC-1481-4ABB-9EAA-8A4EAA38612B}"/>
              </a:ext>
            </a:extLst>
          </p:cNvPr>
          <p:cNvSpPr/>
          <p:nvPr/>
        </p:nvSpPr>
        <p:spPr>
          <a:xfrm>
            <a:off x="299962" y="4219379"/>
            <a:ext cx="3484420" cy="430887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Qizilqum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fosforit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019167-45B3-4C81-98AD-A943D2883068}"/>
              </a:ext>
            </a:extLst>
          </p:cNvPr>
          <p:cNvSpPr/>
          <p:nvPr/>
        </p:nvSpPr>
        <p:spPr>
          <a:xfrm>
            <a:off x="4056067" y="4219379"/>
            <a:ext cx="3693970" cy="40011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Samarqand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superfosfat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D38955F-2634-4277-A8D0-8DD2784497AD}"/>
              </a:ext>
            </a:extLst>
          </p:cNvPr>
          <p:cNvSpPr/>
          <p:nvPr/>
        </p:nvSpPr>
        <p:spPr>
          <a:xfrm>
            <a:off x="8131111" y="4186490"/>
            <a:ext cx="3484420" cy="430887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Dehqonobod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0" name="Picture 10" descr="Pearl of East - Your travel guide in Uzbekistan">
            <a:extLst>
              <a:ext uri="{FF2B5EF4-FFF2-40B4-BE49-F238E27FC236}">
                <a16:creationId xmlns:a16="http://schemas.microsoft.com/office/drawing/2014/main" id="{BC124740-DCAE-4848-AF81-2FD053F34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83" y="4740959"/>
            <a:ext cx="3588854" cy="199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Kaliy zavodidagi yirik mojaro: kim aybdor — rus kompaniyasimi, MIBmi yoki 3  yildan beri maosh olmayotgan oddiy ishchilar? - xabar.uz">
            <a:extLst>
              <a:ext uri="{FF2B5EF4-FFF2-40B4-BE49-F238E27FC236}">
                <a16:creationId xmlns:a16="http://schemas.microsoft.com/office/drawing/2014/main" id="{38DBEB09-5208-4792-B716-86FDBB372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018" y="4760222"/>
            <a:ext cx="4024069" cy="1879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9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KIMYO SANOATI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114" y="1083439"/>
            <a:ext cx="57258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konlariga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boy.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Xo‘jaykon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Borsakelmas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Boybichakon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Oqqal’a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konlarida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milliard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Соляная пещера “Ходжаикон” сегодня">
            <a:extLst>
              <a:ext uri="{FF2B5EF4-FFF2-40B4-BE49-F238E27FC236}">
                <a16:creationId xmlns:a16="http://schemas.microsoft.com/office/drawing/2014/main" id="{2FF4C457-87F9-47A3-9174-338A9AB2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76" y="1581621"/>
            <a:ext cx="4664766" cy="231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12CBF8-964D-4468-9D5C-E0A44FB8615E}"/>
              </a:ext>
            </a:extLst>
          </p:cNvPr>
          <p:cNvSpPr/>
          <p:nvPr/>
        </p:nvSpPr>
        <p:spPr>
          <a:xfrm>
            <a:off x="7090815" y="987930"/>
            <a:ext cx="3192871" cy="46166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Xo‘jaykon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Borsa kelmas afsonalari qanchalik haqiqat? Qoraqalpog`istonning «Barsa»siga  bir kunlik sayohat (foto) - Darakchi">
            <a:extLst>
              <a:ext uri="{FF2B5EF4-FFF2-40B4-BE49-F238E27FC236}">
                <a16:creationId xmlns:a16="http://schemas.microsoft.com/office/drawing/2014/main" id="{2F169BE6-6736-44F7-A406-2E151847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6" y="4513704"/>
            <a:ext cx="4466886" cy="227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66BF08-7309-4C4E-83D2-529D7D1AFB77}"/>
              </a:ext>
            </a:extLst>
          </p:cNvPr>
          <p:cNvSpPr/>
          <p:nvPr/>
        </p:nvSpPr>
        <p:spPr>
          <a:xfrm>
            <a:off x="1404730" y="3835336"/>
            <a:ext cx="3192871" cy="46166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Borsakelmas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BFB770-27C0-4162-9603-67ABF668460E}"/>
              </a:ext>
            </a:extLst>
          </p:cNvPr>
          <p:cNvSpPr/>
          <p:nvPr/>
        </p:nvSpPr>
        <p:spPr>
          <a:xfrm>
            <a:off x="7283422" y="4066168"/>
            <a:ext cx="3192871" cy="46166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Boybichakon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0" name="Picture 6" descr="O'zA - Tuz tog'ini ko'rganmisiz?">
            <a:extLst>
              <a:ext uri="{FF2B5EF4-FFF2-40B4-BE49-F238E27FC236}">
                <a16:creationId xmlns:a16="http://schemas.microsoft.com/office/drawing/2014/main" id="{20B17016-43A1-4286-9AE2-1BCFACD10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75" y="4673667"/>
            <a:ext cx="4664766" cy="2116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927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57" y="3939032"/>
            <a:ext cx="5091685" cy="27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084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735852" y="1121833"/>
            <a:ext cx="11043771" cy="1231401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 defTabSz="121917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Elektroenergetika</a:t>
            </a:r>
            <a:r>
              <a:rPr lang="en-US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mavzularini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735853" y="2771838"/>
            <a:ext cx="11043770" cy="8657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44-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47- 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sahifalardagi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027125"/>
              </p:ext>
            </p:extLst>
          </p:nvPr>
        </p:nvGraphicFramePr>
        <p:xfrm>
          <a:off x="1828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ELEKTROSTANSIYALARNING KO‘RINISHLARI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4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ISSIQLIK ELEKTROSTANSIYALAR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09955" y="1226553"/>
            <a:ext cx="1296144" cy="57606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" name="Овал 6"/>
          <p:cNvSpPr/>
          <p:nvPr/>
        </p:nvSpPr>
        <p:spPr>
          <a:xfrm>
            <a:off x="8391021" y="1173114"/>
            <a:ext cx="1296144" cy="576064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488354" y="2372397"/>
            <a:ext cx="576064" cy="504056"/>
          </a:xfrm>
          <a:prstGeom prst="flowChartConnector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488354" y="3479446"/>
            <a:ext cx="576064" cy="504056"/>
          </a:xfrm>
          <a:prstGeom prst="flowChartConnector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488354" y="4645588"/>
            <a:ext cx="576064" cy="504056"/>
          </a:xfrm>
          <a:prstGeom prst="flowChartConnector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488354" y="5870234"/>
            <a:ext cx="576064" cy="504056"/>
          </a:xfrm>
          <a:prstGeom prst="flowChartConnector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6887696" y="5893844"/>
            <a:ext cx="576064" cy="504056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6887696" y="4701453"/>
            <a:ext cx="576064" cy="504056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Блок-схема: узел 13"/>
          <p:cNvSpPr/>
          <p:nvPr/>
        </p:nvSpPr>
        <p:spPr>
          <a:xfrm>
            <a:off x="6885546" y="3479446"/>
            <a:ext cx="576064" cy="504056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Блок-схема: узел 14"/>
          <p:cNvSpPr/>
          <p:nvPr/>
        </p:nvSpPr>
        <p:spPr>
          <a:xfrm>
            <a:off x="6885546" y="2378008"/>
            <a:ext cx="576064" cy="504056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15087" y="2169288"/>
            <a:ext cx="3672407" cy="86409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turlaridan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foydalanilishi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15088" y="3299426"/>
            <a:ext cx="3600400" cy="86409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IESlar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qurishning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arzonligi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15088" y="4429564"/>
            <a:ext cx="3600400" cy="93610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IESlarning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qurilishi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15088" y="5677821"/>
            <a:ext cx="3600400" cy="88888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quvvatining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yuqoriligi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70941" y="2165353"/>
            <a:ext cx="3672408" cy="93610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tiklanmaydigan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turlarini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70941" y="3337560"/>
            <a:ext cx="3744416" cy="93610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Elektrostansiyalarning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chiqindi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chiqarishi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70941" y="4485429"/>
            <a:ext cx="3744416" cy="93610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Pechni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isitishda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670941" y="5677820"/>
            <a:ext cx="3672408" cy="93610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kelish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tannarxining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yuqoriligi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O‘ZBEKISTONDAGI YIRIK IESLAR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9512" y="1081612"/>
            <a:ext cx="12192000" cy="41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indent="215900" algn="ctr">
              <a:lnSpc>
                <a:spcPct val="95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O‘zbekistonda</a:t>
            </a:r>
            <a:r>
              <a:rPr lang="en-US" sz="2200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ishlab</a:t>
            </a:r>
            <a:r>
              <a:rPr lang="en-US" sz="2200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chiqarilayotgan</a:t>
            </a:r>
            <a:r>
              <a:rPr lang="en-US" sz="2200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</a:t>
            </a:r>
            <a:r>
              <a:rPr lang="en-US" sz="2200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energiyaning</a:t>
            </a:r>
            <a:r>
              <a:rPr lang="en-US" sz="2200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90% </a:t>
            </a:r>
            <a:r>
              <a:rPr lang="en-US" sz="2200" b="1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US" sz="2200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IESlar</a:t>
            </a:r>
            <a:r>
              <a:rPr lang="en-US" sz="2200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bermoqda</a:t>
            </a:r>
            <a:r>
              <a:rPr lang="en-US" sz="2200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1" y="1654697"/>
            <a:ext cx="3312476" cy="197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2098" y="3688715"/>
            <a:ext cx="2730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IESi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636" y="1654697"/>
            <a:ext cx="4293704" cy="1971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77843" y="3670386"/>
            <a:ext cx="1861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IESi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700" y="1654697"/>
            <a:ext cx="3312476" cy="1971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557392" y="3695065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Angren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IESi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10" y="4172381"/>
            <a:ext cx="3312476" cy="193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131407" y="6126860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IESi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3040" y="4137858"/>
            <a:ext cx="4293704" cy="195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57318" y="6140631"/>
            <a:ext cx="2015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Talimarjon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IESi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/>
          <a:srcRect b="7176"/>
          <a:stretch/>
        </p:blipFill>
        <p:spPr>
          <a:xfrm>
            <a:off x="8601699" y="4163555"/>
            <a:ext cx="3312476" cy="1941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9417835" y="6144820"/>
            <a:ext cx="1917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Taxiatosh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IESi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ISSIQLIK ELEKTROSTANSIYALARNING TURLARI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81132" y="1432513"/>
            <a:ext cx="3096344" cy="136815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IEM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63922" y="1432513"/>
            <a:ext cx="3096344" cy="136815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GRES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844" y="3892463"/>
            <a:ext cx="5040304" cy="1692771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vaqtning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chiqaradigan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stansiya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7791" y="3892462"/>
            <a:ext cx="5274365" cy="1631216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Respublikaning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hududlariga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stansiyalar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2A021C17-8149-4D08-82E7-099CB44DFB9C}"/>
              </a:ext>
            </a:extLst>
          </p:cNvPr>
          <p:cNvSpPr/>
          <p:nvPr/>
        </p:nvSpPr>
        <p:spPr>
          <a:xfrm>
            <a:off x="2858754" y="2855315"/>
            <a:ext cx="541100" cy="926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8ED8E510-E64A-4252-BF6C-0B3C8FE46CDE}"/>
              </a:ext>
            </a:extLst>
          </p:cNvPr>
          <p:cNvSpPr/>
          <p:nvPr/>
        </p:nvSpPr>
        <p:spPr>
          <a:xfrm>
            <a:off x="8541544" y="2855315"/>
            <a:ext cx="541100" cy="926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ISSIQLIK ELEKTR MARKAZI (IEM)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466" y="1250707"/>
            <a:ext cx="47423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3055" algn="ctr">
              <a:spcAft>
                <a:spcPts val="0"/>
              </a:spcAft>
            </a:pPr>
            <a:r>
              <a:rPr lang="en-US" sz="2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energiya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ishlab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chiqarish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jarayonida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issiq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suvdan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issiqxonalarni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binolarni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isitishda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boshqa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ishlab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chiqarish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ehtiyojlarida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foydalaniladi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IEMlar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yirik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korxonalar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yaqinida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yirik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shaharlardagina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quriladi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540" y="1103811"/>
            <a:ext cx="3336370" cy="232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20144" y="1486743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IEMi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539" y="4327441"/>
            <a:ext cx="3336370" cy="232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207711" y="4602268"/>
            <a:ext cx="2245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IEMi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1518" y="3666753"/>
            <a:ext cx="224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Muborak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IEMi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45" y="2139010"/>
            <a:ext cx="3526565" cy="221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12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43136" y="145570"/>
            <a:ext cx="8305727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GIDROELEKTRSTANSIYALAR (GES)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13268" y="1289101"/>
            <a:ext cx="1296144" cy="57606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" name="Овал 5"/>
          <p:cNvSpPr/>
          <p:nvPr/>
        </p:nvSpPr>
        <p:spPr>
          <a:xfrm>
            <a:off x="8100663" y="1287388"/>
            <a:ext cx="1296144" cy="576064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466583" y="2323376"/>
            <a:ext cx="576064" cy="504056"/>
          </a:xfrm>
          <a:prstGeom prst="flowChartConnector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466583" y="3567902"/>
            <a:ext cx="576064" cy="485225"/>
          </a:xfrm>
          <a:prstGeom prst="flowChartConnector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466583" y="4833156"/>
            <a:ext cx="576064" cy="504056"/>
          </a:xfrm>
          <a:prstGeom prst="flowChartConnector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466583" y="6029503"/>
            <a:ext cx="576064" cy="504056"/>
          </a:xfrm>
          <a:prstGeom prst="flowChartConnector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6372886" y="6030011"/>
            <a:ext cx="576064" cy="504056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6372886" y="4803218"/>
            <a:ext cx="576064" cy="504056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6372886" y="3510612"/>
            <a:ext cx="576064" cy="504056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Блок-схема: узел 13"/>
          <p:cNvSpPr/>
          <p:nvPr/>
        </p:nvSpPr>
        <p:spPr>
          <a:xfrm>
            <a:off x="6372886" y="2283819"/>
            <a:ext cx="576064" cy="504056"/>
          </a:xfrm>
          <a:prstGeom prst="flowChartConnector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61663" y="2143356"/>
            <a:ext cx="3600400" cy="86409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resurslaridan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foydalanishi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68871" y="3380244"/>
            <a:ext cx="3600400" cy="86409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Arzon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chiqarilishi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65196" y="4617132"/>
            <a:ext cx="3600400" cy="93610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qurilishi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1996" y="5849483"/>
            <a:ext cx="3600400" cy="86409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Atmosferaga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chiqindi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chiqarmaydi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31962" y="2067795"/>
            <a:ext cx="3787628" cy="9361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31962" y="3308236"/>
            <a:ext cx="3744416" cy="9361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Yerlarni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bosishi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75174" y="4617131"/>
            <a:ext cx="3744416" cy="9361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Baliqlarning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migratsiyasiga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to‘sqinlik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67966" y="5778632"/>
            <a:ext cx="3672408" cy="9361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bug‘lanishiga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GIDROELEKTRSTANSIYALAR (GES)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22755" y="1296131"/>
            <a:ext cx="50300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3895" marR="95250" indent="215900" algn="ctr"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Mamlakatimizda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birinchi</a:t>
            </a:r>
            <a:r>
              <a:rPr lang="ml-I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1926-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yili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Bo‘zsuv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kanalida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qurildi</a:t>
            </a:r>
            <a:r>
              <a:rPr lang="ml-I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Keyinchalik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qurilgan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Xishrav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Tuyamo‘yin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Farhod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Xo‘jakent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GESlari</a:t>
            </a:r>
            <a:r>
              <a:rPr lang="ml-IN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mamlakat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sanoatining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rivojlanishida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muhim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ahamiyat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kasb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620" y="1094912"/>
            <a:ext cx="3292796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147901" y="3440294"/>
            <a:ext cx="2604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Tuyamo‘yin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GES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308" y="2525955"/>
            <a:ext cx="3583553" cy="225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818953" y="1964539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Farhod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GES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621" y="4640504"/>
            <a:ext cx="3292795" cy="211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264837" y="5580536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Xo‘jakent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GES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52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787</Words>
  <Application>Microsoft Office PowerPoint</Application>
  <PresentationFormat>Широкоэкранный</PresentationFormat>
  <Paragraphs>143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Open Sans Light</vt:lpstr>
      <vt:lpstr>Times New Roman</vt:lpstr>
      <vt:lpstr>Тема Office</vt:lpstr>
      <vt:lpstr>1_Office Theme</vt:lpstr>
      <vt:lpstr>1_Тема Office</vt:lpstr>
      <vt:lpstr>Презентация PowerPoint</vt:lpstr>
      <vt:lpstr>Elektroenergetika sanoati - bu elektr stansiyalarda elektr energiyasi ishlab chiqaradigan va uni elektr uzatish liniyalari orqali masofaga uzatadigan sanoat tarmog‘idir.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Kimyo sanoati gaz, paxta sanoati xomashyosini, rangli metall chiqindilarini qayta ishlaydi.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62</cp:revision>
  <dcterms:created xsi:type="dcterms:W3CDTF">2020-10-06T14:54:01Z</dcterms:created>
  <dcterms:modified xsi:type="dcterms:W3CDTF">2020-10-14T09:40:43Z</dcterms:modified>
</cp:coreProperties>
</file>