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718" r:id="rId3"/>
  </p:sldMasterIdLst>
  <p:notesMasterIdLst>
    <p:notesMasterId r:id="rId27"/>
  </p:notesMasterIdLst>
  <p:sldIdLst>
    <p:sldId id="287" r:id="rId4"/>
    <p:sldId id="257" r:id="rId5"/>
    <p:sldId id="258" r:id="rId6"/>
    <p:sldId id="256" r:id="rId7"/>
    <p:sldId id="263" r:id="rId8"/>
    <p:sldId id="261" r:id="rId9"/>
    <p:sldId id="264" r:id="rId10"/>
    <p:sldId id="259" r:id="rId11"/>
    <p:sldId id="265" r:id="rId12"/>
    <p:sldId id="266" r:id="rId13"/>
    <p:sldId id="267" r:id="rId14"/>
    <p:sldId id="268" r:id="rId15"/>
    <p:sldId id="260" r:id="rId16"/>
    <p:sldId id="269" r:id="rId17"/>
    <p:sldId id="280" r:id="rId18"/>
    <p:sldId id="271" r:id="rId19"/>
    <p:sldId id="272" r:id="rId20"/>
    <p:sldId id="277" r:id="rId21"/>
    <p:sldId id="275" r:id="rId22"/>
    <p:sldId id="278" r:id="rId23"/>
    <p:sldId id="262" r:id="rId24"/>
    <p:sldId id="281" r:id="rId25"/>
    <p:sldId id="288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CFF66"/>
    <a:srgbClr val="FFCC00"/>
    <a:srgbClr val="FF66FF"/>
    <a:srgbClr val="33CC33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2" d="100"/>
          <a:sy n="72" d="100"/>
        </p:scale>
        <p:origin x="388" y="-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55B561-B42C-4EA0-8464-0D5D4B337D0A}" type="doc">
      <dgm:prSet loTypeId="urn:microsoft.com/office/officeart/2005/8/layout/hList7" loCatId="relationship" qsTypeId="urn:microsoft.com/office/officeart/2005/8/quickstyle/3d3" qsCatId="3D" csTypeId="urn:microsoft.com/office/officeart/2005/8/colors/colorful1#1" csCatId="colorful" phldr="1"/>
      <dgm:spPr/>
    </dgm:pt>
    <dgm:pt modelId="{B6CCA655-018C-492A-A994-A6F052A94956}">
      <dgm:prSet phldrT="[Текст]" custT="1"/>
      <dgm:spPr/>
      <dgm:t>
        <a:bodyPr/>
        <a:lstStyle/>
        <a:p>
          <a:endParaRPr lang="en-US" sz="6000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6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IES</a:t>
          </a:r>
          <a:endParaRPr lang="ru-RU" sz="6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6C1B082-6405-4E81-9640-5E2F2DFA6FFE}" type="parTrans" cxnId="{719DA3CB-029E-459E-8FCA-8FB0E7B14268}">
      <dgm:prSet/>
      <dgm:spPr/>
      <dgm:t>
        <a:bodyPr/>
        <a:lstStyle/>
        <a:p>
          <a:endParaRPr lang="ru-RU" sz="6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C3C03EC-A850-4966-AE87-0A82081801C6}" type="sibTrans" cxnId="{719DA3CB-029E-459E-8FCA-8FB0E7B14268}">
      <dgm:prSet/>
      <dgm:spPr/>
      <dgm:t>
        <a:bodyPr/>
        <a:lstStyle/>
        <a:p>
          <a:endParaRPr lang="ru-RU" sz="6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280E4E-5206-43DD-867B-8E14ED2E564D}">
      <dgm:prSet phldrT="[Текст]" custT="1"/>
      <dgm:spPr/>
      <dgm:t>
        <a:bodyPr/>
        <a:lstStyle/>
        <a:p>
          <a:endParaRPr lang="en-US" sz="6000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6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GES</a:t>
          </a:r>
          <a:endParaRPr lang="ru-RU" sz="6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466C4C-3069-4CE9-950A-4D09ED07B7FE}" type="parTrans" cxnId="{AE0CFD48-1C3E-4BF3-81B8-CB06AEDF307B}">
      <dgm:prSet/>
      <dgm:spPr/>
      <dgm:t>
        <a:bodyPr/>
        <a:lstStyle/>
        <a:p>
          <a:endParaRPr lang="ru-RU" sz="6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6B3DDA-EF07-427C-81A7-30086524428A}" type="sibTrans" cxnId="{AE0CFD48-1C3E-4BF3-81B8-CB06AEDF307B}">
      <dgm:prSet/>
      <dgm:spPr/>
      <dgm:t>
        <a:bodyPr/>
        <a:lstStyle/>
        <a:p>
          <a:endParaRPr lang="ru-RU" sz="6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4E703C-8AB2-477D-BAEF-4B48E99E47F0}">
      <dgm:prSet phldrT="[Текст]" custT="1"/>
      <dgm:spPr/>
      <dgm:t>
        <a:bodyPr/>
        <a:lstStyle/>
        <a:p>
          <a:endParaRPr lang="en-US" sz="6000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6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AES</a:t>
          </a:r>
          <a:endParaRPr lang="ru-RU" sz="6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DEBF46-4C51-4866-99F6-93B696950607}" type="parTrans" cxnId="{1E00F37B-A0A7-4339-980C-E24740E15FDE}">
      <dgm:prSet/>
      <dgm:spPr/>
      <dgm:t>
        <a:bodyPr/>
        <a:lstStyle/>
        <a:p>
          <a:endParaRPr lang="ru-RU" sz="6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98C8A1-293B-44AC-BAEA-CE8CFBCD311E}" type="sibTrans" cxnId="{1E00F37B-A0A7-4339-980C-E24740E15FDE}">
      <dgm:prSet/>
      <dgm:spPr/>
      <dgm:t>
        <a:bodyPr/>
        <a:lstStyle/>
        <a:p>
          <a:endParaRPr lang="ru-RU" sz="6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F99FC6-3A2C-44F2-9ED5-6600481E67D8}" type="pres">
      <dgm:prSet presAssocID="{8F55B561-B42C-4EA0-8464-0D5D4B337D0A}" presName="Name0" presStyleCnt="0">
        <dgm:presLayoutVars>
          <dgm:dir/>
          <dgm:resizeHandles val="exact"/>
        </dgm:presLayoutVars>
      </dgm:prSet>
      <dgm:spPr/>
    </dgm:pt>
    <dgm:pt modelId="{767D3A96-AE7D-44DC-B741-E34155F823D9}" type="pres">
      <dgm:prSet presAssocID="{8F55B561-B42C-4EA0-8464-0D5D4B337D0A}" presName="fgShape" presStyleLbl="fgShp" presStyleIdx="0" presStyleCnt="1" custFlipVert="1" custFlipHor="1" custScaleX="6093" custScaleY="6734" custLinFactY="17270" custLinFactNeighborX="65064" custLinFactNeighborY="100000"/>
      <dgm:spPr/>
    </dgm:pt>
    <dgm:pt modelId="{75BB2482-369E-4F05-8057-F24DCAC1B923}" type="pres">
      <dgm:prSet presAssocID="{8F55B561-B42C-4EA0-8464-0D5D4B337D0A}" presName="linComp" presStyleCnt="0"/>
      <dgm:spPr/>
    </dgm:pt>
    <dgm:pt modelId="{90F8E538-840C-40F4-A7CF-96E2903CE58B}" type="pres">
      <dgm:prSet presAssocID="{B6CCA655-018C-492A-A994-A6F052A94956}" presName="compNode" presStyleCnt="0"/>
      <dgm:spPr/>
    </dgm:pt>
    <dgm:pt modelId="{8EE1E29E-D6DB-4B4B-AE09-8E317E704B05}" type="pres">
      <dgm:prSet presAssocID="{B6CCA655-018C-492A-A994-A6F052A94956}" presName="bkgdShape" presStyleLbl="node1" presStyleIdx="0" presStyleCnt="3" custLinFactNeighborX="-467" custLinFactNeighborY="-879"/>
      <dgm:spPr/>
      <dgm:t>
        <a:bodyPr/>
        <a:lstStyle/>
        <a:p>
          <a:endParaRPr lang="ru-RU"/>
        </a:p>
      </dgm:t>
    </dgm:pt>
    <dgm:pt modelId="{AA63F311-5229-4B90-B649-95DC21488CDC}" type="pres">
      <dgm:prSet presAssocID="{B6CCA655-018C-492A-A994-A6F052A94956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08993D-BCD9-4F84-B976-845271243E5E}" type="pres">
      <dgm:prSet presAssocID="{B6CCA655-018C-492A-A994-A6F052A94956}" presName="invisiNode" presStyleLbl="node1" presStyleIdx="0" presStyleCnt="3"/>
      <dgm:spPr/>
    </dgm:pt>
    <dgm:pt modelId="{AFB14B2D-7CAB-4B96-BC6A-297272957AAE}" type="pres">
      <dgm:prSet presAssocID="{B6CCA655-018C-492A-A994-A6F052A94956}" presName="imagNode" presStyleLbl="fgImgPlace1" presStyleIdx="0" presStyleCnt="3" custScaleX="152644" custScaleY="148369" custLinFactNeighborX="879" custLinFactNeighborY="2110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9E62D1DB-118A-4698-AD26-F3AFA1833FA8}" type="pres">
      <dgm:prSet presAssocID="{0C3C03EC-A850-4966-AE87-0A82081801C6}" presName="sibTrans" presStyleLbl="sibTrans2D1" presStyleIdx="0" presStyleCnt="0"/>
      <dgm:spPr/>
      <dgm:t>
        <a:bodyPr/>
        <a:lstStyle/>
        <a:p>
          <a:endParaRPr lang="ru-RU"/>
        </a:p>
      </dgm:t>
    </dgm:pt>
    <dgm:pt modelId="{D2EAE9B0-2935-4880-8BEC-409823347E25}" type="pres">
      <dgm:prSet presAssocID="{1C280E4E-5206-43DD-867B-8E14ED2E564D}" presName="compNode" presStyleCnt="0"/>
      <dgm:spPr/>
    </dgm:pt>
    <dgm:pt modelId="{235B91BD-ABD4-4783-B515-8ABA48B32CC1}" type="pres">
      <dgm:prSet presAssocID="{1C280E4E-5206-43DD-867B-8E14ED2E564D}" presName="bkgdShape" presStyleLbl="node1" presStyleIdx="1" presStyleCnt="3" custScaleX="105674" custLinFactNeighborX="-449" custLinFactNeighborY="-1171"/>
      <dgm:spPr/>
      <dgm:t>
        <a:bodyPr/>
        <a:lstStyle/>
        <a:p>
          <a:endParaRPr lang="ru-RU"/>
        </a:p>
      </dgm:t>
    </dgm:pt>
    <dgm:pt modelId="{652593F2-1308-45C5-A18E-048844EEF153}" type="pres">
      <dgm:prSet presAssocID="{1C280E4E-5206-43DD-867B-8E14ED2E564D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5FD96F-B0E1-41C5-A94F-A74134E6E92F}" type="pres">
      <dgm:prSet presAssocID="{1C280E4E-5206-43DD-867B-8E14ED2E564D}" presName="invisiNode" presStyleLbl="node1" presStyleIdx="1" presStyleCnt="3"/>
      <dgm:spPr/>
    </dgm:pt>
    <dgm:pt modelId="{FC892749-1270-4F07-B84E-0B55F7A73A4F}" type="pres">
      <dgm:prSet presAssocID="{1C280E4E-5206-43DD-867B-8E14ED2E564D}" presName="imagNode" presStyleLbl="fgImgPlace1" presStyleIdx="1" presStyleCnt="3" custScaleX="148161" custScaleY="142688" custLinFactNeighborX="5276" custLinFactNeighborY="26379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55D58BBA-AB05-47C4-A76D-D34501341A80}" type="pres">
      <dgm:prSet presAssocID="{1B6B3DDA-EF07-427C-81A7-30086524428A}" presName="sibTrans" presStyleLbl="sibTrans2D1" presStyleIdx="0" presStyleCnt="0"/>
      <dgm:spPr/>
      <dgm:t>
        <a:bodyPr/>
        <a:lstStyle/>
        <a:p>
          <a:endParaRPr lang="ru-RU"/>
        </a:p>
      </dgm:t>
    </dgm:pt>
    <dgm:pt modelId="{FA5FDCDA-0CD4-48D9-A201-07E600DCEFB8}" type="pres">
      <dgm:prSet presAssocID="{584E703C-8AB2-477D-BAEF-4B48E99E47F0}" presName="compNode" presStyleCnt="0"/>
      <dgm:spPr/>
    </dgm:pt>
    <dgm:pt modelId="{942881C4-F473-4DCC-8503-2A76197D1FC5}" type="pres">
      <dgm:prSet presAssocID="{584E703C-8AB2-477D-BAEF-4B48E99E47F0}" presName="bkgdShape" presStyleLbl="node1" presStyleIdx="2" presStyleCnt="3" custScaleX="116923" custLinFactNeighborX="5356" custLinFactNeighborY="-586"/>
      <dgm:spPr/>
      <dgm:t>
        <a:bodyPr/>
        <a:lstStyle/>
        <a:p>
          <a:endParaRPr lang="ru-RU"/>
        </a:p>
      </dgm:t>
    </dgm:pt>
    <dgm:pt modelId="{E66B52ED-0DCA-481F-8BCB-855F94A32D6D}" type="pres">
      <dgm:prSet presAssocID="{584E703C-8AB2-477D-BAEF-4B48E99E47F0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C22241-4C36-41DE-867F-D2EB09DDED04}" type="pres">
      <dgm:prSet presAssocID="{584E703C-8AB2-477D-BAEF-4B48E99E47F0}" presName="invisiNode" presStyleLbl="node1" presStyleIdx="2" presStyleCnt="3"/>
      <dgm:spPr/>
    </dgm:pt>
    <dgm:pt modelId="{2896C09A-84B6-45D6-A610-38654C314983}" type="pres">
      <dgm:prSet presAssocID="{584E703C-8AB2-477D-BAEF-4B48E99E47F0}" presName="imagNode" presStyleLbl="fgImgPlace1" presStyleIdx="2" presStyleCnt="3" custScaleX="144931" custScaleY="140483" custLinFactNeighborX="1759" custLinFactNeighborY="25499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85B6B0DF-2DAA-40EB-8EBC-904A644241E0}" type="presOf" srcId="{0C3C03EC-A850-4966-AE87-0A82081801C6}" destId="{9E62D1DB-118A-4698-AD26-F3AFA1833FA8}" srcOrd="0" destOrd="0" presId="urn:microsoft.com/office/officeart/2005/8/layout/hList7"/>
    <dgm:cxn modelId="{65F02266-AF6C-490E-93C8-CB4FDC3D4044}" type="presOf" srcId="{1C280E4E-5206-43DD-867B-8E14ED2E564D}" destId="{235B91BD-ABD4-4783-B515-8ABA48B32CC1}" srcOrd="0" destOrd="0" presId="urn:microsoft.com/office/officeart/2005/8/layout/hList7"/>
    <dgm:cxn modelId="{FEB51575-F97C-460D-B004-A45BE1077E31}" type="presOf" srcId="{584E703C-8AB2-477D-BAEF-4B48E99E47F0}" destId="{942881C4-F473-4DCC-8503-2A76197D1FC5}" srcOrd="0" destOrd="0" presId="urn:microsoft.com/office/officeart/2005/8/layout/hList7"/>
    <dgm:cxn modelId="{41E2D999-7C5C-4383-8555-346E7194DFCC}" type="presOf" srcId="{1C280E4E-5206-43DD-867B-8E14ED2E564D}" destId="{652593F2-1308-45C5-A18E-048844EEF153}" srcOrd="1" destOrd="0" presId="urn:microsoft.com/office/officeart/2005/8/layout/hList7"/>
    <dgm:cxn modelId="{37CAB913-898C-4D3F-B0AC-6343A0A82A9F}" type="presOf" srcId="{8F55B561-B42C-4EA0-8464-0D5D4B337D0A}" destId="{F2F99FC6-3A2C-44F2-9ED5-6600481E67D8}" srcOrd="0" destOrd="0" presId="urn:microsoft.com/office/officeart/2005/8/layout/hList7"/>
    <dgm:cxn modelId="{AE0CFD48-1C3E-4BF3-81B8-CB06AEDF307B}" srcId="{8F55B561-B42C-4EA0-8464-0D5D4B337D0A}" destId="{1C280E4E-5206-43DD-867B-8E14ED2E564D}" srcOrd="1" destOrd="0" parTransId="{EA466C4C-3069-4CE9-950A-4D09ED07B7FE}" sibTransId="{1B6B3DDA-EF07-427C-81A7-30086524428A}"/>
    <dgm:cxn modelId="{ECBC53D4-B3B1-40CF-80B0-351CFEBAA408}" type="presOf" srcId="{1B6B3DDA-EF07-427C-81A7-30086524428A}" destId="{55D58BBA-AB05-47C4-A76D-D34501341A80}" srcOrd="0" destOrd="0" presId="urn:microsoft.com/office/officeart/2005/8/layout/hList7"/>
    <dgm:cxn modelId="{2A05E8FA-6B30-4694-BE58-2830EF15DAC6}" type="presOf" srcId="{B6CCA655-018C-492A-A994-A6F052A94956}" destId="{8EE1E29E-D6DB-4B4B-AE09-8E317E704B05}" srcOrd="0" destOrd="0" presId="urn:microsoft.com/office/officeart/2005/8/layout/hList7"/>
    <dgm:cxn modelId="{719DA3CB-029E-459E-8FCA-8FB0E7B14268}" srcId="{8F55B561-B42C-4EA0-8464-0D5D4B337D0A}" destId="{B6CCA655-018C-492A-A994-A6F052A94956}" srcOrd="0" destOrd="0" parTransId="{16C1B082-6405-4E81-9640-5E2F2DFA6FFE}" sibTransId="{0C3C03EC-A850-4966-AE87-0A82081801C6}"/>
    <dgm:cxn modelId="{2CEC8A3E-EF8C-4B53-8CCD-971F8782E69E}" type="presOf" srcId="{584E703C-8AB2-477D-BAEF-4B48E99E47F0}" destId="{E66B52ED-0DCA-481F-8BCB-855F94A32D6D}" srcOrd="1" destOrd="0" presId="urn:microsoft.com/office/officeart/2005/8/layout/hList7"/>
    <dgm:cxn modelId="{23D1A470-F710-42DB-AB48-6C64ED772962}" type="presOf" srcId="{B6CCA655-018C-492A-A994-A6F052A94956}" destId="{AA63F311-5229-4B90-B649-95DC21488CDC}" srcOrd="1" destOrd="0" presId="urn:microsoft.com/office/officeart/2005/8/layout/hList7"/>
    <dgm:cxn modelId="{1E00F37B-A0A7-4339-980C-E24740E15FDE}" srcId="{8F55B561-B42C-4EA0-8464-0D5D4B337D0A}" destId="{584E703C-8AB2-477D-BAEF-4B48E99E47F0}" srcOrd="2" destOrd="0" parTransId="{9CDEBF46-4C51-4866-99F6-93B696950607}" sibTransId="{0998C8A1-293B-44AC-BAEA-CE8CFBCD311E}"/>
    <dgm:cxn modelId="{1581D25A-3FF6-4614-8C09-F09AF87BFA9B}" type="presParOf" srcId="{F2F99FC6-3A2C-44F2-9ED5-6600481E67D8}" destId="{767D3A96-AE7D-44DC-B741-E34155F823D9}" srcOrd="0" destOrd="0" presId="urn:microsoft.com/office/officeart/2005/8/layout/hList7"/>
    <dgm:cxn modelId="{C67E74CD-EC99-4918-AD0F-76B69141F83A}" type="presParOf" srcId="{F2F99FC6-3A2C-44F2-9ED5-6600481E67D8}" destId="{75BB2482-369E-4F05-8057-F24DCAC1B923}" srcOrd="1" destOrd="0" presId="urn:microsoft.com/office/officeart/2005/8/layout/hList7"/>
    <dgm:cxn modelId="{4E217FF3-8BE2-4A56-BE53-E78A236DF6AB}" type="presParOf" srcId="{75BB2482-369E-4F05-8057-F24DCAC1B923}" destId="{90F8E538-840C-40F4-A7CF-96E2903CE58B}" srcOrd="0" destOrd="0" presId="urn:microsoft.com/office/officeart/2005/8/layout/hList7"/>
    <dgm:cxn modelId="{A7D9A888-7E65-488C-8A1D-8926891D8057}" type="presParOf" srcId="{90F8E538-840C-40F4-A7CF-96E2903CE58B}" destId="{8EE1E29E-D6DB-4B4B-AE09-8E317E704B05}" srcOrd="0" destOrd="0" presId="urn:microsoft.com/office/officeart/2005/8/layout/hList7"/>
    <dgm:cxn modelId="{CED5EC60-911D-43D6-99D8-1025B948FAD3}" type="presParOf" srcId="{90F8E538-840C-40F4-A7CF-96E2903CE58B}" destId="{AA63F311-5229-4B90-B649-95DC21488CDC}" srcOrd="1" destOrd="0" presId="urn:microsoft.com/office/officeart/2005/8/layout/hList7"/>
    <dgm:cxn modelId="{09D64F09-A927-4203-AB96-032A4944AADD}" type="presParOf" srcId="{90F8E538-840C-40F4-A7CF-96E2903CE58B}" destId="{0008993D-BCD9-4F84-B976-845271243E5E}" srcOrd="2" destOrd="0" presId="urn:microsoft.com/office/officeart/2005/8/layout/hList7"/>
    <dgm:cxn modelId="{AB9BC365-8D1A-4F2E-ACEC-4B9947FB7C01}" type="presParOf" srcId="{90F8E538-840C-40F4-A7CF-96E2903CE58B}" destId="{AFB14B2D-7CAB-4B96-BC6A-297272957AAE}" srcOrd="3" destOrd="0" presId="urn:microsoft.com/office/officeart/2005/8/layout/hList7"/>
    <dgm:cxn modelId="{D53B5968-BA3A-49F3-B47C-9A4EE3AC07DF}" type="presParOf" srcId="{75BB2482-369E-4F05-8057-F24DCAC1B923}" destId="{9E62D1DB-118A-4698-AD26-F3AFA1833FA8}" srcOrd="1" destOrd="0" presId="urn:microsoft.com/office/officeart/2005/8/layout/hList7"/>
    <dgm:cxn modelId="{20ED3752-9050-4334-A3D5-30F067D3B2ED}" type="presParOf" srcId="{75BB2482-369E-4F05-8057-F24DCAC1B923}" destId="{D2EAE9B0-2935-4880-8BEC-409823347E25}" srcOrd="2" destOrd="0" presId="urn:microsoft.com/office/officeart/2005/8/layout/hList7"/>
    <dgm:cxn modelId="{069AC25A-5337-40A2-A8C3-6F07E5C49FC5}" type="presParOf" srcId="{D2EAE9B0-2935-4880-8BEC-409823347E25}" destId="{235B91BD-ABD4-4783-B515-8ABA48B32CC1}" srcOrd="0" destOrd="0" presId="urn:microsoft.com/office/officeart/2005/8/layout/hList7"/>
    <dgm:cxn modelId="{02AAAE3E-BE12-4E7B-8258-3A16594CB91B}" type="presParOf" srcId="{D2EAE9B0-2935-4880-8BEC-409823347E25}" destId="{652593F2-1308-45C5-A18E-048844EEF153}" srcOrd="1" destOrd="0" presId="urn:microsoft.com/office/officeart/2005/8/layout/hList7"/>
    <dgm:cxn modelId="{023C3367-AC60-4114-B2AB-E582DF322842}" type="presParOf" srcId="{D2EAE9B0-2935-4880-8BEC-409823347E25}" destId="{985FD96F-B0E1-41C5-A94F-A74134E6E92F}" srcOrd="2" destOrd="0" presId="urn:microsoft.com/office/officeart/2005/8/layout/hList7"/>
    <dgm:cxn modelId="{71CC2C12-53AF-4F03-83E8-0C47ECAB9F17}" type="presParOf" srcId="{D2EAE9B0-2935-4880-8BEC-409823347E25}" destId="{FC892749-1270-4F07-B84E-0B55F7A73A4F}" srcOrd="3" destOrd="0" presId="urn:microsoft.com/office/officeart/2005/8/layout/hList7"/>
    <dgm:cxn modelId="{83F370C7-A080-495C-B92C-316540659922}" type="presParOf" srcId="{75BB2482-369E-4F05-8057-F24DCAC1B923}" destId="{55D58BBA-AB05-47C4-A76D-D34501341A80}" srcOrd="3" destOrd="0" presId="urn:microsoft.com/office/officeart/2005/8/layout/hList7"/>
    <dgm:cxn modelId="{A003B5C6-CB34-451E-8078-3966D95B7A77}" type="presParOf" srcId="{75BB2482-369E-4F05-8057-F24DCAC1B923}" destId="{FA5FDCDA-0CD4-48D9-A201-07E600DCEFB8}" srcOrd="4" destOrd="0" presId="urn:microsoft.com/office/officeart/2005/8/layout/hList7"/>
    <dgm:cxn modelId="{5AC309AF-35EE-48F2-9473-46BF0A9DF0E5}" type="presParOf" srcId="{FA5FDCDA-0CD4-48D9-A201-07E600DCEFB8}" destId="{942881C4-F473-4DCC-8503-2A76197D1FC5}" srcOrd="0" destOrd="0" presId="urn:microsoft.com/office/officeart/2005/8/layout/hList7"/>
    <dgm:cxn modelId="{0E29E53F-9D34-41B3-A921-DC1E0EED8B98}" type="presParOf" srcId="{FA5FDCDA-0CD4-48D9-A201-07E600DCEFB8}" destId="{E66B52ED-0DCA-481F-8BCB-855F94A32D6D}" srcOrd="1" destOrd="0" presId="urn:microsoft.com/office/officeart/2005/8/layout/hList7"/>
    <dgm:cxn modelId="{8DCDC03F-7F45-4FDA-BD6F-F4DCF84B7EAE}" type="presParOf" srcId="{FA5FDCDA-0CD4-48D9-A201-07E600DCEFB8}" destId="{B2C22241-4C36-41DE-867F-D2EB09DDED04}" srcOrd="2" destOrd="0" presId="urn:microsoft.com/office/officeart/2005/8/layout/hList7"/>
    <dgm:cxn modelId="{B789DB4A-B302-4AD5-A4CA-7B20FB55ACE5}" type="presParOf" srcId="{FA5FDCDA-0CD4-48D9-A201-07E600DCEFB8}" destId="{2896C09A-84B6-45D6-A610-38654C314983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E1E29E-D6DB-4B4B-AE09-8E317E704B05}">
      <dsp:nvSpPr>
        <dsp:cNvPr id="0" name=""/>
        <dsp:cNvSpPr/>
      </dsp:nvSpPr>
      <dsp:spPr>
        <a:xfrm>
          <a:off x="0" y="6685"/>
          <a:ext cx="2639937" cy="452596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26720" tIns="426720" rIns="426720" bIns="42672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IES</a:t>
          </a:r>
          <a:endParaRPr lang="ru-RU" sz="6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817070"/>
        <a:ext cx="2639937" cy="1810384"/>
      </dsp:txXfrm>
    </dsp:sp>
    <dsp:sp modelId="{AFB14B2D-7CAB-4B96-BC6A-297272957AAE}">
      <dsp:nvSpPr>
        <dsp:cNvPr id="0" name=""/>
        <dsp:cNvSpPr/>
      </dsp:nvSpPr>
      <dsp:spPr>
        <a:xfrm>
          <a:off x="188955" y="271568"/>
          <a:ext cx="2300566" cy="223613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35B91BD-ABD4-4783-B515-8ABA48B32CC1}">
      <dsp:nvSpPr>
        <dsp:cNvPr id="0" name=""/>
        <dsp:cNvSpPr/>
      </dsp:nvSpPr>
      <dsp:spPr>
        <a:xfrm>
          <a:off x="2713304" y="0"/>
          <a:ext cx="2789727" cy="452596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26720" tIns="426720" rIns="426720" bIns="42672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GES</a:t>
          </a:r>
          <a:endParaRPr lang="ru-RU" sz="6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13304" y="1810384"/>
        <a:ext cx="2789727" cy="1810384"/>
      </dsp:txXfrm>
    </dsp:sp>
    <dsp:sp modelId="{FC892749-1270-4F07-B84E-0B55F7A73A4F}">
      <dsp:nvSpPr>
        <dsp:cNvPr id="0" name=""/>
        <dsp:cNvSpPr/>
      </dsp:nvSpPr>
      <dsp:spPr>
        <a:xfrm>
          <a:off x="3083037" y="372506"/>
          <a:ext cx="2233001" cy="2150515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42881C4-F473-4DCC-8503-2A76197D1FC5}">
      <dsp:nvSpPr>
        <dsp:cNvPr id="0" name=""/>
        <dsp:cNvSpPr/>
      </dsp:nvSpPr>
      <dsp:spPr>
        <a:xfrm>
          <a:off x="5600106" y="0"/>
          <a:ext cx="3086693" cy="452596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26720" tIns="426720" rIns="426720" bIns="42672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AES</a:t>
          </a:r>
          <a:endParaRPr lang="ru-RU" sz="6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00106" y="1810384"/>
        <a:ext cx="3086693" cy="1810384"/>
      </dsp:txXfrm>
    </dsp:sp>
    <dsp:sp modelId="{2896C09A-84B6-45D6-A610-38654C314983}">
      <dsp:nvSpPr>
        <dsp:cNvPr id="0" name=""/>
        <dsp:cNvSpPr/>
      </dsp:nvSpPr>
      <dsp:spPr>
        <a:xfrm>
          <a:off x="6071780" y="367551"/>
          <a:ext cx="2184320" cy="2117282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67D3A96-AE7D-44DC-B741-E34155F823D9}">
      <dsp:nvSpPr>
        <dsp:cNvPr id="0" name=""/>
        <dsp:cNvSpPr/>
      </dsp:nvSpPr>
      <dsp:spPr>
        <a:xfrm flipH="1" flipV="1">
          <a:off x="8199856" y="4480245"/>
          <a:ext cx="486943" cy="45716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35A330-5B68-4E63-A8E7-7D1040BBBD7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FA8690-BE8B-4324-8C50-48AF866C40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06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Нажмите на вид ЭС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A36C5D-1761-4BBD-99B2-7A486B5BB82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91985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При нажатии на определение единой энергосистемы появляется её </a:t>
            </a:r>
            <a:r>
              <a:rPr lang="ru-RU"/>
              <a:t>территориальная</a:t>
            </a:r>
            <a:r>
              <a:rPr lang="ru-RU" baseline="0"/>
              <a:t> привязанность</a:t>
            </a:r>
            <a:r>
              <a:rPr lang="ru-RU" baseline="0" dirty="0"/>
              <a:t>. При нажатии на стрелку – район не входящий в неё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A36C5D-1761-4BBD-99B2-7A486B5BB82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489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60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2025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3231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5" y="2130432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2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260367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318179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07786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71" indent="-24760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66685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23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837973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878073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33821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7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560287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00589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8306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0812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130658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399690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54524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0757124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9543840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2071296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199901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132723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3375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30747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90280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612228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74600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42107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1271188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46851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5168801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5648716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6854288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206159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734084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6030268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8989343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6639438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12939689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3098601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2439251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6824428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877991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1518862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1507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574784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4106506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8773127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6324631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376441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6021651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546186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854537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3524651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1141153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37074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682562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5209599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659194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95304939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0867812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94953087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2404218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0673210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92549488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4098950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4DBF61AE-ED1C-4C0D-A066-0EAA4CF131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0C35A6CB-F00E-4E56-ABA1-A62122DA9F8F}" type="slidenum">
              <a:rPr lang="ru-RU" altLang="ru-RU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4875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90876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D5E81682-F8B0-47FF-B708-7358AB92100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3CA06E25-8321-4ADC-9A4F-3B0E927A086F}" type="slidenum">
              <a:rPr lang="ru-RU" altLang="ru-RU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720771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5882E93D-992D-4A7A-86EB-AAD3E891E3C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D445B2BE-74BF-4B3B-A896-80D7342D0D48}" type="slidenum">
              <a:rPr lang="ru-RU" altLang="ru-RU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516767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5A15B553-C01F-4201-B280-86173235C5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557D9C25-D294-4A21-BEC9-DCB24737CCB4}" type="slidenum">
              <a:rPr lang="ru-RU" altLang="ru-RU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525128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F5D71DAC-FA23-4F10-B8E5-6D960D2B9C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CCB11A6A-4729-4C75-B0FE-483FC9DE0A0D}" type="slidenum">
              <a:rPr lang="ru-RU" altLang="ru-RU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02592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69A77ED6-162C-4C4C-BF5C-FAE40BCDB5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ADF7BC78-DDD0-4935-AA31-A6C7379A0AE7}" type="slidenum">
              <a:rPr lang="ru-RU" altLang="ru-RU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6360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F14AE5D6-4E2F-4FFF-944F-2B62A7E087C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1E9F2E5D-1841-478C-B6B1-9A3DDB034F4F}" type="slidenum">
              <a:rPr lang="ru-RU" altLang="ru-RU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36488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FC6FA2A9-2A57-41BA-AF6D-56D16C63C99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24533A66-5F0A-4BB4-8ADD-6C9ADF957EDF}" type="slidenum">
              <a:rPr lang="ru-RU" altLang="ru-RU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022327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38A86ACE-3188-4795-92F3-9099E1EF29D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9E88951A-A06C-4643-8AA1-73372C9A79F0}" type="slidenum">
              <a:rPr lang="ru-RU" altLang="ru-RU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53338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AF1E11B5-878B-4E77-882D-C7F0EB104FD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D4BFC628-94D0-4472-ADEF-E26359FC6108}" type="slidenum">
              <a:rPr lang="ru-RU" altLang="ru-RU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93535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E6A0E227-316C-4549-AB73-BAE5F8B6553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FFCFF795-8612-4E99-B3B3-1FE738A3A695}" type="slidenum">
              <a:rPr lang="ru-RU" altLang="ru-RU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643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412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9567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9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42" Type="http://schemas.openxmlformats.org/officeDocument/2006/relationships/slideLayout" Target="../slideLayouts/slideLayout53.xml"/><Relationship Id="rId47" Type="http://schemas.openxmlformats.org/officeDocument/2006/relationships/slideLayout" Target="../slideLayouts/slideLayout58.xml"/><Relationship Id="rId50" Type="http://schemas.openxmlformats.org/officeDocument/2006/relationships/slideLayout" Target="../slideLayouts/slideLayout61.xml"/><Relationship Id="rId55" Type="http://schemas.openxmlformats.org/officeDocument/2006/relationships/slideLayout" Target="../slideLayouts/slideLayout66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41" Type="http://schemas.openxmlformats.org/officeDocument/2006/relationships/slideLayout" Target="../slideLayouts/slideLayout52.xml"/><Relationship Id="rId54" Type="http://schemas.openxmlformats.org/officeDocument/2006/relationships/slideLayout" Target="../slideLayouts/slideLayout65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40" Type="http://schemas.openxmlformats.org/officeDocument/2006/relationships/slideLayout" Target="../slideLayouts/slideLayout51.xml"/><Relationship Id="rId45" Type="http://schemas.openxmlformats.org/officeDocument/2006/relationships/slideLayout" Target="../slideLayouts/slideLayout56.xml"/><Relationship Id="rId53" Type="http://schemas.openxmlformats.org/officeDocument/2006/relationships/slideLayout" Target="../slideLayouts/slideLayout64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60.xml"/><Relationship Id="rId57" Type="http://schemas.openxmlformats.org/officeDocument/2006/relationships/slideLayout" Target="../slideLayouts/slideLayout68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4" Type="http://schemas.openxmlformats.org/officeDocument/2006/relationships/slideLayout" Target="../slideLayouts/slideLayout55.xml"/><Relationship Id="rId52" Type="http://schemas.openxmlformats.org/officeDocument/2006/relationships/slideLayout" Target="../slideLayouts/slideLayout63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43" Type="http://schemas.openxmlformats.org/officeDocument/2006/relationships/slideLayout" Target="../slideLayouts/slideLayout54.xml"/><Relationship Id="rId48" Type="http://schemas.openxmlformats.org/officeDocument/2006/relationships/slideLayout" Target="../slideLayouts/slideLayout59.xml"/><Relationship Id="rId56" Type="http://schemas.openxmlformats.org/officeDocument/2006/relationships/slideLayout" Target="../slideLayouts/slideLayout67.xml"/><Relationship Id="rId8" Type="http://schemas.openxmlformats.org/officeDocument/2006/relationships/slideLayout" Target="../slideLayouts/slideLayout19.xml"/><Relationship Id="rId51" Type="http://schemas.openxmlformats.org/officeDocument/2006/relationships/slideLayout" Target="../slideLayouts/slideLayout62.xml"/><Relationship Id="rId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Relationship Id="rId46" Type="http://schemas.openxmlformats.org/officeDocument/2006/relationships/slideLayout" Target="../slideLayouts/slideLayout57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F0AEB3-EAF7-45C9-B1CE-90F2904C3810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3761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401"/>
            <a:ext cx="10363200" cy="8191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1"/>
            <a:ext cx="10363200" cy="46270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4918" y="6303013"/>
            <a:ext cx="2161116" cy="307760"/>
          </a:xfrm>
          <a:prstGeom prst="rect">
            <a:avLst/>
          </a:prstGeom>
        </p:spPr>
        <p:txBody>
          <a:bodyPr lIns="121907" tIns="60952" rIns="121907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18" y="6292851"/>
            <a:ext cx="139700" cy="328083"/>
          </a:xfrm>
          <a:prstGeom prst="rect">
            <a:avLst/>
          </a:prstGeom>
        </p:spPr>
        <p:txBody>
          <a:bodyPr wrap="none" lIns="121907" tIns="60952" rIns="121907" bIns="60952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1499A-3202-4610-BF1E-4D0A402E8E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3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552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518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5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585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0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10833101" y="6390218"/>
            <a:ext cx="65617" cy="137583"/>
          </a:xfrm>
          <a:custGeom>
            <a:avLst/>
            <a:gdLst>
              <a:gd name="T0" fmla="*/ 191313720 w 704"/>
              <a:gd name="T1" fmla="*/ 82155763 h 1506"/>
              <a:gd name="T2" fmla="*/ 191313720 w 704"/>
              <a:gd name="T3" fmla="*/ 82155763 h 1506"/>
              <a:gd name="T4" fmla="*/ 235054430 w 704"/>
              <a:gd name="T5" fmla="*/ 82155763 h 1506"/>
              <a:gd name="T6" fmla="*/ 235054430 w 704"/>
              <a:gd name="T7" fmla="*/ 0 h 1506"/>
              <a:gd name="T8" fmla="*/ 164270827 w 704"/>
              <a:gd name="T9" fmla="*/ 0 h 1506"/>
              <a:gd name="T10" fmla="*/ 51749986 w 704"/>
              <a:gd name="T11" fmla="*/ 108253167 h 1506"/>
              <a:gd name="T12" fmla="*/ 51749986 w 704"/>
              <a:gd name="T13" fmla="*/ 158832954 h 1506"/>
              <a:gd name="T14" fmla="*/ 0 w 704"/>
              <a:gd name="T15" fmla="*/ 158832954 h 1506"/>
              <a:gd name="T16" fmla="*/ 0 w 704"/>
              <a:gd name="T17" fmla="*/ 241312597 h 1506"/>
              <a:gd name="T18" fmla="*/ 51749986 w 704"/>
              <a:gd name="T19" fmla="*/ 241312597 h 1506"/>
              <a:gd name="T20" fmla="*/ 51749986 w 704"/>
              <a:gd name="T21" fmla="*/ 485202609 h 1506"/>
              <a:gd name="T22" fmla="*/ 155924330 w 704"/>
              <a:gd name="T23" fmla="*/ 485202609 h 1506"/>
              <a:gd name="T24" fmla="*/ 155924330 w 704"/>
              <a:gd name="T25" fmla="*/ 241312597 h 1506"/>
              <a:gd name="T26" fmla="*/ 226708003 w 704"/>
              <a:gd name="T27" fmla="*/ 241312597 h 1506"/>
              <a:gd name="T28" fmla="*/ 235054430 w 704"/>
              <a:gd name="T29" fmla="*/ 158832954 h 1506"/>
              <a:gd name="T30" fmla="*/ 155924330 w 704"/>
              <a:gd name="T31" fmla="*/ 158832954 h 1506"/>
              <a:gd name="T32" fmla="*/ 155924330 w 704"/>
              <a:gd name="T33" fmla="*/ 116628306 h 1506"/>
              <a:gd name="T34" fmla="*/ 191313720 w 704"/>
              <a:gd name="T35" fmla="*/ 82155763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11231034" y="6388100"/>
            <a:ext cx="141817" cy="135467"/>
          </a:xfrm>
          <a:custGeom>
            <a:avLst/>
            <a:gdLst>
              <a:gd name="T0" fmla="*/ 372363517 w 1562"/>
              <a:gd name="T1" fmla="*/ 148568842 h 1491"/>
              <a:gd name="T2" fmla="*/ 372363517 w 1562"/>
              <a:gd name="T3" fmla="*/ 148568842 h 1491"/>
              <a:gd name="T4" fmla="*/ 275788023 w 1562"/>
              <a:gd name="T5" fmla="*/ 202770772 h 1491"/>
              <a:gd name="T6" fmla="*/ 275788023 w 1562"/>
              <a:gd name="T7" fmla="*/ 155584966 h 1491"/>
              <a:gd name="T8" fmla="*/ 170351716 w 1562"/>
              <a:gd name="T9" fmla="*/ 155584966 h 1491"/>
              <a:gd name="T10" fmla="*/ 170351716 w 1562"/>
              <a:gd name="T11" fmla="*/ 475363709 h 1491"/>
              <a:gd name="T12" fmla="*/ 275788023 w 1562"/>
              <a:gd name="T13" fmla="*/ 475363709 h 1491"/>
              <a:gd name="T14" fmla="*/ 275788023 w 1562"/>
              <a:gd name="T15" fmla="*/ 296821981 h 1491"/>
              <a:gd name="T16" fmla="*/ 280540788 w 1562"/>
              <a:gd name="T17" fmla="*/ 271000249 h 1491"/>
              <a:gd name="T18" fmla="*/ 334684798 w 1562"/>
              <a:gd name="T19" fmla="*/ 230825933 h 1491"/>
              <a:gd name="T20" fmla="*/ 388828809 w 1562"/>
              <a:gd name="T21" fmla="*/ 303838105 h 1491"/>
              <a:gd name="T22" fmla="*/ 388828809 w 1562"/>
              <a:gd name="T23" fmla="*/ 475363709 h 1491"/>
              <a:gd name="T24" fmla="*/ 494585090 w 1562"/>
              <a:gd name="T25" fmla="*/ 475363709 h 1491"/>
              <a:gd name="T26" fmla="*/ 494585090 w 1562"/>
              <a:gd name="T27" fmla="*/ 292039353 h 1491"/>
              <a:gd name="T28" fmla="*/ 372363517 w 1562"/>
              <a:gd name="T29" fmla="*/ 148568842 h 1491"/>
              <a:gd name="T30" fmla="*/ 6964461 w 1562"/>
              <a:gd name="T31" fmla="*/ 475363709 h 1491"/>
              <a:gd name="T32" fmla="*/ 6964461 w 1562"/>
              <a:gd name="T33" fmla="*/ 475363709 h 1491"/>
              <a:gd name="T34" fmla="*/ 113040717 w 1562"/>
              <a:gd name="T35" fmla="*/ 475363709 h 1491"/>
              <a:gd name="T36" fmla="*/ 113040717 w 1562"/>
              <a:gd name="T37" fmla="*/ 155264561 h 1491"/>
              <a:gd name="T38" fmla="*/ 6964461 w 1562"/>
              <a:gd name="T39" fmla="*/ 155264561 h 1491"/>
              <a:gd name="T40" fmla="*/ 6964461 w 1562"/>
              <a:gd name="T41" fmla="*/ 475363709 h 1491"/>
              <a:gd name="T42" fmla="*/ 61108472 w 1562"/>
              <a:gd name="T43" fmla="*/ 0 h 1491"/>
              <a:gd name="T44" fmla="*/ 61108472 w 1562"/>
              <a:gd name="T45" fmla="*/ 0 h 1491"/>
              <a:gd name="T46" fmla="*/ 0 w 1562"/>
              <a:gd name="T47" fmla="*/ 56751130 h 1491"/>
              <a:gd name="T48" fmla="*/ 58892076 w 1562"/>
              <a:gd name="T49" fmla="*/ 110632656 h 1491"/>
              <a:gd name="T50" fmla="*/ 120005246 w 1562"/>
              <a:gd name="T51" fmla="*/ 56751130 h 1491"/>
              <a:gd name="T52" fmla="*/ 61108472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11660718" y="6400801"/>
            <a:ext cx="154516" cy="124884"/>
          </a:xfrm>
          <a:custGeom>
            <a:avLst/>
            <a:gdLst>
              <a:gd name="T0" fmla="*/ 479035715 w 1690"/>
              <a:gd name="T1" fmla="*/ 71134663 h 1374"/>
              <a:gd name="T2" fmla="*/ 479035715 w 1690"/>
              <a:gd name="T3" fmla="*/ 71134663 h 1374"/>
              <a:gd name="T4" fmla="*/ 529155882 w 1690"/>
              <a:gd name="T5" fmla="*/ 9567941 h 1374"/>
              <a:gd name="T6" fmla="*/ 457509327 w 1690"/>
              <a:gd name="T7" fmla="*/ 34452033 h 1374"/>
              <a:gd name="T8" fmla="*/ 376223305 w 1690"/>
              <a:gd name="T9" fmla="*/ 0 h 1374"/>
              <a:gd name="T10" fmla="*/ 263776229 w 1690"/>
              <a:gd name="T11" fmla="*/ 113560798 h 1374"/>
              <a:gd name="T12" fmla="*/ 265704136 w 1690"/>
              <a:gd name="T13" fmla="*/ 136530387 h 1374"/>
              <a:gd name="T14" fmla="*/ 36625023 w 1690"/>
              <a:gd name="T15" fmla="*/ 21055088 h 1374"/>
              <a:gd name="T16" fmla="*/ 23134542 w 1690"/>
              <a:gd name="T17" fmla="*/ 76878168 h 1374"/>
              <a:gd name="T18" fmla="*/ 71646555 w 1690"/>
              <a:gd name="T19" fmla="*/ 169067918 h 1374"/>
              <a:gd name="T20" fmla="*/ 21206704 w 1690"/>
              <a:gd name="T21" fmla="*/ 155666270 h 1374"/>
              <a:gd name="T22" fmla="*/ 21206704 w 1690"/>
              <a:gd name="T23" fmla="*/ 157580772 h 1374"/>
              <a:gd name="T24" fmla="*/ 110523900 w 1690"/>
              <a:gd name="T25" fmla="*/ 265402632 h 1374"/>
              <a:gd name="T26" fmla="*/ 81285953 w 1690"/>
              <a:gd name="T27" fmla="*/ 269227068 h 1374"/>
              <a:gd name="T28" fmla="*/ 60079318 w 1690"/>
              <a:gd name="T29" fmla="*/ 267317133 h 1374"/>
              <a:gd name="T30" fmla="*/ 164819566 w 1690"/>
              <a:gd name="T31" fmla="*/ 344190734 h 1374"/>
              <a:gd name="T32" fmla="*/ 25062449 w 1690"/>
              <a:gd name="T33" fmla="*/ 392360374 h 1374"/>
              <a:gd name="T34" fmla="*/ 0 w 1690"/>
              <a:gd name="T35" fmla="*/ 390445872 h 1374"/>
              <a:gd name="T36" fmla="*/ 168675380 w 1690"/>
              <a:gd name="T37" fmla="*/ 438294918 h 1374"/>
              <a:gd name="T38" fmla="*/ 488675113 w 1690"/>
              <a:gd name="T39" fmla="*/ 125043241 h 1374"/>
              <a:gd name="T40" fmla="*/ 488675113 w 1690"/>
              <a:gd name="T41" fmla="*/ 109731726 h 1374"/>
              <a:gd name="T42" fmla="*/ 542970778 w 1690"/>
              <a:gd name="T43" fmla="*/ 51994076 h 1374"/>
              <a:gd name="T44" fmla="*/ 479035715 w 1690"/>
              <a:gd name="T45" fmla="*/ 71134663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785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751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818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9534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3451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5834" y="6254751"/>
            <a:ext cx="404284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067" y="6258985"/>
            <a:ext cx="404284" cy="40216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767" y="6250518"/>
            <a:ext cx="402167" cy="40216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9932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</p:sldLayoutIdLst>
  <p:txStyles>
    <p:titleStyle>
      <a:lvl1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2pPr>
      <a:lvl3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3pPr>
      <a:lvl4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4pPr>
      <a:lvl5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5pPr>
      <a:lvl6pPr marL="609585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6pPr>
      <a:lvl7pPr marL="1219170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7pPr>
      <a:lvl8pPr marL="1828754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8pPr>
      <a:lvl9pPr marL="2438339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9pPr>
    </p:titleStyle>
    <p:bodyStyle>
      <a:lvl1pPr marL="226478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7189" indent="-228594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5783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4377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2971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236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734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232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728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8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92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9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8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85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83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81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1219170">
              <a:defRPr/>
            </a:pPr>
            <a:fld id="{E8D4C487-6D65-4640-9BAF-FCCD168B83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14.10.2020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121917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6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9D5C8C7E-85C8-493E-BD67-10B5C3AA45C4}" type="slidenum">
              <a:rPr lang="ru-RU" altLang="ru-RU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889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9pPr>
    </p:titleStyle>
    <p:bodyStyle>
      <a:lvl1pPr marL="457189" indent="-457189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933" y="0"/>
            <a:ext cx="12175067" cy="215688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2195130" y="1293970"/>
            <a:ext cx="7863271" cy="3723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377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altLang="ru-RU" sz="4000" b="1" dirty="0">
              <a:solidFill>
                <a:schemeClr val="tx1">
                  <a:lumMod val="50000"/>
                </a:schemeClr>
              </a:solidFill>
            </a:endParaRPr>
          </a:p>
          <a:p>
            <a:pPr algn="ctr" defTabSz="914377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ru-RU" sz="4000" b="1" dirty="0">
                <a:solidFill>
                  <a:srgbClr val="000000"/>
                </a:solidFill>
              </a:rPr>
              <a:t>MAVZU: ELEKTROENERGETIKA VA KIMYO </a:t>
            </a:r>
            <a:r>
              <a:rPr lang="en-US" altLang="ru-RU" sz="4000" b="1" dirty="0" smtClean="0">
                <a:solidFill>
                  <a:srgbClr val="000000"/>
                </a:solidFill>
              </a:rPr>
              <a:t>SANOATI</a:t>
            </a:r>
            <a:endParaRPr lang="ru-RU" altLang="ru-RU" sz="4000" b="1" dirty="0">
              <a:solidFill>
                <a:srgbClr val="000000"/>
              </a:solidFill>
            </a:endParaRPr>
          </a:p>
          <a:p>
            <a:pPr defTabSz="914377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altLang="ru-RU" sz="40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151" y="2512484"/>
            <a:ext cx="728133" cy="16752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331418" y="356614"/>
            <a:ext cx="1866669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369610" y="351276"/>
            <a:ext cx="1828478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546649" y="533400"/>
            <a:ext cx="795383" cy="864876"/>
          </a:xfrm>
          <a:prstGeom prst="rect">
            <a:avLst/>
          </a:prstGeom>
        </p:spPr>
        <p:txBody>
          <a:bodyPr wrap="square" lIns="0" tIns="33552" rIns="0" bIns="0">
            <a:spAutoFit/>
          </a:bodyPr>
          <a:lstStyle/>
          <a:p>
            <a:pPr defTabSz="1218908">
              <a:spcBef>
                <a:spcPts val="265"/>
              </a:spcBef>
              <a:defRPr/>
            </a:pPr>
            <a:r>
              <a:rPr lang="ru-RU" sz="54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4756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42568" y="766429"/>
            <a:ext cx="983147" cy="518191"/>
          </a:xfrm>
          <a:prstGeom prst="rect">
            <a:avLst/>
          </a:prstGeom>
        </p:spPr>
        <p:txBody>
          <a:bodyPr wrap="square" lIns="0" tIns="25499" rIns="0" bIns="0">
            <a:spAutoFit/>
          </a:bodyPr>
          <a:lstStyle/>
          <a:p>
            <a:pPr algn="ctr" defTabSz="1218908">
              <a:spcBef>
                <a:spcPts val="201"/>
              </a:spcBef>
              <a:defRPr/>
            </a:pPr>
            <a:r>
              <a:rPr lang="en-US" sz="32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2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225" name="object 2"/>
          <p:cNvSpPr txBox="1">
            <a:spLocks/>
          </p:cNvSpPr>
          <p:nvPr/>
        </p:nvSpPr>
        <p:spPr bwMode="auto">
          <a:xfrm>
            <a:off x="1849967" y="410634"/>
            <a:ext cx="7131051" cy="113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0911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</a:rPr>
              <a:t>GEOGRAFIYA</a:t>
            </a:r>
            <a:endParaRPr lang="ru-RU" altLang="ru-RU" sz="2400" dirty="0">
              <a:solidFill>
                <a:srgbClr val="FFFFFF"/>
              </a:solidFill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696384" y="533400"/>
            <a:ext cx="709083" cy="984251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370">
              <a:defRPr/>
            </a:pPr>
            <a:endParaRPr sz="3811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7BBBEFBB-2F62-43EB-AF31-953972EFBEBF}"/>
              </a:ext>
            </a:extLst>
          </p:cNvPr>
          <p:cNvSpPr/>
          <p:nvPr/>
        </p:nvSpPr>
        <p:spPr>
          <a:xfrm>
            <a:off x="1166285" y="893234"/>
            <a:ext cx="131233" cy="230717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370">
              <a:defRPr/>
            </a:pPr>
            <a:endParaRPr sz="3811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7C7E4273-A19E-497A-9D8A-A9B8181CAFDB}"/>
              </a:ext>
            </a:extLst>
          </p:cNvPr>
          <p:cNvSpPr/>
          <p:nvPr/>
        </p:nvSpPr>
        <p:spPr>
          <a:xfrm>
            <a:off x="438151" y="4415836"/>
            <a:ext cx="727075" cy="126631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17" name="Picture 2" descr="В Дагестане создано новое министерство">
            <a:extLst>
              <a:ext uri="{FF2B5EF4-FFF2-40B4-BE49-F238E27FC236}">
                <a16:creationId xmlns:a16="http://schemas.microsoft.com/office/drawing/2014/main" id="{E6884287-0C6E-4E36-AF0E-4AEC25E8A0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8863" y="4114200"/>
            <a:ext cx="4206240" cy="26151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946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GIDROELEKTRSTANSIYALAR (GES)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defRPr/>
            </a:pPr>
            <a:r>
              <a:rPr lang="ru-RU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3738" y="1834876"/>
            <a:ext cx="543004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Tezoqar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daryolarda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GESlarni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bir-biriga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yaqin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qurish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mumkin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Natijada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mamlakatimizdagi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Chirchiq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Bo‘zsuv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energetika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inshooti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singari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GESlar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kaskadi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Bu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kaskad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GESlar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soniga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(19 ta)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ko‘ra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jahondagi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oldingi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o‘rinlarda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turadi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343" y="1192696"/>
            <a:ext cx="4903742" cy="22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4" name="Picture 2" descr="15-dars">
            <a:extLst>
              <a:ext uri="{FF2B5EF4-FFF2-40B4-BE49-F238E27FC236}">
                <a16:creationId xmlns:a16="http://schemas.microsoft.com/office/drawing/2014/main" id="{6230DAC6-7926-4D10-BE91-88CA8E68CB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7217" y="3604591"/>
            <a:ext cx="4797868" cy="2686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77707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ELEKTROENERGETIKA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5298" y="1066927"/>
            <a:ext cx="11924873" cy="1232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845" marR="36830" indent="215900" algn="ctr">
              <a:lnSpc>
                <a:spcPct val="95000"/>
              </a:lnSpc>
              <a:spcBef>
                <a:spcPts val="250"/>
              </a:spcBef>
              <a:spcAft>
                <a:spcPts val="0"/>
              </a:spcAft>
            </a:pPr>
            <a:r>
              <a:rPr lang="en-US" sz="2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O‘zbekistondagi</a:t>
            </a:r>
            <a:r>
              <a:rPr lang="en-US" sz="2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yirik</a:t>
            </a:r>
            <a:r>
              <a:rPr lang="en-US" sz="2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issiqlik</a:t>
            </a:r>
            <a:r>
              <a:rPr lang="en-US" sz="2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elektrostansiyalar</a:t>
            </a:r>
            <a:r>
              <a:rPr lang="en-US" sz="2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2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gidroelektrostansiyalarning</a:t>
            </a:r>
            <a:r>
              <a:rPr lang="en-US" sz="2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umumiy</a:t>
            </a:r>
            <a:r>
              <a:rPr lang="en-US" sz="2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soni</a:t>
            </a:r>
            <a:r>
              <a:rPr lang="en-US" sz="2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37 </a:t>
            </a:r>
            <a:r>
              <a:rPr lang="en-US" sz="2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tani</a:t>
            </a:r>
            <a:r>
              <a:rPr lang="en-US" sz="2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tashkil</a:t>
            </a:r>
            <a:r>
              <a:rPr lang="en-US" sz="2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qiladi</a:t>
            </a:r>
            <a:r>
              <a:rPr lang="en-US" sz="2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Elektrostansiyalarda</a:t>
            </a:r>
            <a:r>
              <a:rPr lang="en-US" sz="2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yiliga</a:t>
            </a:r>
            <a:r>
              <a:rPr lang="en-US" sz="2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60 </a:t>
            </a:r>
            <a:r>
              <a:rPr lang="en-US" sz="26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mlrd</a:t>
            </a:r>
            <a:r>
              <a:rPr lang="en-US" sz="2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26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kW•h</a:t>
            </a:r>
            <a:r>
              <a:rPr lang="en-US" sz="2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atrofida</a:t>
            </a:r>
            <a:r>
              <a:rPr lang="en-US" sz="2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elektr</a:t>
            </a:r>
            <a:r>
              <a:rPr lang="en-US" sz="2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energiya</a:t>
            </a:r>
            <a:r>
              <a:rPr lang="en-US" sz="2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hosil</a:t>
            </a:r>
            <a:r>
              <a:rPr lang="en-US" sz="2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qilinmoqda</a:t>
            </a:r>
            <a:r>
              <a:rPr lang="en-US" sz="2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2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38054"/>
          <a:stretch/>
        </p:blipFill>
        <p:spPr>
          <a:xfrm>
            <a:off x="225370" y="2492491"/>
            <a:ext cx="6096000" cy="39518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6107734" y="2730395"/>
            <a:ext cx="6096000" cy="3834896"/>
          </a:xfrm>
          <a:prstGeom prst="rect">
            <a:avLst/>
          </a:prstGeom>
        </p:spPr>
        <p:txBody>
          <a:bodyPr>
            <a:spAutoFit/>
          </a:bodyPr>
          <a:lstStyle/>
          <a:p>
            <a:pPr marL="467360" marR="309245" indent="215900" algn="ctr">
              <a:lnSpc>
                <a:spcPct val="95000"/>
              </a:lnSpc>
              <a:spcAft>
                <a:spcPts val="0"/>
              </a:spcAft>
            </a:pP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Bugungi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kunda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O‘zbekistonda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elektr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energiyasiga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talab 69 </a:t>
            </a:r>
            <a:r>
              <a:rPr lang="en-US" sz="32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mlrd</a:t>
            </a:r>
            <a:r>
              <a:rPr lang="en-US" sz="3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kW•h</a:t>
            </a:r>
            <a:r>
              <a:rPr lang="en-US" sz="3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ni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tashkil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qiladi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Mamlaktimizda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elektr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energiyasining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asosiy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qismi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issiqlik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elektrostansiyalarida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qilinadi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8718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ELEKTROENERGETIKA</a:t>
            </a: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1365" y="1149488"/>
            <a:ext cx="5437321" cy="50044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09880" algn="ctr">
              <a:lnSpc>
                <a:spcPct val="95000"/>
              </a:lnSpc>
              <a:spcBef>
                <a:spcPts val="15"/>
              </a:spcBef>
              <a:spcAft>
                <a:spcPts val="0"/>
              </a:spcAft>
            </a:pPr>
            <a:r>
              <a:rPr lang="en-US" sz="2800" spc="-15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Prezidentimiz</a:t>
            </a:r>
            <a:r>
              <a:rPr lang="en-US" sz="28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5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Shavkat</a:t>
            </a:r>
            <a:r>
              <a:rPr lang="en-US" sz="28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5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Mirziyoyev</a:t>
            </a:r>
            <a:r>
              <a:rPr lang="en-US" sz="28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5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elektr</a:t>
            </a:r>
            <a:r>
              <a:rPr lang="en-US" sz="28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5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energiyasi</a:t>
            </a:r>
            <a:r>
              <a:rPr lang="en-US" sz="28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5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ishlab</a:t>
            </a:r>
            <a:r>
              <a:rPr lang="en-US" sz="28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5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chiqarish</a:t>
            </a:r>
            <a:r>
              <a:rPr lang="en-US" sz="28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5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borasida</a:t>
            </a:r>
            <a:r>
              <a:rPr lang="en-US" sz="28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5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so‘zlab</a:t>
            </a:r>
            <a:r>
              <a:rPr lang="en-US" sz="28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“Bu </a:t>
            </a:r>
            <a:r>
              <a:rPr lang="en-US" sz="2800" spc="-15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sohada</a:t>
            </a:r>
            <a:r>
              <a:rPr lang="en-US" sz="28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5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faqat</a:t>
            </a:r>
            <a:r>
              <a:rPr lang="en-US" sz="28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5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tabiiy</a:t>
            </a:r>
            <a:r>
              <a:rPr lang="en-US" sz="28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5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gaz</a:t>
            </a:r>
            <a:r>
              <a:rPr lang="en-US" sz="28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5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28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5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ko‘mirdan</a:t>
            </a:r>
            <a:r>
              <a:rPr lang="en-US" sz="28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5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foydalanishni</a:t>
            </a:r>
            <a:r>
              <a:rPr lang="en-US" sz="28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5" dirty="0" err="1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davom</a:t>
            </a:r>
            <a:r>
              <a:rPr lang="en-US" sz="28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5" dirty="0" err="1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ettiraversak</a:t>
            </a:r>
            <a:r>
              <a:rPr lang="en-US" sz="28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spc="-15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ularning</a:t>
            </a:r>
            <a:r>
              <a:rPr lang="en-US" sz="28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5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mavjud</a:t>
            </a:r>
            <a:r>
              <a:rPr lang="en-US" sz="28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5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zaxirasi</a:t>
            </a:r>
            <a:r>
              <a:rPr lang="en-US" sz="28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5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ma’lum</a:t>
            </a:r>
            <a:r>
              <a:rPr lang="en-US" sz="28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5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vaqtdan</a:t>
            </a:r>
            <a:r>
              <a:rPr lang="en-US" sz="28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5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keyin</a:t>
            </a:r>
            <a:r>
              <a:rPr lang="en-US" sz="28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5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tugab</a:t>
            </a:r>
            <a:r>
              <a:rPr lang="en-US" sz="28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5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qolishi</a:t>
            </a:r>
            <a:r>
              <a:rPr lang="en-US" sz="28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5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mumkin</a:t>
            </a:r>
            <a:r>
              <a:rPr lang="en-US" sz="28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Bu </a:t>
            </a:r>
            <a:r>
              <a:rPr lang="en-US" sz="2800" spc="-15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esa</a:t>
            </a:r>
            <a:r>
              <a:rPr lang="en-US" sz="28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5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kelajak</a:t>
            </a:r>
            <a:r>
              <a:rPr lang="en-US" sz="28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5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avlod</a:t>
            </a:r>
            <a:r>
              <a:rPr lang="en-US" sz="28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5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oldida</a:t>
            </a:r>
            <a:r>
              <a:rPr lang="en-US" sz="28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5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kechirib</a:t>
            </a:r>
            <a:r>
              <a:rPr lang="en-US" sz="28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5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bo‘lmaydigan</a:t>
            </a:r>
            <a:r>
              <a:rPr lang="en-US" sz="28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5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xato</a:t>
            </a:r>
            <a:r>
              <a:rPr lang="en-US" sz="28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5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28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5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jinoyat</a:t>
            </a:r>
            <a:r>
              <a:rPr lang="en-US" sz="28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5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bo‘ladi</a:t>
            </a:r>
            <a:r>
              <a:rPr lang="en-US" sz="28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”, </a:t>
            </a:r>
            <a:r>
              <a:rPr lang="en-US" sz="2800" spc="-15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degan</a:t>
            </a:r>
            <a:r>
              <a:rPr lang="en-US" sz="28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5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fikrlarni</a:t>
            </a:r>
            <a:r>
              <a:rPr lang="en-US" sz="28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5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bildirdi</a:t>
            </a:r>
            <a:r>
              <a:rPr lang="en-US" sz="28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Shavkat Mirziyoyev neft-gaz sohasidagi ustuvor vazifalar bo'yicha yig'ilish  o'tkazdi">
            <a:extLst>
              <a:ext uri="{FF2B5EF4-FFF2-40B4-BE49-F238E27FC236}">
                <a16:creationId xmlns:a16="http://schemas.microsoft.com/office/drawing/2014/main" id="{15C81153-25E3-4F7E-AA22-3B748F2421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5183" y="1558831"/>
            <a:ext cx="6230413" cy="45951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86177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33718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1828800" y="160958"/>
            <a:ext cx="9011477" cy="838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ATOM ELEKTROSTANSIYALAR (AES)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285945" y="1248652"/>
            <a:ext cx="1296144" cy="746567"/>
          </a:xfrm>
          <a:prstGeom prst="ellipse">
            <a:avLst/>
          </a:prstGeom>
          <a:solidFill>
            <a:srgbClr val="7030A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6" name="Овал 5"/>
          <p:cNvSpPr/>
          <p:nvPr/>
        </p:nvSpPr>
        <p:spPr>
          <a:xfrm>
            <a:off x="9115931" y="1264951"/>
            <a:ext cx="1296144" cy="746567"/>
          </a:xfrm>
          <a:prstGeom prst="ellipse">
            <a:avLst/>
          </a:prstGeom>
          <a:solidFill>
            <a:srgbClr val="FFC0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7" name="Блок-схема: узел 6"/>
          <p:cNvSpPr/>
          <p:nvPr/>
        </p:nvSpPr>
        <p:spPr>
          <a:xfrm>
            <a:off x="452375" y="2749299"/>
            <a:ext cx="576064" cy="504056"/>
          </a:xfrm>
          <a:prstGeom prst="flowChartConnector">
            <a:avLst/>
          </a:prstGeom>
          <a:solidFill>
            <a:srgbClr val="7030A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" name="Блок-схема: узел 7"/>
          <p:cNvSpPr/>
          <p:nvPr/>
        </p:nvSpPr>
        <p:spPr>
          <a:xfrm>
            <a:off x="452375" y="4007397"/>
            <a:ext cx="576064" cy="504056"/>
          </a:xfrm>
          <a:prstGeom prst="flowChartConnector">
            <a:avLst/>
          </a:prstGeom>
          <a:solidFill>
            <a:srgbClr val="7030A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9" name="Блок-схема: узел 8"/>
          <p:cNvSpPr/>
          <p:nvPr/>
        </p:nvSpPr>
        <p:spPr>
          <a:xfrm>
            <a:off x="473649" y="5436841"/>
            <a:ext cx="576064" cy="480277"/>
          </a:xfrm>
          <a:prstGeom prst="flowChartConnector">
            <a:avLst/>
          </a:prstGeom>
          <a:solidFill>
            <a:srgbClr val="7030A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0" name="Блок-схема: узел 9"/>
          <p:cNvSpPr/>
          <p:nvPr/>
        </p:nvSpPr>
        <p:spPr>
          <a:xfrm>
            <a:off x="6749982" y="5445860"/>
            <a:ext cx="576064" cy="504056"/>
          </a:xfrm>
          <a:prstGeom prst="flowChartConnector">
            <a:avLst/>
          </a:prstGeom>
          <a:solidFill>
            <a:srgbClr val="FFC0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1" name="Блок-схема: узел 10"/>
          <p:cNvSpPr/>
          <p:nvPr/>
        </p:nvSpPr>
        <p:spPr>
          <a:xfrm>
            <a:off x="6749982" y="4007397"/>
            <a:ext cx="576064" cy="504056"/>
          </a:xfrm>
          <a:prstGeom prst="flowChartConnector">
            <a:avLst/>
          </a:prstGeom>
          <a:solidFill>
            <a:srgbClr val="FFC0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2" name="Блок-схема: узел 11"/>
          <p:cNvSpPr/>
          <p:nvPr/>
        </p:nvSpPr>
        <p:spPr>
          <a:xfrm>
            <a:off x="6749982" y="2720574"/>
            <a:ext cx="576064" cy="504056"/>
          </a:xfrm>
          <a:prstGeom prst="flowChartConnector">
            <a:avLst/>
          </a:prstGeom>
          <a:solidFill>
            <a:srgbClr val="FFC0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363024" y="2569279"/>
            <a:ext cx="3911340" cy="864096"/>
          </a:xfrm>
          <a:prstGeom prst="roundRect">
            <a:avLst/>
          </a:prstGeom>
          <a:solidFill>
            <a:srgbClr val="7030A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arzonga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363025" y="3863381"/>
            <a:ext cx="3911340" cy="864096"/>
          </a:xfrm>
          <a:prstGeom prst="roundRect">
            <a:avLst/>
          </a:prstGeom>
          <a:solidFill>
            <a:srgbClr val="7030A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Foydalanilgan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yonilg‘ini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363024" y="5193832"/>
            <a:ext cx="3911339" cy="936104"/>
          </a:xfrm>
          <a:prstGeom prst="roundRect">
            <a:avLst/>
          </a:prstGeom>
          <a:solidFill>
            <a:srgbClr val="7030A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Atrofga</a:t>
            </a:r>
            <a:r>
              <a:rPr lang="en-US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kamroq</a:t>
            </a:r>
            <a:r>
              <a:rPr lang="en-US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chiqindi</a:t>
            </a:r>
            <a:r>
              <a:rPr lang="en-US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chiqaradi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788383" y="2494208"/>
            <a:ext cx="3951241" cy="936104"/>
          </a:xfrm>
          <a:prstGeom prst="roundRect">
            <a:avLst/>
          </a:prstGeom>
          <a:solidFill>
            <a:srgbClr val="FFC0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Qurish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mablag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788384" y="3864362"/>
            <a:ext cx="3951240" cy="936104"/>
          </a:xfrm>
          <a:prstGeom prst="roundRect">
            <a:avLst/>
          </a:prstGeom>
          <a:solidFill>
            <a:srgbClr val="FFC0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miqdordagi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radioaktiv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chiqindilar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chiqaradi</a:t>
            </a:r>
            <a:r>
              <a:rPr lang="en-US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788384" y="5229836"/>
            <a:ext cx="3951240" cy="936104"/>
          </a:xfrm>
          <a:prstGeom prst="roundRect">
            <a:avLst/>
          </a:prstGeom>
          <a:solidFill>
            <a:srgbClr val="FFC0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Baxtsiz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bersa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 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oqibatlarga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006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ATOM ENERGETIKASI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6678" y="914400"/>
            <a:ext cx="118386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Rossiyaning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Rosatom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korporatsiyasi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hamkorlikda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atom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stansiyasini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qurishga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kelishildi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Mazkur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kompleks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ta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energoblokdan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har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birining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quvvati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1200 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MW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kutilmoqda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566" y="2955234"/>
            <a:ext cx="5512904" cy="37503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O'zbekistonda birinchi atom elektr stansiyasi 2028-yilda ishga tushiriladi">
            <a:extLst>
              <a:ext uri="{FF2B5EF4-FFF2-40B4-BE49-F238E27FC236}">
                <a16:creationId xmlns:a16="http://schemas.microsoft.com/office/drawing/2014/main" id="{4F81DF90-0256-41C3-BA22-F743FB433E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955234"/>
            <a:ext cx="5791200" cy="37503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24533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1311" y="1099395"/>
            <a:ext cx="11749377" cy="144502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Energetika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tizimi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xildagi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stansiyalarning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voltli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uzatish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liniyalari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birlashtirib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markazdan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boshqarib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turilishi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ENERGETIKA TIZIMI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40467" y="2985643"/>
            <a:ext cx="489998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O‘zbekistondagi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barcha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yirik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elektr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stansiyalar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o‘zaro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birlashtirilib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yagona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energetika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tizimi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bunyod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etildi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15-dars">
            <a:extLst>
              <a:ext uri="{FF2B5EF4-FFF2-40B4-BE49-F238E27FC236}">
                <a16:creationId xmlns:a16="http://schemas.microsoft.com/office/drawing/2014/main" id="{02D776E5-400B-4FE9-9E5F-A25951E835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165" y="2903837"/>
            <a:ext cx="3334141" cy="26363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2297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KIMYO SANOATI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7161" y="1164134"/>
            <a:ext cx="6096000" cy="618630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sanoatining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1932-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Sho‘rsuv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oltingugurt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koni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tushirilishi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boshlandi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sanoatining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mahsuloti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mashinasozlik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to‘qimachilik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transport,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kabilarda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Химическая промышленность - презентация к уроку Географии">
            <a:extLst>
              <a:ext uri="{FF2B5EF4-FFF2-40B4-BE49-F238E27FC236}">
                <a16:creationId xmlns:a16="http://schemas.microsoft.com/office/drawing/2014/main" id="{E4AC9907-AFEC-4052-A972-889D4787A9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973"/>
          <a:stretch/>
        </p:blipFill>
        <p:spPr bwMode="auto">
          <a:xfrm>
            <a:off x="6573077" y="1164134"/>
            <a:ext cx="5341762" cy="28606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Химическая промышленность мира: история развития и основные районы">
            <a:extLst>
              <a:ext uri="{FF2B5EF4-FFF2-40B4-BE49-F238E27FC236}">
                <a16:creationId xmlns:a16="http://schemas.microsoft.com/office/drawing/2014/main" id="{8BAE545A-0D58-414A-A6CA-23C505E65F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077" y="4227443"/>
            <a:ext cx="5341762" cy="24781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01350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 SANOATI</a:t>
            </a:r>
            <a:endParaRPr lang="ru-RU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1364" y="1156251"/>
            <a:ext cx="547295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mineral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o‘g‘itlar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salmoqli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xo‘jalik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zararkunandalariga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defoliantlar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chiqaradi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5" name="Picture 7" descr="Pomidor ko'chatlarini boqish uchun qanday o'g'it. Ko'chatlarni boqish  bo'yicha maslahatlar. Ko'chatlar uchun qalampir va pomidorni qachon ekish  kerak">
            <a:extLst>
              <a:ext uri="{FF2B5EF4-FFF2-40B4-BE49-F238E27FC236}">
                <a16:creationId xmlns:a16="http://schemas.microsoft.com/office/drawing/2014/main" id="{E77168D1-9E0D-47FD-9AEE-0F741F1E65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400" y="4022035"/>
            <a:ext cx="4890052" cy="27895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7" name="Picture 9" descr="Купить биогумус, вермикомпост, органические удобрения от Ecbit">
            <a:extLst>
              <a:ext uri="{FF2B5EF4-FFF2-40B4-BE49-F238E27FC236}">
                <a16:creationId xmlns:a16="http://schemas.microsoft.com/office/drawing/2014/main" id="{8CCF4B6A-874E-42C2-9047-0A94D9CB80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0712" y="1156252"/>
            <a:ext cx="5935052" cy="33892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0">
            <a:extLst>
              <a:ext uri="{FF2B5EF4-FFF2-40B4-BE49-F238E27FC236}">
                <a16:creationId xmlns:a16="http://schemas.microsoft.com/office/drawing/2014/main" id="{67F4E7E7-4DB6-4EFB-AAA2-6D51FDB57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0712" y="4787348"/>
            <a:ext cx="5747600" cy="1325563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xomashyosini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chiqindilarini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ishlaydi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77631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KIMYO SANOATI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F42A3CB8-BCC6-43F1-8818-F6DF93A8A4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5286" y="1099343"/>
            <a:ext cx="5989984" cy="4649788"/>
          </a:xfrm>
        </p:spPr>
        <p:txBody>
          <a:bodyPr>
            <a:normAutofit/>
          </a:bodyPr>
          <a:lstStyle/>
          <a:p>
            <a:pPr algn="ctr"/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ishlatishi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tabiatga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jiddiy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salbiy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ko‘rsatishi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joyda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qurish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maqul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bo‘lavermaydi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ООО“Fargona Kimyo Zavodi”, Фергана">
            <a:extLst>
              <a:ext uri="{FF2B5EF4-FFF2-40B4-BE49-F238E27FC236}">
                <a16:creationId xmlns:a16="http://schemas.microsoft.com/office/drawing/2014/main" id="{F4D276B1-5B19-49DC-ACF7-39C436C79F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6672" y="1099343"/>
            <a:ext cx="5034998" cy="2705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Химические предприятия попросили у правительства поддержки стоимостью до $2  млрд. Капитал">
            <a:extLst>
              <a:ext uri="{FF2B5EF4-FFF2-40B4-BE49-F238E27FC236}">
                <a16:creationId xmlns:a16="http://schemas.microsoft.com/office/drawing/2014/main" id="{50B519CA-8181-4889-A729-F60FC574B3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304" y="3260035"/>
            <a:ext cx="5883966" cy="3515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Дешевый сланцевый газ породил ренессанс в химической промышленности США |  Уральская Неделя. Новости в Уральске, Казахстане и мире. Фото и видео  репортажи с места событий. Комментарии пользователей">
            <a:extLst>
              <a:ext uri="{FF2B5EF4-FFF2-40B4-BE49-F238E27FC236}">
                <a16:creationId xmlns:a16="http://schemas.microsoft.com/office/drawing/2014/main" id="{C5ECEA9E-7B52-41A5-8F63-8BC1733A7A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6673" y="3989385"/>
            <a:ext cx="5034998" cy="27859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41273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189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 SANOATI MAHSULOTLARI</a:t>
            </a:r>
            <a:endParaRPr lang="ru-RU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578036" y="1060519"/>
            <a:ext cx="3587931" cy="830997"/>
          </a:xfrm>
          <a:prstGeom prst="rect">
            <a:avLst/>
          </a:prstGeom>
          <a:ln w="3810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Mineral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o‘g‘itlar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0014" y="975939"/>
            <a:ext cx="4374992" cy="830997"/>
          </a:xfrm>
          <a:prstGeom prst="rect">
            <a:avLst/>
          </a:prstGeom>
          <a:ln w="3810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O‘simliklardan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farmatsevtika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sanoatida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endParaRPr lang="ru-RU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679095" y="5084102"/>
            <a:ext cx="2690191" cy="830997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Rezina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buyumlari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endParaRPr lang="ru-RU" dirty="0"/>
          </a:p>
        </p:txBody>
      </p:sp>
      <p:pic>
        <p:nvPicPr>
          <p:cNvPr id="9218" name="Picture 2" descr="Лекарственное растительное сырье - Аптека народной медицины «Дары-Сибири»  Натуральные продукты.">
            <a:extLst>
              <a:ext uri="{FF2B5EF4-FFF2-40B4-BE49-F238E27FC236}">
                <a16:creationId xmlns:a16="http://schemas.microsoft.com/office/drawing/2014/main" id="{8C6122C4-AAE5-450B-B331-C898111D6C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876" y="1919380"/>
            <a:ext cx="3831049" cy="20134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utoShape 8" descr="জটিল খনিজ সার। নাম, বর্ণনা, রচনা - বাগান - 2020">
            <a:extLst>
              <a:ext uri="{FF2B5EF4-FFF2-40B4-BE49-F238E27FC236}">
                <a16:creationId xmlns:a16="http://schemas.microsoft.com/office/drawing/2014/main" id="{731D198F-DEB5-4644-886E-D1AC26906C7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2035628"/>
            <a:ext cx="1545772" cy="1545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12" descr="জটিল খনিজ সার। নাম, বর্ণনা, রচনা - বাগান - 2020">
            <a:extLst>
              <a:ext uri="{FF2B5EF4-FFF2-40B4-BE49-F238E27FC236}">
                <a16:creationId xmlns:a16="http://schemas.microsoft.com/office/drawing/2014/main" id="{C25EFDE6-C7DE-424F-A080-60EA0C9FA4D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538330"/>
            <a:ext cx="1545772" cy="1545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30" name="Picture 14" descr="Аммофос 10:46, narhi 422 sh.b., sotuvchi TOO &quot;QazHim 2017&quot;, O'zbekiston,  Toshkent shahrida sotib oling - suratlar va sharxlar Glotr.uz da">
            <a:extLst>
              <a:ext uri="{FF2B5EF4-FFF2-40B4-BE49-F238E27FC236}">
                <a16:creationId xmlns:a16="http://schemas.microsoft.com/office/drawing/2014/main" id="{3A37AEE7-4075-4770-964C-B017E3CD99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037" y="2194064"/>
            <a:ext cx="3587931" cy="20441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2" name="Picture 16" descr="Техническая резина - Купить по лучшей цене на Flagma.ru">
            <a:extLst>
              <a:ext uri="{FF2B5EF4-FFF2-40B4-BE49-F238E27FC236}">
                <a16:creationId xmlns:a16="http://schemas.microsoft.com/office/drawing/2014/main" id="{43C7AD08-D737-4A57-A12E-08EAC9BDF0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6281" y="4540769"/>
            <a:ext cx="2438400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916D289E-798D-4E01-8200-7E008A9E7996}"/>
              </a:ext>
            </a:extLst>
          </p:cNvPr>
          <p:cNvSpPr/>
          <p:nvPr/>
        </p:nvSpPr>
        <p:spPr>
          <a:xfrm>
            <a:off x="187319" y="4565907"/>
            <a:ext cx="2690191" cy="1200329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Plastmassa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buyumlari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endParaRPr lang="ru-RU" dirty="0"/>
          </a:p>
        </p:txBody>
      </p:sp>
      <p:pic>
        <p:nvPicPr>
          <p:cNvPr id="9234" name="Picture 18" descr="Это интересно&quot; — Изделия из пластмассы опасны для здоровья">
            <a:extLst>
              <a:ext uri="{FF2B5EF4-FFF2-40B4-BE49-F238E27FC236}">
                <a16:creationId xmlns:a16="http://schemas.microsoft.com/office/drawing/2014/main" id="{C6D212B2-4730-45D1-A7E8-FEB4092915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4469" y="4565855"/>
            <a:ext cx="2571750" cy="20134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7802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ctrTitle"/>
          </p:nvPr>
        </p:nvSpPr>
        <p:spPr bwMode="auto">
          <a:xfrm>
            <a:off x="344557" y="1182301"/>
            <a:ext cx="11582400" cy="109047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en-US" altLang="ru-RU" sz="2800" b="1" cap="none" dirty="0" err="1">
                <a:solidFill>
                  <a:schemeClr val="accent5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Elektroenergetika</a:t>
            </a:r>
            <a:r>
              <a:rPr lang="en-US" altLang="ru-RU" sz="2800" b="1" cap="none" dirty="0">
                <a:solidFill>
                  <a:schemeClr val="accent5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cap="none" dirty="0" err="1">
                <a:solidFill>
                  <a:schemeClr val="accent5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altLang="ru-RU" sz="2800" b="1" cap="none" dirty="0">
                <a:solidFill>
                  <a:schemeClr val="accent5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cap="non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altLang="ru-RU" sz="2800" cap="none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altLang="ru-RU" sz="2800" cap="non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cap="none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altLang="ru-RU" sz="2800" cap="non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cap="none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stansiyalarda</a:t>
            </a:r>
            <a:r>
              <a:rPr lang="en-US" altLang="ru-RU" sz="2800" cap="non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cap="none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altLang="ru-RU" sz="2800" cap="non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cap="none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altLang="ru-RU" sz="2800" cap="non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cap="none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altLang="ru-RU" sz="2800" cap="non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cap="none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chiqaradigan</a:t>
            </a:r>
            <a:r>
              <a:rPr lang="en-US" altLang="ru-RU" sz="2800" cap="non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cap="none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2800" cap="non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cap="none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altLang="ru-RU" sz="2800" cap="non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cap="none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altLang="ru-RU" sz="2800" cap="non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cap="none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uzatish</a:t>
            </a:r>
            <a:r>
              <a:rPr lang="en-US" altLang="ru-RU" sz="2800" cap="non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cap="none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liniyalari</a:t>
            </a:r>
            <a:r>
              <a:rPr lang="en-US" altLang="ru-RU" sz="2800" cap="non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cap="none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altLang="ru-RU" sz="2800" cap="non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cap="none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masofaga</a:t>
            </a:r>
            <a:r>
              <a:rPr lang="en-US" altLang="ru-RU" sz="2800" cap="non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cap="none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uzatadigan</a:t>
            </a:r>
            <a:r>
              <a:rPr lang="en-US" altLang="ru-RU" sz="2800" cap="non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cap="none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altLang="ru-RU" sz="2800" cap="non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cap="none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tarmog‘idir</a:t>
            </a:r>
            <a:r>
              <a:rPr lang="en-US" altLang="ru-RU" sz="2800" cap="non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800" cap="none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2540679"/>
            <a:ext cx="5552661" cy="39926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ELEKTROENERGETIKA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0" name="Picture 6" descr="Электроэнергетика в Казахстане: реформы наоборот — Forbes Kazakhstan">
            <a:extLst>
              <a:ext uri="{FF2B5EF4-FFF2-40B4-BE49-F238E27FC236}">
                <a16:creationId xmlns:a16="http://schemas.microsoft.com/office/drawing/2014/main" id="{3B29CE16-1D80-405F-8A2C-F0CD61D063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540679"/>
            <a:ext cx="5791200" cy="39926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251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KIMYO SANOATI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352699" y="1098731"/>
            <a:ext cx="723682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3260" marR="95885" indent="215900">
              <a:lnSpc>
                <a:spcPct val="150000"/>
              </a:lnSpc>
              <a:spcBef>
                <a:spcPts val="15"/>
              </a:spcBef>
              <a:spcAft>
                <a:spcPts val="0"/>
              </a:spcAft>
            </a:pP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sanoatining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korxonasi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elektr-kimyo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kombinati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1940- </a:t>
            </a:r>
            <a:r>
              <a:rPr lang="en-US" sz="3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3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tushgan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azotdan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azotli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o‘g‘it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chiqargan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magniy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xlorit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plastmassa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chiqarmoqda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1227" y="1098731"/>
            <a:ext cx="5274365" cy="50225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357609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YIRIK KIMYO KORXONALARI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C8B46FC-C3E7-49E3-A1D0-05F4EC3A03B5}"/>
              </a:ext>
            </a:extLst>
          </p:cNvPr>
          <p:cNvSpPr/>
          <p:nvPr/>
        </p:nvSpPr>
        <p:spPr>
          <a:xfrm>
            <a:off x="318954" y="1026467"/>
            <a:ext cx="3484420" cy="461665"/>
          </a:xfrm>
          <a:prstGeom prst="rect">
            <a:avLst/>
          </a:prstGeom>
          <a:ln w="3810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azot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zavodi</a:t>
            </a:r>
            <a:endParaRPr lang="ru-RU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Bugun Farg'ona Vodiysidagi eng yirik va katta sanoat korxonasi ya'ni  Farg'ona neftni qayta ishlash zavodi 61 yoshga to'ldi!">
            <a:extLst>
              <a:ext uri="{FF2B5EF4-FFF2-40B4-BE49-F238E27FC236}">
                <a16:creationId xmlns:a16="http://schemas.microsoft.com/office/drawing/2014/main" id="{C0033A27-6328-4B77-A068-89E3CA7FF0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06" y="1600200"/>
            <a:ext cx="3707933" cy="24549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5A8ABC1-304F-4694-BA2D-F27973FFA5AA}"/>
              </a:ext>
            </a:extLst>
          </p:cNvPr>
          <p:cNvSpPr/>
          <p:nvPr/>
        </p:nvSpPr>
        <p:spPr>
          <a:xfrm>
            <a:off x="8131111" y="1026466"/>
            <a:ext cx="3828976" cy="461665"/>
          </a:xfrm>
          <a:prstGeom prst="rect">
            <a:avLst/>
          </a:prstGeom>
          <a:ln w="3810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Qo‘qon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superfosfat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zavodi</a:t>
            </a:r>
            <a:endParaRPr lang="ru-RU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E55F3FA-8925-4801-B55E-59197C9A0064}"/>
              </a:ext>
            </a:extLst>
          </p:cNvPr>
          <p:cNvSpPr/>
          <p:nvPr/>
        </p:nvSpPr>
        <p:spPr>
          <a:xfrm>
            <a:off x="4347616" y="1026466"/>
            <a:ext cx="3192871" cy="461665"/>
          </a:xfrm>
          <a:prstGeom prst="rect">
            <a:avLst/>
          </a:prstGeom>
          <a:ln w="3810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azot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zavodi</a:t>
            </a:r>
            <a:endParaRPr lang="ru-RU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4" name="Picture 4" descr="АО &quot;NAVOIYAZOT&quot; - Jihoz-vent.uz">
            <a:extLst>
              <a:ext uri="{FF2B5EF4-FFF2-40B4-BE49-F238E27FC236}">
                <a16:creationId xmlns:a16="http://schemas.microsoft.com/office/drawing/2014/main" id="{62E56950-AE5D-486A-AD83-4885720AC8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183" y="1600197"/>
            <a:ext cx="3588854" cy="24549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Несколько предприятий химической промышленности продадут частному бизнесу –  Spot">
            <a:extLst>
              <a:ext uri="{FF2B5EF4-FFF2-40B4-BE49-F238E27FC236}">
                <a16:creationId xmlns:a16="http://schemas.microsoft.com/office/drawing/2014/main" id="{F38B2F4E-9A57-424F-AD80-3B38116EFC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6018" y="1609828"/>
            <a:ext cx="4024069" cy="24549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Кызылкумский фосфоритный комплекс в Узбекистане передан химпрому - Новости  Узбекистана сегодня: nuz.uz">
            <a:extLst>
              <a:ext uri="{FF2B5EF4-FFF2-40B4-BE49-F238E27FC236}">
                <a16:creationId xmlns:a16="http://schemas.microsoft.com/office/drawing/2014/main" id="{8FC77B77-F474-4496-9522-25F55526F9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06" y="4740965"/>
            <a:ext cx="3707933" cy="19950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FEEB9AC-1481-4ABB-9EAA-8A4EAA38612B}"/>
              </a:ext>
            </a:extLst>
          </p:cNvPr>
          <p:cNvSpPr/>
          <p:nvPr/>
        </p:nvSpPr>
        <p:spPr>
          <a:xfrm>
            <a:off x="299962" y="4219379"/>
            <a:ext cx="3484420" cy="430887"/>
          </a:xfrm>
          <a:prstGeom prst="rect">
            <a:avLst/>
          </a:prstGeom>
          <a:ln w="3810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Qizilqum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fosforit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kombinati</a:t>
            </a:r>
            <a:endParaRPr lang="ru-RU" sz="2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F019167-45B3-4C81-98AD-A943D2883068}"/>
              </a:ext>
            </a:extLst>
          </p:cNvPr>
          <p:cNvSpPr/>
          <p:nvPr/>
        </p:nvSpPr>
        <p:spPr>
          <a:xfrm>
            <a:off x="4056067" y="4219379"/>
            <a:ext cx="3693970" cy="400110"/>
          </a:xfrm>
          <a:prstGeom prst="rect">
            <a:avLst/>
          </a:prstGeom>
          <a:ln w="3810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Samarqand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superfosfat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zavodi</a:t>
            </a:r>
            <a:endParaRPr lang="ru-RU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D38955F-2634-4277-A8D0-8DD2784497AD}"/>
              </a:ext>
            </a:extLst>
          </p:cNvPr>
          <p:cNvSpPr/>
          <p:nvPr/>
        </p:nvSpPr>
        <p:spPr>
          <a:xfrm>
            <a:off x="8131111" y="4186490"/>
            <a:ext cx="3484420" cy="430887"/>
          </a:xfrm>
          <a:prstGeom prst="rect">
            <a:avLst/>
          </a:prstGeom>
          <a:ln w="3810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Dehqonobod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kaliy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zavodi</a:t>
            </a:r>
            <a:endParaRPr lang="ru-RU" sz="2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50" name="Picture 10" descr="Pearl of East - Your travel guide in Uzbekistan">
            <a:extLst>
              <a:ext uri="{FF2B5EF4-FFF2-40B4-BE49-F238E27FC236}">
                <a16:creationId xmlns:a16="http://schemas.microsoft.com/office/drawing/2014/main" id="{BC124740-DCAE-4848-AF81-2FD053F349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183" y="4740959"/>
            <a:ext cx="3588854" cy="19950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2" name="Picture 12" descr="Kaliy zavodidagi yirik mojaro: kim aybdor — rus kompaniyasimi, MIBmi yoki 3  yildan beri maosh olmayotgan oddiy ishchilar? - xabar.uz">
            <a:extLst>
              <a:ext uri="{FF2B5EF4-FFF2-40B4-BE49-F238E27FC236}">
                <a16:creationId xmlns:a16="http://schemas.microsoft.com/office/drawing/2014/main" id="{38DBEB09-5208-4792-B716-86FDBB372F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6018" y="4760222"/>
            <a:ext cx="4024069" cy="18791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93952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KIMYO SANOATI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0114" y="1083439"/>
            <a:ext cx="572588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Mamlakatimiz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konlariga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boy.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Xo‘jaykon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Borsakelmas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Boybichakon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Oqqal’a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konlarida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90 milliard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tonna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xomashyo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Соляная пещера “Ходжаикон” сегодня">
            <a:extLst>
              <a:ext uri="{FF2B5EF4-FFF2-40B4-BE49-F238E27FC236}">
                <a16:creationId xmlns:a16="http://schemas.microsoft.com/office/drawing/2014/main" id="{2FF4C457-87F9-47A3-9174-338A9AB2A8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7476" y="1581621"/>
            <a:ext cx="4664766" cy="23145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E12CBF8-964D-4468-9D5C-E0A44FB8615E}"/>
              </a:ext>
            </a:extLst>
          </p:cNvPr>
          <p:cNvSpPr/>
          <p:nvPr/>
        </p:nvSpPr>
        <p:spPr>
          <a:xfrm>
            <a:off x="7090815" y="987930"/>
            <a:ext cx="3192871" cy="461665"/>
          </a:xfrm>
          <a:prstGeom prst="rect">
            <a:avLst/>
          </a:prstGeom>
          <a:ln w="3810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Xo‘jaykon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koni</a:t>
            </a:r>
            <a:endParaRPr lang="ru-RU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8" name="Picture 4" descr="Borsa kelmas afsonalari qanchalik haqiqat? Qoraqalpog`istonning «Barsa»siga  bir kunlik sayohat (foto) - Darakchi">
            <a:extLst>
              <a:ext uri="{FF2B5EF4-FFF2-40B4-BE49-F238E27FC236}">
                <a16:creationId xmlns:a16="http://schemas.microsoft.com/office/drawing/2014/main" id="{2F169BE6-6736-44F7-A406-2E1518474A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706" y="4513704"/>
            <a:ext cx="4466886" cy="22765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A66BF08-7309-4C4E-83D2-529D7D1AFB77}"/>
              </a:ext>
            </a:extLst>
          </p:cNvPr>
          <p:cNvSpPr/>
          <p:nvPr/>
        </p:nvSpPr>
        <p:spPr>
          <a:xfrm>
            <a:off x="1404730" y="3835336"/>
            <a:ext cx="3192871" cy="461665"/>
          </a:xfrm>
          <a:prstGeom prst="rect">
            <a:avLst/>
          </a:prstGeom>
          <a:ln w="3810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Borsakelmas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koni</a:t>
            </a:r>
            <a:endParaRPr lang="ru-RU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5BFB770-27C0-4162-9603-67ABF668460E}"/>
              </a:ext>
            </a:extLst>
          </p:cNvPr>
          <p:cNvSpPr/>
          <p:nvPr/>
        </p:nvSpPr>
        <p:spPr>
          <a:xfrm>
            <a:off x="7283422" y="4066168"/>
            <a:ext cx="3192871" cy="461665"/>
          </a:xfrm>
          <a:prstGeom prst="rect">
            <a:avLst/>
          </a:prstGeom>
          <a:ln w="3810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Boybichakon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koni</a:t>
            </a:r>
            <a:endParaRPr lang="ru-RU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70" name="Picture 6" descr="O'zA - Tuz tog'ini ko'rganmisiz?">
            <a:extLst>
              <a:ext uri="{FF2B5EF4-FFF2-40B4-BE49-F238E27FC236}">
                <a16:creationId xmlns:a16="http://schemas.microsoft.com/office/drawing/2014/main" id="{20B17016-43A1-4286-9AE2-1BCFACD103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7475" y="4673667"/>
            <a:ext cx="4664766" cy="21165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09270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6" descr="Анкетирование в педагогике и его необходимость для контроля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0157" y="3939032"/>
            <a:ext cx="5091685" cy="272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36084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 bwMode="auto">
          <a:xfrm>
            <a:off x="735852" y="1121833"/>
            <a:ext cx="11043771" cy="1231401"/>
          </a:xfrm>
          <a:prstGeom prst="rect">
            <a:avLst/>
          </a:prstGeom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514350" indent="-514350" defTabSz="1219170" fontAlgn="base">
              <a:spcBef>
                <a:spcPct val="0"/>
              </a:spcBef>
              <a:spcAft>
                <a:spcPct val="0"/>
              </a:spcAft>
              <a:buAutoNum type="arabicPeriod"/>
              <a:defRPr/>
            </a:pP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altLang="ru-RU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Elektroenergetika</a:t>
            </a:r>
            <a:r>
              <a:rPr lang="en-US" altLang="ru-RU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r>
              <a:rPr lang="en-US" altLang="ru-RU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altLang="ru-RU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mavzularini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 bwMode="auto">
          <a:xfrm>
            <a:off x="735853" y="2771838"/>
            <a:ext cx="11043770" cy="86571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44-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47-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sahifalardagi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4885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3027125"/>
              </p:ext>
            </p:extLst>
          </p:nvPr>
        </p:nvGraphicFramePr>
        <p:xfrm>
          <a:off x="1828800" y="1554163"/>
          <a:ext cx="86868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ELEKTROSTANSIYALARNING KO‘RINISHLARI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245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ISSIQLIK ELEKTROSTANSIYALAR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309955" y="1226553"/>
            <a:ext cx="1296144" cy="576064"/>
          </a:xfrm>
          <a:prstGeom prst="ellipse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7" name="Овал 6"/>
          <p:cNvSpPr/>
          <p:nvPr/>
        </p:nvSpPr>
        <p:spPr>
          <a:xfrm>
            <a:off x="8391021" y="1173114"/>
            <a:ext cx="1296144" cy="576064"/>
          </a:xfrm>
          <a:prstGeom prst="ellipse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8" name="Блок-схема: узел 7"/>
          <p:cNvSpPr/>
          <p:nvPr/>
        </p:nvSpPr>
        <p:spPr>
          <a:xfrm>
            <a:off x="488354" y="2372397"/>
            <a:ext cx="576064" cy="504056"/>
          </a:xfrm>
          <a:prstGeom prst="flowChartConnector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9" name="Блок-схема: узел 8"/>
          <p:cNvSpPr/>
          <p:nvPr/>
        </p:nvSpPr>
        <p:spPr>
          <a:xfrm>
            <a:off x="488354" y="3479446"/>
            <a:ext cx="576064" cy="504056"/>
          </a:xfrm>
          <a:prstGeom prst="flowChartConnector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0" name="Блок-схема: узел 9"/>
          <p:cNvSpPr/>
          <p:nvPr/>
        </p:nvSpPr>
        <p:spPr>
          <a:xfrm>
            <a:off x="488354" y="4645588"/>
            <a:ext cx="576064" cy="504056"/>
          </a:xfrm>
          <a:prstGeom prst="flowChartConnector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1" name="Блок-схема: узел 10"/>
          <p:cNvSpPr/>
          <p:nvPr/>
        </p:nvSpPr>
        <p:spPr>
          <a:xfrm>
            <a:off x="488354" y="5870234"/>
            <a:ext cx="576064" cy="504056"/>
          </a:xfrm>
          <a:prstGeom prst="flowChartConnector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2" name="Блок-схема: узел 11"/>
          <p:cNvSpPr/>
          <p:nvPr/>
        </p:nvSpPr>
        <p:spPr>
          <a:xfrm>
            <a:off x="6887696" y="5893844"/>
            <a:ext cx="576064" cy="504056"/>
          </a:xfrm>
          <a:prstGeom prst="flowChartConnector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3" name="Блок-схема: узел 12"/>
          <p:cNvSpPr/>
          <p:nvPr/>
        </p:nvSpPr>
        <p:spPr>
          <a:xfrm>
            <a:off x="6887696" y="4701453"/>
            <a:ext cx="576064" cy="504056"/>
          </a:xfrm>
          <a:prstGeom prst="flowChartConnector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4" name="Блок-схема: узел 13"/>
          <p:cNvSpPr/>
          <p:nvPr/>
        </p:nvSpPr>
        <p:spPr>
          <a:xfrm>
            <a:off x="6885546" y="3479446"/>
            <a:ext cx="576064" cy="504056"/>
          </a:xfrm>
          <a:prstGeom prst="flowChartConnector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Блок-схема: узел 14"/>
          <p:cNvSpPr/>
          <p:nvPr/>
        </p:nvSpPr>
        <p:spPr>
          <a:xfrm>
            <a:off x="6885546" y="2378008"/>
            <a:ext cx="576064" cy="504056"/>
          </a:xfrm>
          <a:prstGeom prst="flowChartConnector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415087" y="2169288"/>
            <a:ext cx="3672407" cy="864096"/>
          </a:xfrm>
          <a:prstGeom prst="roundRect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yoqilg‘i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turlaridan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foydalanilishi</a:t>
            </a:r>
            <a:endParaRPr lang="ru-RU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415088" y="3299426"/>
            <a:ext cx="3600400" cy="864096"/>
          </a:xfrm>
          <a:prstGeom prst="roundRect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IESlar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qurishning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arzonligi</a:t>
            </a:r>
            <a:endParaRPr lang="ru-RU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415088" y="4429564"/>
            <a:ext cx="3600400" cy="936104"/>
          </a:xfrm>
          <a:prstGeom prst="roundRect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IESlarning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qurilishi</a:t>
            </a:r>
            <a:endParaRPr lang="ru-RU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415088" y="5677821"/>
            <a:ext cx="3600400" cy="888882"/>
          </a:xfrm>
          <a:prstGeom prst="roundRect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quvvatining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yuqoriligi</a:t>
            </a:r>
            <a:endParaRPr lang="ru-RU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670941" y="2165353"/>
            <a:ext cx="3672408" cy="936104"/>
          </a:xfrm>
          <a:prstGeom prst="round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tiklanmaydigan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yoqilg‘i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turlarini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ishlatilishi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670941" y="3337560"/>
            <a:ext cx="3744416" cy="936104"/>
          </a:xfrm>
          <a:prstGeom prst="round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Elektrostansiyalarning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chiqindi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chiqarishi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7670941" y="4485429"/>
            <a:ext cx="3744416" cy="936104"/>
          </a:xfrm>
          <a:prstGeom prst="round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Pechni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isitishda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yoqilg‘i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ishlatilishi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7670941" y="5677820"/>
            <a:ext cx="3672408" cy="936104"/>
          </a:xfrm>
          <a:prstGeom prst="round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Xomashyo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kelish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tannarxining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yuqoriligi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965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O‘ZBEKISTONDAGI YIRIK IESLAR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79512" y="1081612"/>
            <a:ext cx="12192000" cy="4139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indent="215900" algn="ctr">
              <a:lnSpc>
                <a:spcPct val="95000"/>
              </a:lnSpc>
              <a:spcAft>
                <a:spcPts val="0"/>
              </a:spcAft>
            </a:pPr>
            <a:r>
              <a:rPr lang="en-US" sz="2200" b="1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O‘zbekistonda</a:t>
            </a:r>
            <a:r>
              <a:rPr lang="en-US" sz="2200" b="1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ishlab</a:t>
            </a:r>
            <a:r>
              <a:rPr lang="en-US" sz="2200" b="1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chiqarilayotgan</a:t>
            </a:r>
            <a:r>
              <a:rPr lang="en-US" sz="2200" b="1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elektr</a:t>
            </a:r>
            <a:r>
              <a:rPr lang="en-US" sz="2200" b="1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energiyaning</a:t>
            </a:r>
            <a:r>
              <a:rPr lang="en-US" sz="2200" b="1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90% </a:t>
            </a:r>
            <a:r>
              <a:rPr lang="en-US" sz="2200" b="1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ini</a:t>
            </a:r>
            <a:r>
              <a:rPr lang="en-US" sz="2200" b="1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IESlar</a:t>
            </a:r>
            <a:r>
              <a:rPr lang="en-US" sz="2200" b="1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bermoqda</a:t>
            </a:r>
            <a:r>
              <a:rPr lang="en-US" sz="2200" b="1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22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611" y="1654697"/>
            <a:ext cx="3312476" cy="19709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462098" y="3688715"/>
            <a:ext cx="27308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IESi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9636" y="1654697"/>
            <a:ext cx="4293704" cy="19719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5277843" y="3670386"/>
            <a:ext cx="18616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IESi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1700" y="1654697"/>
            <a:ext cx="3312476" cy="19719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9557392" y="3695065"/>
            <a:ext cx="16385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Angren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IESi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610" y="4172381"/>
            <a:ext cx="3312476" cy="19328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1131407" y="6126860"/>
            <a:ext cx="15808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IESi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43040" y="4137858"/>
            <a:ext cx="4293704" cy="19555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5057318" y="6140631"/>
            <a:ext cx="20154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Talimarjon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IESi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7"/>
          <a:srcRect b="7176"/>
          <a:stretch/>
        </p:blipFill>
        <p:spPr>
          <a:xfrm>
            <a:off x="8601699" y="4163555"/>
            <a:ext cx="3312476" cy="19417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TextBox 15"/>
          <p:cNvSpPr txBox="1"/>
          <p:nvPr/>
        </p:nvSpPr>
        <p:spPr>
          <a:xfrm>
            <a:off x="9417835" y="6144820"/>
            <a:ext cx="19177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Taxiatosh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IESi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953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ISSIQLIK ELEKTROSTANSIYALARNING TURLARI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581132" y="1432513"/>
            <a:ext cx="3096344" cy="1368152"/>
          </a:xfrm>
          <a:prstGeom prst="roundRect">
            <a:avLst/>
          </a:prstGeom>
          <a:solidFill>
            <a:srgbClr val="7030A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IEM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263922" y="1432513"/>
            <a:ext cx="3096344" cy="1368152"/>
          </a:xfrm>
          <a:prstGeom prst="roundRect">
            <a:avLst/>
          </a:prstGeom>
          <a:solidFill>
            <a:srgbClr val="7030A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GRES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9844" y="3892463"/>
            <a:ext cx="5040304" cy="1692771"/>
          </a:xfrm>
          <a:prstGeom prst="rect">
            <a:avLst/>
          </a:prstGeom>
          <a:solidFill>
            <a:srgbClr val="FFCC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vaqtning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o‘zida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birgalikda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chiqaradigan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stansiya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47791" y="3892462"/>
            <a:ext cx="5274365" cy="1631216"/>
          </a:xfrm>
          <a:prstGeom prst="rect">
            <a:avLst/>
          </a:prstGeom>
          <a:solidFill>
            <a:srgbClr val="FFCC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Respublikaning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hududlariga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yetkazib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beruvchi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stansiyalar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2A021C17-8149-4D08-82E7-099CB44DFB9C}"/>
              </a:ext>
            </a:extLst>
          </p:cNvPr>
          <p:cNvSpPr/>
          <p:nvPr/>
        </p:nvSpPr>
        <p:spPr>
          <a:xfrm>
            <a:off x="2858754" y="2855315"/>
            <a:ext cx="541100" cy="9269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8ED8E510-E64A-4252-BF6C-0B3C8FE46CDE}"/>
              </a:ext>
            </a:extLst>
          </p:cNvPr>
          <p:cNvSpPr/>
          <p:nvPr/>
        </p:nvSpPr>
        <p:spPr>
          <a:xfrm>
            <a:off x="8541544" y="2855315"/>
            <a:ext cx="541100" cy="9269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523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ISSIQLIK ELEKTR MARKAZI (IEM)</a:t>
            </a:r>
            <a:r>
              <a:rPr kumimoji="0" lang="ru-RU" sz="36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6466" y="1250707"/>
            <a:ext cx="474239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13055" algn="ctr">
              <a:spcAft>
                <a:spcPts val="0"/>
              </a:spcAft>
            </a:pPr>
            <a:r>
              <a:rPr lang="en-US" sz="28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Elektr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energiya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ishlab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chiqarish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jarayonida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issiq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suvdan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issiqxonalarni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binolarni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isitishda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boshqa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ishlab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chiqarish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ehtiyojlarida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foydalaniladi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IEMlar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yirik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korxonalar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yaqinida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yirik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shaharlardagina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quriladi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0540" y="1103811"/>
            <a:ext cx="3336370" cy="23251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8520144" y="1486743"/>
            <a:ext cx="21996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IEMi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0539" y="4327441"/>
            <a:ext cx="3336370" cy="23251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8207711" y="4602268"/>
            <a:ext cx="22457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IEMi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1518" y="3666753"/>
            <a:ext cx="22484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Muborak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IEMi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4145" y="2139010"/>
            <a:ext cx="3526565" cy="22177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15120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1943136" y="145570"/>
            <a:ext cx="8305727" cy="838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GIDROELEKTRSTANSIYALAR (GES)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113268" y="1289101"/>
            <a:ext cx="1296144" cy="576064"/>
          </a:xfrm>
          <a:prstGeom prst="ellipse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6" name="Овал 5"/>
          <p:cNvSpPr/>
          <p:nvPr/>
        </p:nvSpPr>
        <p:spPr>
          <a:xfrm>
            <a:off x="8100663" y="1287388"/>
            <a:ext cx="1296144" cy="576064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7" name="Блок-схема: узел 6"/>
          <p:cNvSpPr/>
          <p:nvPr/>
        </p:nvSpPr>
        <p:spPr>
          <a:xfrm>
            <a:off x="466583" y="2323376"/>
            <a:ext cx="576064" cy="504056"/>
          </a:xfrm>
          <a:prstGeom prst="flowChartConnector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" name="Блок-схема: узел 7"/>
          <p:cNvSpPr/>
          <p:nvPr/>
        </p:nvSpPr>
        <p:spPr>
          <a:xfrm>
            <a:off x="466583" y="3567902"/>
            <a:ext cx="576064" cy="485225"/>
          </a:xfrm>
          <a:prstGeom prst="flowChartConnector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9" name="Блок-схема: узел 8"/>
          <p:cNvSpPr/>
          <p:nvPr/>
        </p:nvSpPr>
        <p:spPr>
          <a:xfrm>
            <a:off x="466583" y="4833156"/>
            <a:ext cx="576064" cy="504056"/>
          </a:xfrm>
          <a:prstGeom prst="flowChartConnector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0" name="Блок-схема: узел 9"/>
          <p:cNvSpPr/>
          <p:nvPr/>
        </p:nvSpPr>
        <p:spPr>
          <a:xfrm>
            <a:off x="466583" y="6029503"/>
            <a:ext cx="576064" cy="504056"/>
          </a:xfrm>
          <a:prstGeom prst="flowChartConnector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1" name="Блок-схема: узел 10"/>
          <p:cNvSpPr/>
          <p:nvPr/>
        </p:nvSpPr>
        <p:spPr>
          <a:xfrm>
            <a:off x="6372886" y="6030011"/>
            <a:ext cx="576064" cy="504056"/>
          </a:xfrm>
          <a:prstGeom prst="flowChartConnector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2" name="Блок-схема: узел 11"/>
          <p:cNvSpPr/>
          <p:nvPr/>
        </p:nvSpPr>
        <p:spPr>
          <a:xfrm>
            <a:off x="6372886" y="4803218"/>
            <a:ext cx="576064" cy="504056"/>
          </a:xfrm>
          <a:prstGeom prst="flowChartConnector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3" name="Блок-схема: узел 12"/>
          <p:cNvSpPr/>
          <p:nvPr/>
        </p:nvSpPr>
        <p:spPr>
          <a:xfrm>
            <a:off x="6372886" y="3510612"/>
            <a:ext cx="576064" cy="504056"/>
          </a:xfrm>
          <a:prstGeom prst="flowChartConnector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4" name="Блок-схема: узел 13"/>
          <p:cNvSpPr/>
          <p:nvPr/>
        </p:nvSpPr>
        <p:spPr>
          <a:xfrm>
            <a:off x="6372886" y="2283819"/>
            <a:ext cx="576064" cy="504056"/>
          </a:xfrm>
          <a:prstGeom prst="flowChartConnector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461663" y="2143356"/>
            <a:ext cx="3600400" cy="864096"/>
          </a:xfrm>
          <a:prstGeom prst="roundRect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resurslaridan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foydalanishi</a:t>
            </a:r>
            <a:endParaRPr lang="ru-RU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468871" y="3380244"/>
            <a:ext cx="3600400" cy="864096"/>
          </a:xfrm>
          <a:prstGeom prst="roundRect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Arzon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chiqarilishi</a:t>
            </a:r>
            <a:endParaRPr lang="ru-RU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465196" y="4617132"/>
            <a:ext cx="3600400" cy="936104"/>
          </a:xfrm>
          <a:prstGeom prst="roundRect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qurilishi</a:t>
            </a:r>
            <a:endParaRPr lang="ru-RU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471996" y="5849483"/>
            <a:ext cx="3600400" cy="864096"/>
          </a:xfrm>
          <a:prstGeom prst="roundRect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Atmosferaga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chiqindi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chiqarmaydi</a:t>
            </a:r>
            <a:endParaRPr lang="ru-RU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331962" y="2067795"/>
            <a:ext cx="3787628" cy="936104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Qimmat</a:t>
            </a:r>
            <a:r>
              <a:rPr lang="en-US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qurilishi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331962" y="3308236"/>
            <a:ext cx="3744416" cy="936104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Yerlarni</a:t>
            </a:r>
            <a:r>
              <a:rPr lang="en-US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bosishi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375174" y="4617131"/>
            <a:ext cx="3744416" cy="936104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Baliqlarning</a:t>
            </a:r>
            <a:r>
              <a:rPr lang="en-US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migratsiyasiga</a:t>
            </a:r>
            <a:r>
              <a:rPr lang="en-US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to‘sqinlik</a:t>
            </a:r>
            <a:r>
              <a:rPr lang="en-US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qilishi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7367966" y="5778632"/>
            <a:ext cx="3672408" cy="936104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bug‘lanishiga</a:t>
            </a:r>
            <a:r>
              <a:rPr lang="en-US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5375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GIDROELEKTRSTANSIYALAR (GES)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-222755" y="1296131"/>
            <a:ext cx="503006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3895" marR="95250" indent="215900" algn="ctr">
              <a:spcAft>
                <a:spcPts val="0"/>
              </a:spcAft>
            </a:pP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Mamlakatimizda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birinchi</a:t>
            </a:r>
            <a:r>
              <a:rPr lang="ml-IN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GES 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1926-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yili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Bo‘zsuv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kanalida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qurildi</a:t>
            </a:r>
            <a:r>
              <a:rPr lang="ml-IN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Keyinchalik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qurilgan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Xishrav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Tuyamo‘yin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Farhod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Xo‘jakent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GESlari</a:t>
            </a:r>
            <a:r>
              <a:rPr lang="ml-IN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mamlakat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sanoatining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rivojlanishida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muhim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ahamiyat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kasb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etgan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1620" y="1094912"/>
            <a:ext cx="3292796" cy="2114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9147901" y="3440294"/>
            <a:ext cx="26048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Tuyamo‘yin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GES</a:t>
            </a:r>
            <a:endParaRPr lang="ru-RU" sz="2400" b="1" dirty="0">
              <a:solidFill>
                <a:srgbClr val="0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7308" y="2525955"/>
            <a:ext cx="3583553" cy="22580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5818953" y="1964539"/>
            <a:ext cx="19607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Farhod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GES</a:t>
            </a:r>
            <a:endParaRPr lang="ru-RU" sz="2400" b="1" dirty="0">
              <a:solidFill>
                <a:srgbClr val="00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1621" y="4640504"/>
            <a:ext cx="3292795" cy="21145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6264837" y="5580536"/>
            <a:ext cx="22862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Xo‘jakent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GES</a:t>
            </a:r>
            <a:endParaRPr lang="ru-RU" sz="24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7524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586</TotalTime>
  <Words>787</Words>
  <Application>Microsoft Office PowerPoint</Application>
  <PresentationFormat>Широкоэкранный</PresentationFormat>
  <Paragraphs>143</Paragraphs>
  <Slides>23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23</vt:i4>
      </vt:variant>
    </vt:vector>
  </HeadingPairs>
  <TitlesOfParts>
    <vt:vector size="32" baseType="lpstr">
      <vt:lpstr>Arial</vt:lpstr>
      <vt:lpstr>Calibri</vt:lpstr>
      <vt:lpstr>Calibri Light</vt:lpstr>
      <vt:lpstr>Open Sans</vt:lpstr>
      <vt:lpstr>Open Sans Light</vt:lpstr>
      <vt:lpstr>Times New Roman</vt:lpstr>
      <vt:lpstr>Тема Office</vt:lpstr>
      <vt:lpstr>1_Office Theme</vt:lpstr>
      <vt:lpstr>1_Тема Office</vt:lpstr>
      <vt:lpstr>Презентация PowerPoint</vt:lpstr>
      <vt:lpstr>Elektroenergetika sanoati - bu elektr stansiyalarda elektr energiyasi ishlab chiqaradigan va uni elektr uzatish liniyalari orqali masofaga uzatadigan sanoat tarmog‘idir.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Kimyo sanoati gaz, paxta sanoati xomashyosini, rangli metall chiqindilarini qayta ishlaydi.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</cp:lastModifiedBy>
  <cp:revision>62</cp:revision>
  <dcterms:created xsi:type="dcterms:W3CDTF">2020-10-06T14:54:01Z</dcterms:created>
  <dcterms:modified xsi:type="dcterms:W3CDTF">2020-10-14T09:40:43Z</dcterms:modified>
</cp:coreProperties>
</file>